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4" r:id="rId4"/>
  </p:sldMasterIdLst>
  <p:sldIdLst>
    <p:sldId id="256" r:id="rId5"/>
    <p:sldId id="567" r:id="rId6"/>
    <p:sldId id="566" r:id="rId7"/>
    <p:sldId id="564" r:id="rId8"/>
    <p:sldId id="270" r:id="rId9"/>
    <p:sldId id="271" r:id="rId10"/>
    <p:sldId id="268" r:id="rId11"/>
    <p:sldId id="257" r:id="rId12"/>
    <p:sldId id="258" r:id="rId13"/>
    <p:sldId id="260" r:id="rId14"/>
    <p:sldId id="261" r:id="rId15"/>
    <p:sldId id="262" r:id="rId16"/>
    <p:sldId id="263" r:id="rId17"/>
    <p:sldId id="266" r:id="rId18"/>
    <p:sldId id="285" r:id="rId19"/>
    <p:sldId id="283" r:id="rId20"/>
    <p:sldId id="286" r:id="rId21"/>
    <p:sldId id="529" r:id="rId22"/>
    <p:sldId id="293" r:id="rId23"/>
    <p:sldId id="294" r:id="rId24"/>
    <p:sldId id="295" r:id="rId25"/>
    <p:sldId id="522" r:id="rId26"/>
    <p:sldId id="287" r:id="rId27"/>
    <p:sldId id="523" r:id="rId28"/>
    <p:sldId id="265" r:id="rId29"/>
    <p:sldId id="264" r:id="rId30"/>
    <p:sldId id="282" r:id="rId31"/>
    <p:sldId id="288" r:id="rId32"/>
    <p:sldId id="577" r:id="rId33"/>
    <p:sldId id="578" r:id="rId34"/>
    <p:sldId id="579" r:id="rId35"/>
    <p:sldId id="528" r:id="rId36"/>
    <p:sldId id="290" r:id="rId37"/>
    <p:sldId id="517" r:id="rId38"/>
    <p:sldId id="518" r:id="rId39"/>
    <p:sldId id="291" r:id="rId40"/>
    <p:sldId id="292" r:id="rId41"/>
    <p:sldId id="289" r:id="rId42"/>
    <p:sldId id="519" r:id="rId43"/>
    <p:sldId id="525" r:id="rId44"/>
    <p:sldId id="549" r:id="rId45"/>
    <p:sldId id="550" r:id="rId46"/>
    <p:sldId id="526" r:id="rId47"/>
    <p:sldId id="548" r:id="rId48"/>
    <p:sldId id="547" r:id="rId49"/>
    <p:sldId id="527" r:id="rId50"/>
    <p:sldId id="520" r:id="rId51"/>
    <p:sldId id="521" r:id="rId52"/>
    <p:sldId id="560" r:id="rId53"/>
    <p:sldId id="561" r:id="rId54"/>
    <p:sldId id="524" r:id="rId55"/>
    <p:sldId id="267" r:id="rId56"/>
    <p:sldId id="272" r:id="rId57"/>
    <p:sldId id="273" r:id="rId58"/>
    <p:sldId id="531" r:id="rId59"/>
    <p:sldId id="551" r:id="rId60"/>
    <p:sldId id="532" r:id="rId61"/>
    <p:sldId id="533" r:id="rId62"/>
    <p:sldId id="552" r:id="rId63"/>
    <p:sldId id="553" r:id="rId64"/>
    <p:sldId id="534" r:id="rId65"/>
    <p:sldId id="535" r:id="rId66"/>
    <p:sldId id="536" r:id="rId67"/>
    <p:sldId id="537" r:id="rId68"/>
    <p:sldId id="557" r:id="rId69"/>
    <p:sldId id="558" r:id="rId70"/>
    <p:sldId id="559" r:id="rId71"/>
    <p:sldId id="539" r:id="rId72"/>
    <p:sldId id="540" r:id="rId73"/>
    <p:sldId id="541" r:id="rId74"/>
    <p:sldId id="562" r:id="rId75"/>
    <p:sldId id="278" r:id="rId76"/>
    <p:sldId id="542" r:id="rId77"/>
    <p:sldId id="543" r:id="rId78"/>
    <p:sldId id="574" r:id="rId79"/>
    <p:sldId id="575" r:id="rId80"/>
    <p:sldId id="576" r:id="rId81"/>
    <p:sldId id="570" r:id="rId82"/>
    <p:sldId id="572" r:id="rId83"/>
    <p:sldId id="580" r:id="rId8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560"/>
    <p:restoredTop sz="94625"/>
  </p:normalViewPr>
  <p:slideViewPr>
    <p:cSldViewPr snapToGrid="0" snapToObjects="1">
      <p:cViewPr varScale="1">
        <p:scale>
          <a:sx n="82" d="100"/>
          <a:sy n="82" d="100"/>
        </p:scale>
        <p:origin x="30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63" Type="http://schemas.openxmlformats.org/officeDocument/2006/relationships/slide" Target="slides/slide59.xml"/><Relationship Id="rId68" Type="http://schemas.openxmlformats.org/officeDocument/2006/relationships/slide" Target="slides/slide64.xml"/><Relationship Id="rId84" Type="http://schemas.openxmlformats.org/officeDocument/2006/relationships/slide" Target="slides/slide80.xml"/><Relationship Id="rId16" Type="http://schemas.openxmlformats.org/officeDocument/2006/relationships/slide" Target="slides/slide12.xml"/><Relationship Id="rId11" Type="http://schemas.openxmlformats.org/officeDocument/2006/relationships/slide" Target="slides/slide7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74" Type="http://schemas.openxmlformats.org/officeDocument/2006/relationships/slide" Target="slides/slide70.xml"/><Relationship Id="rId79" Type="http://schemas.openxmlformats.org/officeDocument/2006/relationships/slide" Target="slides/slide75.xml"/><Relationship Id="rId5" Type="http://schemas.openxmlformats.org/officeDocument/2006/relationships/slide" Target="slides/slide1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slide" Target="slides/slide60.xml"/><Relationship Id="rId69" Type="http://schemas.openxmlformats.org/officeDocument/2006/relationships/slide" Target="slides/slide65.xml"/><Relationship Id="rId77" Type="http://schemas.openxmlformats.org/officeDocument/2006/relationships/slide" Target="slides/slide73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72" Type="http://schemas.openxmlformats.org/officeDocument/2006/relationships/slide" Target="slides/slide68.xml"/><Relationship Id="rId80" Type="http://schemas.openxmlformats.org/officeDocument/2006/relationships/slide" Target="slides/slide76.xml"/><Relationship Id="rId85" Type="http://schemas.openxmlformats.org/officeDocument/2006/relationships/presProps" Target="presProps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openxmlformats.org/officeDocument/2006/relationships/slide" Target="slides/slide63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slide" Target="slides/slide58.xml"/><Relationship Id="rId70" Type="http://schemas.openxmlformats.org/officeDocument/2006/relationships/slide" Target="slides/slide66.xml"/><Relationship Id="rId75" Type="http://schemas.openxmlformats.org/officeDocument/2006/relationships/slide" Target="slides/slide71.xml"/><Relationship Id="rId83" Type="http://schemas.openxmlformats.org/officeDocument/2006/relationships/slide" Target="slides/slide79.xml"/><Relationship Id="rId88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slide" Target="slides/slide61.xml"/><Relationship Id="rId73" Type="http://schemas.openxmlformats.org/officeDocument/2006/relationships/slide" Target="slides/slide69.xml"/><Relationship Id="rId78" Type="http://schemas.openxmlformats.org/officeDocument/2006/relationships/slide" Target="slides/slide74.xml"/><Relationship Id="rId81" Type="http://schemas.openxmlformats.org/officeDocument/2006/relationships/slide" Target="slides/slide77.xml"/><Relationship Id="rId86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Relationship Id="rId34" Type="http://schemas.openxmlformats.org/officeDocument/2006/relationships/slide" Target="slides/slide30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76" Type="http://schemas.openxmlformats.org/officeDocument/2006/relationships/slide" Target="slides/slide72.xml"/><Relationship Id="rId7" Type="http://schemas.openxmlformats.org/officeDocument/2006/relationships/slide" Target="slides/slide3.xml"/><Relationship Id="rId71" Type="http://schemas.openxmlformats.org/officeDocument/2006/relationships/slide" Target="slides/slide67.xml"/><Relationship Id="rId2" Type="http://schemas.openxmlformats.org/officeDocument/2006/relationships/customXml" Target="../customXml/item2.xml"/><Relationship Id="rId29" Type="http://schemas.openxmlformats.org/officeDocument/2006/relationships/slide" Target="slides/slide25.xml"/><Relationship Id="rId24" Type="http://schemas.openxmlformats.org/officeDocument/2006/relationships/slide" Target="slides/slide20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66" Type="http://schemas.openxmlformats.org/officeDocument/2006/relationships/slide" Target="slides/slide62.xml"/><Relationship Id="rId87" Type="http://schemas.openxmlformats.org/officeDocument/2006/relationships/theme" Target="theme/theme1.xml"/><Relationship Id="rId61" Type="http://schemas.openxmlformats.org/officeDocument/2006/relationships/slide" Target="slides/slide57.xml"/><Relationship Id="rId82" Type="http://schemas.openxmlformats.org/officeDocument/2006/relationships/slide" Target="slides/slide7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ltGray">
          <a:xfrm>
            <a:off x="1" y="0"/>
            <a:ext cx="12191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3355848"/>
            <a:ext cx="107696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1828800"/>
            <a:ext cx="107696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453BF2-C02C-9747-9CDB-3D839227B6C8}" type="datetimeFigureOut">
              <a:rPr lang="en-US" smtClean="0"/>
              <a:t>5/4/2026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0D891-B49C-C64B-9A0A-92138B4C89A9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 bwMode="invGray">
          <a:xfrm>
            <a:off x="0" y="5128334"/>
            <a:ext cx="12192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sz="1800"/>
          </a:p>
        </p:txBody>
      </p:sp>
    </p:spTree>
    <p:extLst>
      <p:ext uri="{BB962C8B-B14F-4D97-AF65-F5344CB8AC3E}">
        <p14:creationId xmlns:p14="http://schemas.microsoft.com/office/powerpoint/2010/main" val="312107449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453BF2-C02C-9747-9CDB-3D839227B6C8}" type="datetimeFigureOut">
              <a:rPr lang="en-US" smtClean="0"/>
              <a:t>5/4/2026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0D891-B49C-C64B-9A0A-92138B4C89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93301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invGray">
          <a:xfrm>
            <a:off x="8798560" y="0"/>
            <a:ext cx="6096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8" name="Rectangle 7"/>
          <p:cNvSpPr/>
          <p:nvPr/>
        </p:nvSpPr>
        <p:spPr bwMode="ltGray">
          <a:xfrm>
            <a:off x="8863584" y="0"/>
            <a:ext cx="33528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2400" y="274641"/>
            <a:ext cx="254000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304801"/>
            <a:ext cx="80264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453BF2-C02C-9747-9CDB-3D839227B6C8}" type="datetimeFigureOut">
              <a:rPr lang="en-US" smtClean="0"/>
              <a:t>5/4/2026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520796" y="6377460"/>
            <a:ext cx="5115205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0D891-B49C-C64B-9A0A-92138B4C89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55966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55448"/>
            <a:ext cx="10972800" cy="1252728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453BF2-C02C-9747-9CDB-3D839227B6C8}" type="datetimeFigureOut">
              <a:rPr lang="en-US" smtClean="0"/>
              <a:t>5/4/2026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0D891-B49C-C64B-9A0A-92138B4C89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80330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ltGray">
          <a:xfrm>
            <a:off x="0" y="1"/>
            <a:ext cx="12192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12" name="Rectangle 11"/>
          <p:cNvSpPr/>
          <p:nvPr/>
        </p:nvSpPr>
        <p:spPr bwMode="invGray">
          <a:xfrm>
            <a:off x="0" y="2602520"/>
            <a:ext cx="12192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9744" y="118872"/>
            <a:ext cx="10684256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87552" y="1828800"/>
            <a:ext cx="10696448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453BF2-C02C-9747-9CDB-3D839227B6C8}" type="datetimeFigureOut">
              <a:rPr lang="en-US" smtClean="0"/>
              <a:t>5/4/2026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0D891-B49C-C64B-9A0A-92138B4C89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320773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773936"/>
            <a:ext cx="53848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773936"/>
            <a:ext cx="53848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453BF2-C02C-9747-9CDB-3D839227B6C8}" type="datetimeFigureOut">
              <a:rPr lang="en-US" smtClean="0"/>
              <a:t>5/4/2026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0D891-B49C-C64B-9A0A-92138B4C89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59605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98988"/>
            <a:ext cx="5386917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449512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698988"/>
            <a:ext cx="5389033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449512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453BF2-C02C-9747-9CDB-3D839227B6C8}" type="datetimeFigureOut">
              <a:rPr lang="en-US" smtClean="0"/>
              <a:t>5/4/2026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0D891-B49C-C64B-9A0A-92138B4C89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70341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453BF2-C02C-9747-9CDB-3D839227B6C8}" type="datetimeFigureOut">
              <a:rPr lang="en-US" smtClean="0"/>
              <a:t>5/4/2026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0D891-B49C-C64B-9A0A-92138B4C89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74666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453BF2-C02C-9747-9CDB-3D839227B6C8}" type="datetimeFigureOut">
              <a:rPr lang="en-US" smtClean="0"/>
              <a:t>5/4/2026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0D891-B49C-C64B-9A0A-92138B4C89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01459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3784" y="152400"/>
            <a:ext cx="3364992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25837" y="1743134"/>
            <a:ext cx="7894188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3784" y="1730018"/>
            <a:ext cx="329184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453BF2-C02C-9747-9CDB-3D839227B6C8}" type="datetimeFigureOut">
              <a:rPr lang="en-US" smtClean="0"/>
              <a:t>5/4/2026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0D891-B49C-C64B-9A0A-92138B4C89A9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Rectangle 11"/>
          <p:cNvSpPr/>
          <p:nvPr/>
        </p:nvSpPr>
        <p:spPr bwMode="invGray">
          <a:xfrm>
            <a:off x="3807649" y="0"/>
            <a:ext cx="6096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9" name="Rectangle 8"/>
          <p:cNvSpPr/>
          <p:nvPr/>
        </p:nvSpPr>
        <p:spPr bwMode="invGray">
          <a:xfrm>
            <a:off x="3807649" y="0"/>
            <a:ext cx="6096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sz="1800"/>
          </a:p>
        </p:txBody>
      </p:sp>
    </p:spTree>
    <p:extLst>
      <p:ext uri="{BB962C8B-B14F-4D97-AF65-F5344CB8AC3E}">
        <p14:creationId xmlns:p14="http://schemas.microsoft.com/office/powerpoint/2010/main" val="19799170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456" y="155448"/>
            <a:ext cx="3366867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71741" y="1484808"/>
            <a:ext cx="8329863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19456" y="1728216"/>
            <a:ext cx="329184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219456" y="1170432"/>
            <a:ext cx="3364992" cy="201168"/>
          </a:xfrm>
        </p:spPr>
        <p:txBody>
          <a:bodyPr/>
          <a:lstStyle/>
          <a:p>
            <a:fld id="{73453BF2-C02C-9747-9CDB-3D839227B6C8}" type="datetimeFigureOut">
              <a:rPr lang="en-US" smtClean="0"/>
              <a:t>5/4/2026</a:t>
            </a:fld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3807649" y="0"/>
            <a:ext cx="6096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9" name="Rectangle 8"/>
          <p:cNvSpPr/>
          <p:nvPr/>
        </p:nvSpPr>
        <p:spPr bwMode="invGray">
          <a:xfrm>
            <a:off x="3807649" y="0"/>
            <a:ext cx="6096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47744" y="1170432"/>
            <a:ext cx="6925056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1119104" y="1170432"/>
            <a:ext cx="978485" cy="201168"/>
          </a:xfrm>
        </p:spPr>
        <p:txBody>
          <a:bodyPr/>
          <a:lstStyle/>
          <a:p>
            <a:fld id="{5FE0D891-B49C-C64B-9A0A-92138B4C89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241286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 bwMode="invGray">
          <a:xfrm>
            <a:off x="0" y="1435895"/>
            <a:ext cx="12192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7" name="Rectangle 6"/>
          <p:cNvSpPr/>
          <p:nvPr/>
        </p:nvSpPr>
        <p:spPr bwMode="ltGray">
          <a:xfrm>
            <a:off x="1" y="1"/>
            <a:ext cx="12191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152400"/>
            <a:ext cx="109728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775192"/>
            <a:ext cx="109728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476999"/>
            <a:ext cx="28448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73453BF2-C02C-9747-9CDB-3D839227B6C8}" type="datetimeFigureOut">
              <a:rPr lang="en-US" smtClean="0"/>
              <a:t>5/4/2026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20796" y="6476999"/>
            <a:ext cx="7343625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39195" y="6476999"/>
            <a:ext cx="978485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5FE0D891-B49C-C64B-9A0A-92138B4C89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29246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npuap.org/" TargetMode="Externa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jpeg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5.jpeg"/><Relationship Id="rId4" Type="http://schemas.openxmlformats.org/officeDocument/2006/relationships/image" Target="../media/image44.jpeg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3.jpeg"/><Relationship Id="rId4" Type="http://schemas.openxmlformats.org/officeDocument/2006/relationships/image" Target="../media/image62.jpeg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hyperlink" Target="https://cdn.ymaws.com/npiap.com/resource/resmgr/online_store/npiap_pressure_injury_stages.pdf" TargetMode="External"/><Relationship Id="rId2" Type="http://schemas.openxmlformats.org/officeDocument/2006/relationships/hyperlink" Target="https://npiap.com/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appy CNA Day &amp;amp; CNA Week 2021 from CareerStaff Unlimited!">
            <a:extLst>
              <a:ext uri="{FF2B5EF4-FFF2-40B4-BE49-F238E27FC236}">
                <a16:creationId xmlns:a16="http://schemas.microsoft.com/office/drawing/2014/main" id="{3A188235-09C4-654B-9B43-893D5C4946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5970B85-C187-2741-96DF-319D828D888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Pressure Injury Prevention for CNA’s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F1DC64E-1BDE-9549-BC30-9A5234AFB2B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8600" y="5131894"/>
            <a:ext cx="10769600" cy="1499616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Created by: </a:t>
            </a:r>
          </a:p>
          <a:p>
            <a:r>
              <a:rPr lang="en-US" dirty="0"/>
              <a:t>Henry Okonkwo, Chief Operations Officer/Chief Medical Officer </a:t>
            </a:r>
          </a:p>
          <a:p>
            <a:r>
              <a:rPr lang="en-US" dirty="0"/>
              <a:t>Skilled Wound Care Surgical Group/Skilled Physicians Group</a:t>
            </a:r>
          </a:p>
          <a:p>
            <a:endParaRPr lang="en-US" dirty="0"/>
          </a:p>
          <a:p>
            <a:r>
              <a:rPr lang="en-US" dirty="0"/>
              <a:t>For:</a:t>
            </a:r>
          </a:p>
          <a:p>
            <a:r>
              <a:rPr lang="en-US" dirty="0"/>
              <a:t>CAHF Quality Improvement Subcommittee, All Rights Reserved®️, Do not copy without permission.</a:t>
            </a:r>
          </a:p>
        </p:txBody>
      </p:sp>
    </p:spTree>
    <p:extLst>
      <p:ext uri="{BB962C8B-B14F-4D97-AF65-F5344CB8AC3E}">
        <p14:creationId xmlns:p14="http://schemas.microsoft.com/office/powerpoint/2010/main" val="15089829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Ed Prep Matters | AACTE Blog Did You Know? More Fun Facts about Atlanta -  Ed Prep Matters | AACTE Blog">
            <a:extLst>
              <a:ext uri="{FF2B5EF4-FFF2-40B4-BE49-F238E27FC236}">
                <a16:creationId xmlns:a16="http://schemas.microsoft.com/office/drawing/2014/main" id="{207B0877-2331-D545-93B2-238E3BC4E2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23950"/>
            <a:ext cx="12192000" cy="40107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F99522-BB7E-D342-9FA7-D865B636B3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4607168"/>
            <a:ext cx="10972800" cy="2250832"/>
          </a:xfrm>
        </p:spPr>
        <p:txBody>
          <a:bodyPr/>
          <a:lstStyle/>
          <a:p>
            <a:r>
              <a:rPr lang="en-US" dirty="0"/>
              <a:t>Over half of the the </a:t>
            </a:r>
            <a:r>
              <a:rPr lang="en-US" b="1" dirty="0">
                <a:hlinkClick r:id="rId3" tooltip="NPUA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National Pressure Injury Advisory </a:t>
            </a:r>
            <a:r>
              <a:rPr lang="en-US" b="1" u="sng" dirty="0">
                <a:hlinkClick r:id="rId3" tooltip="NPUA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Panel</a:t>
            </a:r>
            <a:r>
              <a:rPr lang="en-US" b="1" u="sng" dirty="0"/>
              <a:t> guidelines</a:t>
            </a:r>
            <a:r>
              <a:rPr lang="en-US" dirty="0"/>
              <a:t> for pressure injury prevention are items that  fall under the scope of a CNAs responsibility.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CFC5217-BFCB-C046-932F-9908640CD3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NPIAP and CNAs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A599229-5CBF-E640-80B3-464CD26F11CA}"/>
              </a:ext>
            </a:extLst>
          </p:cNvPr>
          <p:cNvSpPr txBox="1"/>
          <p:nvPr/>
        </p:nvSpPr>
        <p:spPr>
          <a:xfrm>
            <a:off x="-171450" y="6265830"/>
            <a:ext cx="1063429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18872" indent="0" defTabSz="914400">
              <a:buNone/>
            </a:pPr>
            <a:r>
              <a:rPr lang="en-US" dirty="0"/>
              <a:t>Created by: Henry Okonkwo, COO/CMO, Skilled Wound Care Surgical Group/Skilled Physician  Group </a:t>
            </a:r>
          </a:p>
          <a:p>
            <a:pPr marL="118872" indent="0" defTabSz="914400">
              <a:buNone/>
            </a:pPr>
            <a:r>
              <a:rPr lang="en-US" dirty="0"/>
              <a:t>For: CAHF Quality Improvement Subcommittee, All Rights Reserved®️, Do not copy without permission.</a:t>
            </a:r>
          </a:p>
        </p:txBody>
      </p:sp>
    </p:spTree>
    <p:extLst>
      <p:ext uri="{BB962C8B-B14F-4D97-AF65-F5344CB8AC3E}">
        <p14:creationId xmlns:p14="http://schemas.microsoft.com/office/powerpoint/2010/main" val="25717948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0224E4-E0E7-534E-9ED6-289B70D174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en-US" sz="4800" dirty="0">
                <a:solidFill>
                  <a:srgbClr val="FFC000"/>
                </a:solidFill>
              </a:rPr>
              <a:t>What is the most common reason a patient get pressure injuries?</a:t>
            </a:r>
            <a:endParaRPr lang="en-US" dirty="0">
              <a:solidFill>
                <a:srgbClr val="FFC000"/>
              </a:solidFill>
            </a:endParaRPr>
          </a:p>
        </p:txBody>
      </p:sp>
      <p:pic>
        <p:nvPicPr>
          <p:cNvPr id="12290" name="Picture 2" descr="426 Nurse Questioning Illustrations &amp;amp; Clip Art - iStock">
            <a:extLst>
              <a:ext uri="{FF2B5EF4-FFF2-40B4-BE49-F238E27FC236}">
                <a16:creationId xmlns:a16="http://schemas.microsoft.com/office/drawing/2014/main" id="{762AE111-C9DD-AD46-A1B5-CF17D3C643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6996" y="1605480"/>
            <a:ext cx="3918008" cy="4965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3151929-5822-0945-A431-4755864D916A}"/>
              </a:ext>
            </a:extLst>
          </p:cNvPr>
          <p:cNvSpPr txBox="1"/>
          <p:nvPr/>
        </p:nvSpPr>
        <p:spPr>
          <a:xfrm>
            <a:off x="-171450" y="6265830"/>
            <a:ext cx="1063429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18872" indent="0" defTabSz="914400">
              <a:buNone/>
            </a:pPr>
            <a:r>
              <a:rPr lang="en-US" dirty="0"/>
              <a:t>Created by: Henry Okonkwo, COO/CMO, Skilled Wound Care Surgical Group/Skilled Physician  Group </a:t>
            </a:r>
          </a:p>
          <a:p>
            <a:pPr marL="118872" indent="0" defTabSz="914400">
              <a:buNone/>
            </a:pPr>
            <a:r>
              <a:rPr lang="en-US" dirty="0"/>
              <a:t>For: CAHF Quality Improvement Subcommittee, All Rights Reserved®️, Do not copy without permission.</a:t>
            </a:r>
          </a:p>
        </p:txBody>
      </p:sp>
    </p:spTree>
    <p:extLst>
      <p:ext uri="{BB962C8B-B14F-4D97-AF65-F5344CB8AC3E}">
        <p14:creationId xmlns:p14="http://schemas.microsoft.com/office/powerpoint/2010/main" val="28942829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296894-5437-9943-B3D0-4170436D4F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7569" y="1408176"/>
            <a:ext cx="12192000" cy="5590501"/>
          </a:xfrm>
        </p:spPr>
        <p:txBody>
          <a:bodyPr>
            <a:normAutofit/>
          </a:bodyPr>
          <a:lstStyle/>
          <a:p>
            <a:pPr algn="ctr">
              <a:buFont typeface="Gill Sans" panose="020B0502020104020203" pitchFamily="34" charset="-79"/>
              <a:buNone/>
            </a:pPr>
            <a:endParaRPr lang="en-US" altLang="en-US" sz="6600" dirty="0"/>
          </a:p>
          <a:p>
            <a:pPr algn="ctr">
              <a:buFont typeface="Gill Sans" panose="020B0502020104020203" pitchFamily="34" charset="-79"/>
              <a:buNone/>
            </a:pPr>
            <a:r>
              <a:rPr lang="en-US" altLang="en-US" sz="6600" dirty="0"/>
              <a:t>The patient does </a:t>
            </a:r>
          </a:p>
          <a:p>
            <a:pPr algn="ctr">
              <a:buFont typeface="Gill Sans" panose="020B0502020104020203" pitchFamily="34" charset="-79"/>
              <a:buNone/>
            </a:pPr>
            <a:r>
              <a:rPr lang="en-US" altLang="en-US" sz="6600" dirty="0"/>
              <a:t>not move!!!</a:t>
            </a:r>
          </a:p>
          <a:p>
            <a:endParaRPr lang="en-US" sz="66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50B45BB-0E96-FC4F-8F87-103EE8E7FA4D}"/>
              </a:ext>
            </a:extLst>
          </p:cNvPr>
          <p:cNvSpPr txBox="1"/>
          <p:nvPr/>
        </p:nvSpPr>
        <p:spPr>
          <a:xfrm>
            <a:off x="-171450" y="6265830"/>
            <a:ext cx="1063429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18872" indent="0" defTabSz="914400">
              <a:buNone/>
            </a:pPr>
            <a:r>
              <a:rPr lang="en-US" dirty="0"/>
              <a:t>Created by: Henry Okonkwo, COO/CMO, Skilled Wound Care Surgical Group/Skilled Physician  Group </a:t>
            </a:r>
          </a:p>
          <a:p>
            <a:pPr marL="118872" indent="0" defTabSz="914400">
              <a:buNone/>
            </a:pPr>
            <a:r>
              <a:rPr lang="en-US" dirty="0"/>
              <a:t>For: CAHF Quality Improvement Subcommittee, All Rights Reserved®️, Do not copy without permission.</a:t>
            </a:r>
          </a:p>
        </p:txBody>
      </p:sp>
    </p:spTree>
    <p:extLst>
      <p:ext uri="{BB962C8B-B14F-4D97-AF65-F5344CB8AC3E}">
        <p14:creationId xmlns:p14="http://schemas.microsoft.com/office/powerpoint/2010/main" val="41589881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BDDAB9-206B-3245-8370-E53BC95C54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When sitting…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59CA7C-4F76-C143-9B1C-CC52D1C6A9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They don’t move!</a:t>
            </a: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E78A4E53-1460-5041-A7A9-9110B072CD8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0005"/>
          <a:stretch/>
        </p:blipFill>
        <p:spPr bwMode="auto">
          <a:xfrm>
            <a:off x="5262113" y="-1"/>
            <a:ext cx="6929887" cy="6854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B8D48A4-7248-D34E-B0CB-72012CDCF0FE}"/>
              </a:ext>
            </a:extLst>
          </p:cNvPr>
          <p:cNvSpPr txBox="1"/>
          <p:nvPr/>
        </p:nvSpPr>
        <p:spPr>
          <a:xfrm>
            <a:off x="-171450" y="6265830"/>
            <a:ext cx="1063429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18872" indent="0" defTabSz="914400">
              <a:buNone/>
            </a:pPr>
            <a:r>
              <a:rPr lang="en-US" dirty="0"/>
              <a:t>Created by: Henry Okonkwo, COO/CMO, Skilled Wound Care Surgical Group/Skilled Physician  Group </a:t>
            </a:r>
          </a:p>
          <a:p>
            <a:pPr marL="118872" indent="0" defTabSz="914400">
              <a:buNone/>
            </a:pPr>
            <a:r>
              <a:rPr lang="en-US" dirty="0"/>
              <a:t>For: CAHF Quality Improvement Subcommittee, All Rights Reserved®️, Do not copy without permission.</a:t>
            </a:r>
          </a:p>
        </p:txBody>
      </p:sp>
    </p:spTree>
    <p:extLst>
      <p:ext uri="{BB962C8B-B14F-4D97-AF65-F5344CB8AC3E}">
        <p14:creationId xmlns:p14="http://schemas.microsoft.com/office/powerpoint/2010/main" val="302943616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Dementia Patients Are At Greater Risk Of Abuse | Philly Malpractice Lawyer">
            <a:extLst>
              <a:ext uri="{FF2B5EF4-FFF2-40B4-BE49-F238E27FC236}">
                <a16:creationId xmlns:a16="http://schemas.microsoft.com/office/drawing/2014/main" id="{0C0164DB-B264-F546-9BDE-C1B96D4307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1732" y="-317472"/>
            <a:ext cx="12335464" cy="90474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586D197-ACAB-3E46-A11B-B227FEAFC9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90912" y="155448"/>
            <a:ext cx="4491487" cy="1252728"/>
          </a:xfrm>
        </p:spPr>
        <p:txBody>
          <a:bodyPr/>
          <a:lstStyle/>
          <a:p>
            <a:r>
              <a:rPr lang="en-US" dirty="0"/>
              <a:t>When In bed…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AD4A19-5449-BA44-A458-AAC5128A1B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0" y="1775192"/>
            <a:ext cx="5486400" cy="4625609"/>
          </a:xfrm>
        </p:spPr>
        <p:txBody>
          <a:bodyPr/>
          <a:lstStyle/>
          <a:p>
            <a:r>
              <a:rPr lang="en-US" dirty="0"/>
              <a:t>Many of our patients don’t move!</a:t>
            </a:r>
          </a:p>
          <a:p>
            <a:r>
              <a:rPr lang="en-US" dirty="0"/>
              <a:t>Why:</a:t>
            </a:r>
          </a:p>
          <a:p>
            <a:pPr lvl="1"/>
            <a:r>
              <a:rPr lang="en-US" dirty="0"/>
              <a:t>They don’t want to move.</a:t>
            </a:r>
          </a:p>
          <a:p>
            <a:pPr lvl="1"/>
            <a:r>
              <a:rPr lang="en-US" dirty="0"/>
              <a:t>They are not able to move.</a:t>
            </a:r>
          </a:p>
          <a:p>
            <a:pPr lvl="1"/>
            <a:r>
              <a:rPr lang="en-US" dirty="0"/>
              <a:t>They need support to move.</a:t>
            </a:r>
          </a:p>
          <a:p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AB36246-5C8E-744D-A751-ABAA8B445136}"/>
              </a:ext>
            </a:extLst>
          </p:cNvPr>
          <p:cNvSpPr txBox="1"/>
          <p:nvPr/>
        </p:nvSpPr>
        <p:spPr>
          <a:xfrm>
            <a:off x="-171450" y="6265830"/>
            <a:ext cx="1063429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18872" indent="0" defTabSz="914400">
              <a:buNone/>
            </a:pPr>
            <a:r>
              <a:rPr lang="en-US" dirty="0"/>
              <a:t>Created by: Henry Okonkwo, COO/CMO, Skilled Wound Care Surgical Group/Skilled Physician  Group </a:t>
            </a:r>
          </a:p>
          <a:p>
            <a:pPr marL="118872" indent="0" defTabSz="914400">
              <a:buNone/>
            </a:pPr>
            <a:r>
              <a:rPr lang="en-US" dirty="0"/>
              <a:t>For: CAHF Quality Improvement Subcommittee, All Rights Reserved®️, Do not copy without permission.</a:t>
            </a:r>
          </a:p>
        </p:txBody>
      </p:sp>
    </p:spTree>
    <p:extLst>
      <p:ext uri="{BB962C8B-B14F-4D97-AF65-F5344CB8AC3E}">
        <p14:creationId xmlns:p14="http://schemas.microsoft.com/office/powerpoint/2010/main" val="50088419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0224E4-E0E7-534E-9ED6-289B70D174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en-US" sz="4800" dirty="0">
                <a:solidFill>
                  <a:srgbClr val="FFC000"/>
                </a:solidFill>
              </a:rPr>
              <a:t>So, what are high risk areas for pressure injuries when patients don't move?</a:t>
            </a:r>
            <a:endParaRPr lang="en-US" dirty="0">
              <a:solidFill>
                <a:srgbClr val="FFC000"/>
              </a:solidFill>
            </a:endParaRPr>
          </a:p>
        </p:txBody>
      </p:sp>
      <p:pic>
        <p:nvPicPr>
          <p:cNvPr id="12290" name="Picture 2" descr="426 Nurse Questioning Illustrations &amp;amp; Clip Art - iStock">
            <a:extLst>
              <a:ext uri="{FF2B5EF4-FFF2-40B4-BE49-F238E27FC236}">
                <a16:creationId xmlns:a16="http://schemas.microsoft.com/office/drawing/2014/main" id="{762AE111-C9DD-AD46-A1B5-CF17D3C643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6996" y="1605480"/>
            <a:ext cx="3918008" cy="4965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327AABA-A1A3-BE4E-87A5-39C6999E4B3B}"/>
              </a:ext>
            </a:extLst>
          </p:cNvPr>
          <p:cNvSpPr txBox="1"/>
          <p:nvPr/>
        </p:nvSpPr>
        <p:spPr>
          <a:xfrm>
            <a:off x="-171450" y="6265830"/>
            <a:ext cx="1063429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18872" indent="0" defTabSz="914400">
              <a:buNone/>
            </a:pPr>
            <a:r>
              <a:rPr lang="en-US" dirty="0"/>
              <a:t>Created by: Henry Okonkwo, COO/CMO, Skilled Wound Care Surgical Group/Skilled Physician  Group </a:t>
            </a:r>
          </a:p>
          <a:p>
            <a:pPr marL="118872" indent="0" defTabSz="914400">
              <a:buNone/>
            </a:pPr>
            <a:r>
              <a:rPr lang="en-US" dirty="0"/>
              <a:t>For: CAHF Quality Improvement Subcommittee, All Rights Reserved®️, Do not copy without permission.</a:t>
            </a:r>
          </a:p>
        </p:txBody>
      </p:sp>
    </p:spTree>
    <p:extLst>
      <p:ext uri="{BB962C8B-B14F-4D97-AF65-F5344CB8AC3E}">
        <p14:creationId xmlns:p14="http://schemas.microsoft.com/office/powerpoint/2010/main" val="3178153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D117E3-85F8-1A4E-A155-61A6F09375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379" y="155448"/>
            <a:ext cx="11438021" cy="1252728"/>
          </a:xfrm>
        </p:spPr>
        <p:txBody>
          <a:bodyPr>
            <a:normAutofit fontScale="90000"/>
          </a:bodyPr>
          <a:lstStyle/>
          <a:p>
            <a:r>
              <a:rPr lang="en-US" dirty="0"/>
              <a:t>Unloading pressure from high-risk pressure points allow for the prevention of pressure injuries!!!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C2D14E-6F98-314D-96EF-3832720195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0082" y="1759150"/>
            <a:ext cx="5967663" cy="4625609"/>
          </a:xfrm>
        </p:spPr>
        <p:txBody>
          <a:bodyPr>
            <a:normAutofit/>
          </a:bodyPr>
          <a:lstStyle/>
          <a:p>
            <a:r>
              <a:rPr lang="en-US" sz="4000" dirty="0"/>
              <a:t>So where should you look when checking skin for pressure injuries?</a:t>
            </a:r>
          </a:p>
        </p:txBody>
      </p:sp>
      <p:pic>
        <p:nvPicPr>
          <p:cNvPr id="10248" name="Picture 8" descr="Where to look for a will during probate in California? - Hassell and Hyatt">
            <a:extLst>
              <a:ext uri="{FF2B5EF4-FFF2-40B4-BE49-F238E27FC236}">
                <a16:creationId xmlns:a16="http://schemas.microsoft.com/office/drawing/2014/main" id="{D9832AFE-A4B7-494B-BFB3-FE9EF575FA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7263" y="1590797"/>
            <a:ext cx="5424655" cy="51961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AB6FF29-D82C-774C-8482-B5173360D406}"/>
              </a:ext>
            </a:extLst>
          </p:cNvPr>
          <p:cNvSpPr txBox="1"/>
          <p:nvPr/>
        </p:nvSpPr>
        <p:spPr>
          <a:xfrm>
            <a:off x="-171450" y="6265830"/>
            <a:ext cx="1063429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18872" indent="0" defTabSz="914400">
              <a:buNone/>
            </a:pPr>
            <a:r>
              <a:rPr lang="en-US" dirty="0"/>
              <a:t>Created by: Henry Okonkwo, COO/CMO, Skilled Wound Care Surgical Group/Skilled Physician  Group </a:t>
            </a:r>
          </a:p>
          <a:p>
            <a:pPr marL="118872" indent="0" defTabSz="914400">
              <a:buNone/>
            </a:pPr>
            <a:r>
              <a:rPr lang="en-US" dirty="0"/>
              <a:t>For: CAHF Quality Improvement Subcommittee, All Rights Reserved®️, Do not copy without permission.</a:t>
            </a:r>
          </a:p>
        </p:txBody>
      </p:sp>
    </p:spTree>
    <p:extLst>
      <p:ext uri="{BB962C8B-B14F-4D97-AF65-F5344CB8AC3E}">
        <p14:creationId xmlns:p14="http://schemas.microsoft.com/office/powerpoint/2010/main" val="360733770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BD203A-1C2B-F340-A97A-481A95A980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dirty="0"/>
              <a:t>High risk sites for the development of pressure injuries: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B5BBDF-9A2D-FF40-A17B-77B08BA540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2506" y="1775192"/>
            <a:ext cx="3140686" cy="4625609"/>
          </a:xfrm>
        </p:spPr>
        <p:txBody>
          <a:bodyPr>
            <a:normAutofit/>
          </a:bodyPr>
          <a:lstStyle/>
          <a:p>
            <a:r>
              <a:rPr lang="en-US" dirty="0"/>
              <a:t>Boney prominences  are at high risk for pressure injuries when patients are in these positions.</a:t>
            </a:r>
          </a:p>
        </p:txBody>
      </p:sp>
      <p:pic>
        <p:nvPicPr>
          <p:cNvPr id="8196" name="Picture 4" descr="Surgical and Reconstructive Treatment of Pressure Injuries | Model Systems  Knowledge Translation Center (MSKTC)">
            <a:extLst>
              <a:ext uri="{FF2B5EF4-FFF2-40B4-BE49-F238E27FC236}">
                <a16:creationId xmlns:a16="http://schemas.microsoft.com/office/drawing/2014/main" id="{2EDBA2E1-704E-A14C-B3F0-3DBC0FECA5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3191" y="1429017"/>
            <a:ext cx="3372409" cy="53838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 descr="Pressure Ulcers | Nurse Key">
            <a:extLst>
              <a:ext uri="{FF2B5EF4-FFF2-40B4-BE49-F238E27FC236}">
                <a16:creationId xmlns:a16="http://schemas.microsoft.com/office/drawing/2014/main" id="{767D868B-CFF7-5444-BD98-0B5D805DA8F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53" r="1968"/>
          <a:stretch/>
        </p:blipFill>
        <p:spPr bwMode="auto">
          <a:xfrm>
            <a:off x="6970143" y="1408176"/>
            <a:ext cx="5221857" cy="54498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ight Arrow 3">
            <a:extLst>
              <a:ext uri="{FF2B5EF4-FFF2-40B4-BE49-F238E27FC236}">
                <a16:creationId xmlns:a16="http://schemas.microsoft.com/office/drawing/2014/main" id="{21821D64-59C1-D84F-8CAE-ECC07683DE2E}"/>
              </a:ext>
            </a:extLst>
          </p:cNvPr>
          <p:cNvSpPr/>
          <p:nvPr/>
        </p:nvSpPr>
        <p:spPr>
          <a:xfrm rot="20880363">
            <a:off x="6101846" y="6081033"/>
            <a:ext cx="1270958" cy="189781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9188240-353E-F742-AC34-19539B8E9DB3}"/>
              </a:ext>
            </a:extLst>
          </p:cNvPr>
          <p:cNvSpPr txBox="1"/>
          <p:nvPr/>
        </p:nvSpPr>
        <p:spPr>
          <a:xfrm>
            <a:off x="-171450" y="6265830"/>
            <a:ext cx="1063429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18872" indent="0" defTabSz="914400">
              <a:buNone/>
            </a:pPr>
            <a:r>
              <a:rPr lang="en-US" dirty="0"/>
              <a:t>Created by: Henry Okonkwo, COO/CMO, Skilled Wound Care Surgical Group/Skilled Physician  Group </a:t>
            </a:r>
          </a:p>
          <a:p>
            <a:pPr marL="118872" indent="0" defTabSz="914400">
              <a:buNone/>
            </a:pPr>
            <a:r>
              <a:rPr lang="en-US" dirty="0"/>
              <a:t>For: CAHF Quality Improvement Subcommittee, All Rights Reserved®️, Do not copy without permission.</a:t>
            </a:r>
          </a:p>
        </p:txBody>
      </p:sp>
    </p:spTree>
    <p:extLst>
      <p:ext uri="{BB962C8B-B14F-4D97-AF65-F5344CB8AC3E}">
        <p14:creationId xmlns:p14="http://schemas.microsoft.com/office/powerpoint/2010/main" val="180838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6" name="Picture 4" descr="Surgical and Reconstructive Treatment of Pressure Injuries | Model Systems  Knowledge Translation Center (MSKTC)">
            <a:extLst>
              <a:ext uri="{FF2B5EF4-FFF2-40B4-BE49-F238E27FC236}">
                <a16:creationId xmlns:a16="http://schemas.microsoft.com/office/drawing/2014/main" id="{2EDBA2E1-704E-A14C-B3F0-3DBC0FECA5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0466" y="2329554"/>
            <a:ext cx="2550184" cy="4071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FBD203A-1C2B-F340-A97A-481A95A980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dirty="0"/>
              <a:t>High risk sites for the development of pressure injuries: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B5BBDF-9A2D-FF40-A17B-77B08BA540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2506" y="1775192"/>
            <a:ext cx="3140686" cy="4625609"/>
          </a:xfrm>
        </p:spPr>
        <p:txBody>
          <a:bodyPr>
            <a:normAutofit/>
          </a:bodyPr>
          <a:lstStyle/>
          <a:p>
            <a:r>
              <a:rPr lang="en-US" dirty="0"/>
              <a:t>Boney prominences  are at high risk for pressure injuries when patients are in their wheelchair.</a:t>
            </a:r>
          </a:p>
        </p:txBody>
      </p:sp>
      <p:pic>
        <p:nvPicPr>
          <p:cNvPr id="8200" name="Picture 8" descr="Emerging Role of Nursing Care Assistants in Prevention of Pressure Injuries">
            <a:extLst>
              <a:ext uri="{FF2B5EF4-FFF2-40B4-BE49-F238E27FC236}">
                <a16:creationId xmlns:a16="http://schemas.microsoft.com/office/drawing/2014/main" id="{7CC14004-4546-2E48-9CBE-8E5ED77E0EB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140"/>
          <a:stretch/>
        </p:blipFill>
        <p:spPr bwMode="auto">
          <a:xfrm>
            <a:off x="5607523" y="1429017"/>
            <a:ext cx="6584477" cy="54289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B09318F-7C45-B244-B583-4039A80F7446}"/>
              </a:ext>
            </a:extLst>
          </p:cNvPr>
          <p:cNvSpPr txBox="1"/>
          <p:nvPr/>
        </p:nvSpPr>
        <p:spPr>
          <a:xfrm>
            <a:off x="-171450" y="6265830"/>
            <a:ext cx="1063429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18872" indent="0" defTabSz="914400">
              <a:buNone/>
            </a:pPr>
            <a:r>
              <a:rPr lang="en-US" dirty="0"/>
              <a:t>Created by: Henry Okonkwo, COO/CMO, Skilled Wound Care Surgical Group/Skilled Physician  Group </a:t>
            </a:r>
          </a:p>
          <a:p>
            <a:pPr marL="118872" indent="0" defTabSz="914400">
              <a:buNone/>
            </a:pPr>
            <a:r>
              <a:rPr lang="en-US" dirty="0"/>
              <a:t>For: CAHF Quality Improvement Subcommittee, All Rights Reserved®️, Do not copy without permission.</a:t>
            </a:r>
          </a:p>
        </p:txBody>
      </p:sp>
    </p:spTree>
    <p:extLst>
      <p:ext uri="{BB962C8B-B14F-4D97-AF65-F5344CB8AC3E}">
        <p14:creationId xmlns:p14="http://schemas.microsoft.com/office/powerpoint/2010/main" val="364046929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360B208-28F6-6F46-AA54-958237D973D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46"/>
          <a:stretch/>
        </p:blipFill>
        <p:spPr bwMode="auto">
          <a:xfrm>
            <a:off x="0" y="1408176"/>
            <a:ext cx="7644424" cy="54498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A1952EC-6B6C-6847-817B-F553AA143D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are you looking for?</a:t>
            </a:r>
          </a:p>
        </p:txBody>
      </p:sp>
      <p:pic>
        <p:nvPicPr>
          <p:cNvPr id="5" name="Picture 4" descr="Pressure ulcer stage 2 illustration and photo. Partial-thickness loss of the epidermis and some of the dermis.">
            <a:extLst>
              <a:ext uri="{FF2B5EF4-FFF2-40B4-BE49-F238E27FC236}">
                <a16:creationId xmlns:a16="http://schemas.microsoft.com/office/drawing/2014/main" id="{7168EADA-123E-2E41-B995-420481E683B7}"/>
              </a:ext>
            </a:extLst>
          </p:cNvPr>
          <p:cNvPicPr/>
          <p:nvPr/>
        </p:nvPicPr>
        <p:blipFill rotWithShape="1">
          <a:blip r:embed="rId3" cstate="print"/>
          <a:srcRect l="53874" b="15442"/>
          <a:stretch/>
        </p:blipFill>
        <p:spPr bwMode="auto">
          <a:xfrm>
            <a:off x="7494765" y="1408176"/>
            <a:ext cx="4697235" cy="56476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CCF586-1084-DC4C-B2F0-3483BF6112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775193"/>
            <a:ext cx="10972800" cy="885712"/>
          </a:xfrm>
        </p:spPr>
        <p:txBody>
          <a:bodyPr/>
          <a:lstStyle/>
          <a:p>
            <a:r>
              <a:rPr lang="en-US" dirty="0"/>
              <a:t>Stage 1 Pressure Injury 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53D85FC1-7EA9-8643-8BA9-F9A87D37D3EE}"/>
              </a:ext>
            </a:extLst>
          </p:cNvPr>
          <p:cNvSpPr txBox="1">
            <a:spLocks/>
          </p:cNvSpPr>
          <p:nvPr/>
        </p:nvSpPr>
        <p:spPr>
          <a:xfrm>
            <a:off x="7343274" y="1379213"/>
            <a:ext cx="10972800" cy="885712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lvl1pPr marL="438912" indent="-320040" algn="l" rtl="0" eaLnBrk="1" latinLnBrk="0" hangingPunct="1">
              <a:spcBef>
                <a:spcPts val="0"/>
              </a:spcBef>
              <a:buClr>
                <a:schemeClr val="accent1"/>
              </a:buClr>
              <a:buSzPct val="80000"/>
              <a:buFont typeface="Wingdings 2"/>
              <a:buChar char=""/>
              <a:defRPr kumimoji="0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31520" indent="-274320" algn="l" rtl="0" eaLnBrk="1" latinLnBrk="0" hangingPunct="1">
              <a:spcBef>
                <a:spcPct val="20000"/>
              </a:spcBef>
              <a:buClr>
                <a:schemeClr val="accent2"/>
              </a:buClr>
              <a:buSzPct val="90000"/>
              <a:buFont typeface="Wingdings"/>
              <a:buChar char="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6696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/>
              <a:buChar char="▪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16152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/>
              <a:buChar char="▪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6464" indent="-182880" algn="l" rtl="0" eaLnBrk="1" latinLnBrk="0" hangingPunct="1">
              <a:spcBef>
                <a:spcPct val="20000"/>
              </a:spcBef>
              <a:buClr>
                <a:schemeClr val="accent5"/>
              </a:buClr>
              <a:buFont typeface="Wingdings 3"/>
              <a:buChar char=""/>
              <a:defRPr kumimoji="0" lang="en-US" sz="20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27632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 pitchFamily="18" charset="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31136" indent="-18288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 pitchFamily="18" charset="2"/>
              <a:buChar char="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defTabSz="914400"/>
            <a:r>
              <a:rPr lang="en-US" dirty="0"/>
              <a:t>Stage 2 Pressure Injury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2F99BE7-C3B8-C84A-877D-5EDFA7B4F416}"/>
              </a:ext>
            </a:extLst>
          </p:cNvPr>
          <p:cNvSpPr txBox="1"/>
          <p:nvPr/>
        </p:nvSpPr>
        <p:spPr>
          <a:xfrm>
            <a:off x="-171450" y="6265830"/>
            <a:ext cx="1063429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18872" indent="0" defTabSz="914400">
              <a:buNone/>
            </a:pPr>
            <a:r>
              <a:rPr lang="en-US" dirty="0"/>
              <a:t>Created by: Henry Okonkwo, COO/CMO, Skilled Wound Care Surgical Group/Skilled Physician  Group </a:t>
            </a:r>
          </a:p>
          <a:p>
            <a:pPr marL="118872" indent="0" defTabSz="914400">
              <a:buNone/>
            </a:pPr>
            <a:r>
              <a:rPr lang="en-US" dirty="0"/>
              <a:t>For: CAHF Quality Improvement Subcommittee, All Rights Reserved®️, Do not copy without permission.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25D81EC-3D8C-A64D-BC97-558619673E2F}"/>
              </a:ext>
            </a:extLst>
          </p:cNvPr>
          <p:cNvSpPr txBox="1"/>
          <p:nvPr/>
        </p:nvSpPr>
        <p:spPr>
          <a:xfrm>
            <a:off x="1491152" y="2754657"/>
            <a:ext cx="4116833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Intact skin.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Non-blanchable redness.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Generally, over a boney prominence.</a:t>
            </a:r>
          </a:p>
          <a:p>
            <a:endParaRPr lang="en-US" b="1" dirty="0"/>
          </a:p>
          <a:p>
            <a:endParaRPr lang="en-US" b="1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E151243-014B-2D42-A16A-B5C26D101437}"/>
              </a:ext>
            </a:extLst>
          </p:cNvPr>
          <p:cNvSpPr txBox="1"/>
          <p:nvPr/>
        </p:nvSpPr>
        <p:spPr>
          <a:xfrm>
            <a:off x="7687898" y="1855559"/>
            <a:ext cx="455479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Partial-thickness skin loss with exposed dermis. 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Visible red dermal tissue.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Can appear as an intact clear fluid blister or ruptured blister.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No slough, no necrotic tissue.</a:t>
            </a:r>
          </a:p>
        </p:txBody>
      </p:sp>
    </p:spTree>
    <p:extLst>
      <p:ext uri="{BB962C8B-B14F-4D97-AF65-F5344CB8AC3E}">
        <p14:creationId xmlns:p14="http://schemas.microsoft.com/office/powerpoint/2010/main" val="15871541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C945B4-6880-F649-866B-77C598C23F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Learning Objectives: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EACBE4-4262-DC48-926D-BEE5740825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617785"/>
            <a:ext cx="10972800" cy="5084767"/>
          </a:xfrm>
        </p:spPr>
        <p:txBody>
          <a:bodyPr>
            <a:normAutofit fontScale="92500" lnSpcReduction="10000"/>
          </a:bodyPr>
          <a:lstStyle/>
          <a:p>
            <a:pPr marL="118872" indent="0">
              <a:buNone/>
            </a:pPr>
            <a:r>
              <a:rPr lang="en-US" dirty="0"/>
              <a:t>At completion of </a:t>
            </a:r>
            <a:r>
              <a:rPr lang="en-US"/>
              <a:t>this training, </a:t>
            </a:r>
            <a:r>
              <a:rPr lang="en-US" dirty="0"/>
              <a:t>the participant will be able to:</a:t>
            </a:r>
          </a:p>
          <a:p>
            <a:pPr lvl="0"/>
            <a:r>
              <a:rPr lang="en-US" dirty="0"/>
              <a:t>Define what a pressure injury is.</a:t>
            </a:r>
          </a:p>
          <a:p>
            <a:pPr lvl="0"/>
            <a:endParaRPr lang="en-US" dirty="0"/>
          </a:p>
          <a:p>
            <a:pPr lvl="0"/>
            <a:r>
              <a:rPr lang="en-US" dirty="0"/>
              <a:t>Define the role of the Nursing Assistant in wound prevention.</a:t>
            </a:r>
          </a:p>
          <a:p>
            <a:endParaRPr lang="en-US" dirty="0"/>
          </a:p>
          <a:p>
            <a:r>
              <a:rPr lang="en-US" dirty="0"/>
              <a:t>Identify all major pressure points.</a:t>
            </a:r>
          </a:p>
          <a:p>
            <a:endParaRPr lang="en-US" dirty="0"/>
          </a:p>
          <a:p>
            <a:r>
              <a:rPr lang="en-US" dirty="0"/>
              <a:t>Demonstrate different methods of offloading and prevention of pressure injuries.</a:t>
            </a:r>
          </a:p>
          <a:p>
            <a:pPr lvl="0"/>
            <a:endParaRPr lang="en-US" dirty="0"/>
          </a:p>
          <a:p>
            <a:pPr lvl="0"/>
            <a:r>
              <a:rPr lang="en-US" dirty="0"/>
              <a:t>Describe role of nutrition and hydration.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FFB9100-14FE-3242-8763-D6E43406AC73}"/>
              </a:ext>
            </a:extLst>
          </p:cNvPr>
          <p:cNvSpPr txBox="1"/>
          <p:nvPr/>
        </p:nvSpPr>
        <p:spPr>
          <a:xfrm>
            <a:off x="-171450" y="6265830"/>
            <a:ext cx="1063429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18872" indent="0" defTabSz="914400">
              <a:buNone/>
            </a:pPr>
            <a:r>
              <a:rPr lang="en-US" dirty="0"/>
              <a:t>Created by: Henry Okonkwo, COO/CMO, Skilled Wound Care Surgical Group/Skilled Physician  Group </a:t>
            </a:r>
          </a:p>
          <a:p>
            <a:pPr marL="118872" indent="0" defTabSz="914400">
              <a:buNone/>
            </a:pPr>
            <a:r>
              <a:rPr lang="en-US" dirty="0"/>
              <a:t>For: CAHF Quality Improvement Subcommittee, All Rights Reserved®️, Do not copy without permission.</a:t>
            </a:r>
          </a:p>
        </p:txBody>
      </p:sp>
    </p:spTree>
    <p:extLst>
      <p:ext uri="{BB962C8B-B14F-4D97-AF65-F5344CB8AC3E}">
        <p14:creationId xmlns:p14="http://schemas.microsoft.com/office/powerpoint/2010/main" val="121083853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4079A7-556A-DA44-ADC9-83909C4484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are you looking for?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8BB67F-930A-E44E-BF50-E9712EC7C0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1506" name="Picture 2" descr="ATI Pressure Ulcers, Wounds, and Wound management Flashcards | Quizlet">
            <a:extLst>
              <a:ext uri="{FF2B5EF4-FFF2-40B4-BE49-F238E27FC236}">
                <a16:creationId xmlns:a16="http://schemas.microsoft.com/office/drawing/2014/main" id="{B20EA853-EC23-654D-BB9F-D1E6E66C3C0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533" b="13836"/>
          <a:stretch/>
        </p:blipFill>
        <p:spPr bwMode="auto">
          <a:xfrm>
            <a:off x="0" y="1408175"/>
            <a:ext cx="7031013" cy="5449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08" name="Picture 4" descr="Pressure Ulcers">
            <a:extLst>
              <a:ext uri="{FF2B5EF4-FFF2-40B4-BE49-F238E27FC236}">
                <a16:creationId xmlns:a16="http://schemas.microsoft.com/office/drawing/2014/main" id="{D66EC198-D198-C64D-BD2F-D4E9BA52D5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6204" y="1408175"/>
            <a:ext cx="7275796" cy="54498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E051D336-D676-6B43-BC88-EEA8DA4A4288}"/>
              </a:ext>
            </a:extLst>
          </p:cNvPr>
          <p:cNvSpPr txBox="1">
            <a:spLocks/>
          </p:cNvSpPr>
          <p:nvPr/>
        </p:nvSpPr>
        <p:spPr>
          <a:xfrm>
            <a:off x="0" y="5072234"/>
            <a:ext cx="10972800" cy="885712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lvl1pPr marL="438912" indent="-320040" algn="l" rtl="0" eaLnBrk="1" latinLnBrk="0" hangingPunct="1">
              <a:spcBef>
                <a:spcPts val="0"/>
              </a:spcBef>
              <a:buClr>
                <a:schemeClr val="accent1"/>
              </a:buClr>
              <a:buSzPct val="80000"/>
              <a:buFont typeface="Wingdings 2"/>
              <a:buChar char=""/>
              <a:defRPr kumimoji="0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31520" indent="-274320" algn="l" rtl="0" eaLnBrk="1" latinLnBrk="0" hangingPunct="1">
              <a:spcBef>
                <a:spcPct val="20000"/>
              </a:spcBef>
              <a:buClr>
                <a:schemeClr val="accent2"/>
              </a:buClr>
              <a:buSzPct val="90000"/>
              <a:buFont typeface="Wingdings"/>
              <a:buChar char="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6696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/>
              <a:buChar char="▪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16152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/>
              <a:buChar char="▪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6464" indent="-182880" algn="l" rtl="0" eaLnBrk="1" latinLnBrk="0" hangingPunct="1">
              <a:spcBef>
                <a:spcPct val="20000"/>
              </a:spcBef>
              <a:buClr>
                <a:schemeClr val="accent5"/>
              </a:buClr>
              <a:buFont typeface="Wingdings 3"/>
              <a:buChar char=""/>
              <a:defRPr kumimoji="0" lang="en-US" sz="20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27632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 pitchFamily="18" charset="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31136" indent="-18288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 pitchFamily="18" charset="2"/>
              <a:buChar char="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defTabSz="914400"/>
            <a:r>
              <a:rPr lang="en-US" dirty="0"/>
              <a:t>Stage 3 Pressure Injury 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A0BCE08B-5DF1-EF45-90A2-6B7EC0AEA7DC}"/>
              </a:ext>
            </a:extLst>
          </p:cNvPr>
          <p:cNvSpPr txBox="1">
            <a:spLocks/>
          </p:cNvSpPr>
          <p:nvPr/>
        </p:nvSpPr>
        <p:spPr>
          <a:xfrm>
            <a:off x="5511059" y="1408174"/>
            <a:ext cx="10972800" cy="885712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lvl1pPr marL="438912" indent="-320040" algn="l" rtl="0" eaLnBrk="1" latinLnBrk="0" hangingPunct="1">
              <a:spcBef>
                <a:spcPts val="0"/>
              </a:spcBef>
              <a:buClr>
                <a:schemeClr val="accent1"/>
              </a:buClr>
              <a:buSzPct val="80000"/>
              <a:buFont typeface="Wingdings 2"/>
              <a:buChar char=""/>
              <a:defRPr kumimoji="0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31520" indent="-274320" algn="l" rtl="0" eaLnBrk="1" latinLnBrk="0" hangingPunct="1">
              <a:spcBef>
                <a:spcPct val="20000"/>
              </a:spcBef>
              <a:buClr>
                <a:schemeClr val="accent2"/>
              </a:buClr>
              <a:buSzPct val="90000"/>
              <a:buFont typeface="Wingdings"/>
              <a:buChar char="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6696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/>
              <a:buChar char="▪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16152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/>
              <a:buChar char="▪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6464" indent="-182880" algn="l" rtl="0" eaLnBrk="1" latinLnBrk="0" hangingPunct="1">
              <a:spcBef>
                <a:spcPct val="20000"/>
              </a:spcBef>
              <a:buClr>
                <a:schemeClr val="accent5"/>
              </a:buClr>
              <a:buFont typeface="Wingdings 3"/>
              <a:buChar char=""/>
              <a:defRPr kumimoji="0" lang="en-US" sz="20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27632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 pitchFamily="18" charset="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31136" indent="-18288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 pitchFamily="18" charset="2"/>
              <a:buChar char="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defTabSz="914400"/>
            <a:r>
              <a:rPr lang="en-US" dirty="0"/>
              <a:t>Stage 4 Pressure Injury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9AA5F3B-7ED7-354D-B296-2A532D22DC20}"/>
              </a:ext>
            </a:extLst>
          </p:cNvPr>
          <p:cNvSpPr txBox="1"/>
          <p:nvPr/>
        </p:nvSpPr>
        <p:spPr>
          <a:xfrm>
            <a:off x="-171450" y="6265830"/>
            <a:ext cx="1063429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18872" indent="0" defTabSz="914400">
              <a:buNone/>
            </a:pPr>
            <a:r>
              <a:rPr lang="en-US" dirty="0"/>
              <a:t>Created by: Henry Okonkwo, COO/CMO, Skilled Wound Care Surgical Group/Skilled Physician  Group </a:t>
            </a:r>
          </a:p>
          <a:p>
            <a:pPr marL="118872" indent="0" defTabSz="914400">
              <a:buNone/>
            </a:pPr>
            <a:r>
              <a:rPr lang="en-US" dirty="0"/>
              <a:t>For: CAHF Quality Improvement Subcommittee, All Rights Reserved®️, Do not copy without permission.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6C39464-9987-484E-A03D-3B90CBFFE19E}"/>
              </a:ext>
            </a:extLst>
          </p:cNvPr>
          <p:cNvSpPr txBox="1"/>
          <p:nvPr/>
        </p:nvSpPr>
        <p:spPr>
          <a:xfrm>
            <a:off x="126490" y="1621011"/>
            <a:ext cx="4484914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bg1"/>
                </a:solidFill>
                <a:effectLst/>
                <a:latin typeface="ArialMT"/>
              </a:rPr>
              <a:t>Full-thickness loss of skin, in which adipose (fat) is visible in the ulcer and granulation tissue and </a:t>
            </a:r>
            <a:r>
              <a:rPr lang="en-US" sz="1800" dirty="0" err="1">
                <a:solidFill>
                  <a:schemeClr val="bg1"/>
                </a:solidFill>
                <a:effectLst/>
                <a:latin typeface="ArialMT"/>
              </a:rPr>
              <a:t>epibole</a:t>
            </a:r>
            <a:r>
              <a:rPr lang="en-US" sz="1800" dirty="0">
                <a:solidFill>
                  <a:schemeClr val="bg1"/>
                </a:solidFill>
                <a:effectLst/>
                <a:latin typeface="ArialMT"/>
              </a:rPr>
              <a:t> (rolled wound edges) are often present.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bg1"/>
                </a:solidFill>
                <a:effectLst/>
                <a:latin typeface="ArialMT"/>
              </a:rPr>
              <a:t>Slough and/or eschar may be visible. 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D4A143A-7891-9648-909B-5BA64F397481}"/>
              </a:ext>
            </a:extLst>
          </p:cNvPr>
          <p:cNvSpPr txBox="1"/>
          <p:nvPr/>
        </p:nvSpPr>
        <p:spPr>
          <a:xfrm>
            <a:off x="4875962" y="1888281"/>
            <a:ext cx="2597919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bg1"/>
                </a:solidFill>
                <a:effectLst/>
                <a:latin typeface="ArialMT"/>
              </a:rPr>
              <a:t>Full-thickness skin and tissue loss with exposed or directly palpable fascia, muscle, tendon, ligament, cartilage or bone in the ulcer.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bg1"/>
                </a:solidFill>
                <a:effectLst/>
                <a:latin typeface="ArialMT"/>
              </a:rPr>
              <a:t>Slough and/or eschar may be visible.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 err="1">
                <a:solidFill>
                  <a:schemeClr val="bg1"/>
                </a:solidFill>
                <a:effectLst/>
                <a:latin typeface="ArialMT"/>
              </a:rPr>
              <a:t>Epibole</a:t>
            </a:r>
            <a:r>
              <a:rPr lang="en-US" sz="1800" dirty="0">
                <a:solidFill>
                  <a:schemeClr val="bg1"/>
                </a:solidFill>
                <a:effectLst/>
                <a:latin typeface="ArialMT"/>
              </a:rPr>
              <a:t> (rolled edges), undermining and/or tunneling often occur. 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97973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11EFAF-ECED-E544-B984-A7E4A78641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are you looking for?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5F6B75-360D-974D-B8F4-75609A1BA1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2530" name="Picture 2" descr="Decubitus ulcers - Knowledge @ AMBOSS">
            <a:extLst>
              <a:ext uri="{FF2B5EF4-FFF2-40B4-BE49-F238E27FC236}">
                <a16:creationId xmlns:a16="http://schemas.microsoft.com/office/drawing/2014/main" id="{FF6F7115-F618-024A-8AD8-E83CA9CE57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386482"/>
            <a:ext cx="7299158" cy="54715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32" name="Picture 4" descr="How to Discover Deep Tissue Injury | DTIs | Suspect the Unexpected">
            <a:extLst>
              <a:ext uri="{FF2B5EF4-FFF2-40B4-BE49-F238E27FC236}">
                <a16:creationId xmlns:a16="http://schemas.microsoft.com/office/drawing/2014/main" id="{8222B9CF-756A-2844-A9CF-4659D24EBDB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026" r="19079"/>
          <a:stretch/>
        </p:blipFill>
        <p:spPr bwMode="auto">
          <a:xfrm>
            <a:off x="7299159" y="1408176"/>
            <a:ext cx="4902251" cy="5757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9A110224-6C85-4C4C-BE99-A2B664C814FB}"/>
              </a:ext>
            </a:extLst>
          </p:cNvPr>
          <p:cNvSpPr txBox="1">
            <a:spLocks/>
          </p:cNvSpPr>
          <p:nvPr/>
        </p:nvSpPr>
        <p:spPr>
          <a:xfrm>
            <a:off x="609600" y="1478413"/>
            <a:ext cx="10972800" cy="885712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lvl1pPr marL="438912" indent="-320040" algn="l" rtl="0" eaLnBrk="1" latinLnBrk="0" hangingPunct="1">
              <a:spcBef>
                <a:spcPts val="0"/>
              </a:spcBef>
              <a:buClr>
                <a:schemeClr val="accent1"/>
              </a:buClr>
              <a:buSzPct val="80000"/>
              <a:buFont typeface="Wingdings 2"/>
              <a:buChar char=""/>
              <a:defRPr kumimoji="0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31520" indent="-274320" algn="l" rtl="0" eaLnBrk="1" latinLnBrk="0" hangingPunct="1">
              <a:spcBef>
                <a:spcPct val="20000"/>
              </a:spcBef>
              <a:buClr>
                <a:schemeClr val="accent2"/>
              </a:buClr>
              <a:buSzPct val="90000"/>
              <a:buFont typeface="Wingdings"/>
              <a:buChar char="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6696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/>
              <a:buChar char="▪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16152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/>
              <a:buChar char="▪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6464" indent="-182880" algn="l" rtl="0" eaLnBrk="1" latinLnBrk="0" hangingPunct="1">
              <a:spcBef>
                <a:spcPct val="20000"/>
              </a:spcBef>
              <a:buClr>
                <a:schemeClr val="accent5"/>
              </a:buClr>
              <a:buFont typeface="Wingdings 3"/>
              <a:buChar char=""/>
              <a:defRPr kumimoji="0" lang="en-US" sz="20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27632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 pitchFamily="18" charset="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31136" indent="-18288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 pitchFamily="18" charset="2"/>
              <a:buChar char="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defTabSz="914400"/>
            <a:r>
              <a:rPr lang="en-US" dirty="0"/>
              <a:t>Unstageable Pressure Injury 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F7CFBC16-E5ED-C245-B4DF-C1B635D62136}"/>
              </a:ext>
            </a:extLst>
          </p:cNvPr>
          <p:cNvSpPr txBox="1">
            <a:spLocks/>
          </p:cNvSpPr>
          <p:nvPr/>
        </p:nvSpPr>
        <p:spPr>
          <a:xfrm>
            <a:off x="7126631" y="1412546"/>
            <a:ext cx="10972800" cy="885712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lvl1pPr marL="438912" indent="-320040" algn="l" rtl="0" eaLnBrk="1" latinLnBrk="0" hangingPunct="1">
              <a:spcBef>
                <a:spcPts val="0"/>
              </a:spcBef>
              <a:buClr>
                <a:schemeClr val="accent1"/>
              </a:buClr>
              <a:buSzPct val="80000"/>
              <a:buFont typeface="Wingdings 2"/>
              <a:buChar char=""/>
              <a:defRPr kumimoji="0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31520" indent="-274320" algn="l" rtl="0" eaLnBrk="1" latinLnBrk="0" hangingPunct="1">
              <a:spcBef>
                <a:spcPct val="20000"/>
              </a:spcBef>
              <a:buClr>
                <a:schemeClr val="accent2"/>
              </a:buClr>
              <a:buSzPct val="90000"/>
              <a:buFont typeface="Wingdings"/>
              <a:buChar char="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6696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/>
              <a:buChar char="▪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16152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/>
              <a:buChar char="▪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6464" indent="-182880" algn="l" rtl="0" eaLnBrk="1" latinLnBrk="0" hangingPunct="1">
              <a:spcBef>
                <a:spcPct val="20000"/>
              </a:spcBef>
              <a:buClr>
                <a:schemeClr val="accent5"/>
              </a:buClr>
              <a:buFont typeface="Wingdings 3"/>
              <a:buChar char=""/>
              <a:defRPr kumimoji="0" lang="en-US" sz="20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27632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 pitchFamily="18" charset="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31136" indent="-18288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 pitchFamily="18" charset="2"/>
              <a:buChar char="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defTabSz="914400"/>
            <a:r>
              <a:rPr lang="en-US" dirty="0"/>
              <a:t>Deep Tissue Pressure Injury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D184ED4-475C-0644-83D1-29F47A434534}"/>
              </a:ext>
            </a:extLst>
          </p:cNvPr>
          <p:cNvSpPr txBox="1"/>
          <p:nvPr/>
        </p:nvSpPr>
        <p:spPr>
          <a:xfrm>
            <a:off x="-171450" y="6265830"/>
            <a:ext cx="1063429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18872" indent="0" defTabSz="914400">
              <a:buNone/>
            </a:pPr>
            <a:r>
              <a:rPr lang="en-US" dirty="0"/>
              <a:t>Created by: Henry Okonkwo, COO/CMO, Skilled Wound Care Surgical Group/Skilled Physician  Group </a:t>
            </a:r>
          </a:p>
          <a:p>
            <a:pPr marL="118872" indent="0" defTabSz="914400">
              <a:buNone/>
            </a:pPr>
            <a:r>
              <a:rPr lang="en-US" dirty="0"/>
              <a:t>For: CAHF Quality Improvement Subcommittee, All Rights Reserved®️, Do not copy without permission.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E0397CB-A5CA-AD4C-B8FC-61FEA668CB6B}"/>
              </a:ext>
            </a:extLst>
          </p:cNvPr>
          <p:cNvSpPr txBox="1"/>
          <p:nvPr/>
        </p:nvSpPr>
        <p:spPr>
          <a:xfrm>
            <a:off x="288760" y="4640113"/>
            <a:ext cx="366562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bg1"/>
                </a:solidFill>
                <a:effectLst/>
                <a:latin typeface="ArialMT"/>
              </a:rPr>
              <a:t>Full-thickness skin and tissue loss in which the extent of tissue damage within the ulcer cannot be confirmed because it is obscured by slough or eschar. 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EDB3CAA-DA59-C941-A4D4-FDCF9B2CBBD3}"/>
              </a:ext>
            </a:extLst>
          </p:cNvPr>
          <p:cNvSpPr txBox="1"/>
          <p:nvPr/>
        </p:nvSpPr>
        <p:spPr>
          <a:xfrm>
            <a:off x="7299159" y="1921269"/>
            <a:ext cx="4441371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chemeClr val="bg1"/>
                </a:solidFill>
                <a:effectLst/>
                <a:latin typeface="ArialMT"/>
              </a:rPr>
              <a:t>Intact or non-intact skin with localized area of persistent non-blanchable deep red, maroon, purple discoloration or epidermal separation revealing a dark wound bed or blood-filled blister. 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870645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426 Nurse Questioning Illustrations &amp;amp; Clip Art - iStock">
            <a:extLst>
              <a:ext uri="{FF2B5EF4-FFF2-40B4-BE49-F238E27FC236}">
                <a16:creationId xmlns:a16="http://schemas.microsoft.com/office/drawing/2014/main" id="{B3EA9154-7D4E-374F-B6BD-DC3DB36BEB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3992" y="1581150"/>
            <a:ext cx="3918008" cy="4965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13">
            <a:extLst>
              <a:ext uri="{FF2B5EF4-FFF2-40B4-BE49-F238E27FC236}">
                <a16:creationId xmlns:a16="http://schemas.microsoft.com/office/drawing/2014/main" id="{0BA13CC9-6C55-DC4E-BB86-C5DA81526C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600" y="1581150"/>
            <a:ext cx="10287000" cy="419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4200">
                <a:solidFill>
                  <a:srgbClr val="FFFFFF"/>
                </a:solidFill>
                <a:latin typeface="Gill Sans" panose="020B0502020104020203" pitchFamily="34" charset="-79"/>
                <a:ea typeface="ヒラギノ角ゴ ProN W3" panose="020B0300000000000000" pitchFamily="34" charset="-128"/>
                <a:sym typeface="Gill Sans" panose="020B0502020104020203" pitchFamily="34" charset="-79"/>
              </a:defRPr>
            </a:lvl1pPr>
            <a:lvl2pPr marL="742950" indent="-285750">
              <a:defRPr sz="4200">
                <a:solidFill>
                  <a:srgbClr val="FFFFFF"/>
                </a:solidFill>
                <a:latin typeface="Gill Sans" panose="020B0502020104020203" pitchFamily="34" charset="-79"/>
                <a:ea typeface="ヒラギノ角ゴ ProN W3" panose="020B0300000000000000" pitchFamily="34" charset="-128"/>
                <a:sym typeface="Gill Sans" panose="020B0502020104020203" pitchFamily="34" charset="-79"/>
              </a:defRPr>
            </a:lvl2pPr>
            <a:lvl3pPr marL="1143000" indent="-228600">
              <a:defRPr sz="4200">
                <a:solidFill>
                  <a:srgbClr val="FFFFFF"/>
                </a:solidFill>
                <a:latin typeface="Gill Sans" panose="020B0502020104020203" pitchFamily="34" charset="-79"/>
                <a:ea typeface="ヒラギノ角ゴ ProN W3" panose="020B0300000000000000" pitchFamily="34" charset="-128"/>
                <a:sym typeface="Gill Sans" panose="020B0502020104020203" pitchFamily="34" charset="-79"/>
              </a:defRPr>
            </a:lvl3pPr>
            <a:lvl4pPr marL="1600200" indent="-228600">
              <a:defRPr sz="4200">
                <a:solidFill>
                  <a:srgbClr val="FFFFFF"/>
                </a:solidFill>
                <a:latin typeface="Gill Sans" panose="020B0502020104020203" pitchFamily="34" charset="-79"/>
                <a:ea typeface="ヒラギノ角ゴ ProN W3" panose="020B0300000000000000" pitchFamily="34" charset="-128"/>
                <a:sym typeface="Gill Sans" panose="020B0502020104020203" pitchFamily="34" charset="-79"/>
              </a:defRPr>
            </a:lvl4pPr>
            <a:lvl5pPr marL="2057400" indent="-228600">
              <a:defRPr sz="4200">
                <a:solidFill>
                  <a:srgbClr val="FFFFFF"/>
                </a:solidFill>
                <a:latin typeface="Gill Sans" panose="020B0502020104020203" pitchFamily="34" charset="-79"/>
                <a:ea typeface="ヒラギノ角ゴ ProN W3" panose="020B0300000000000000" pitchFamily="34" charset="-128"/>
                <a:sym typeface="Gill Sans" panose="020B0502020104020203" pitchFamily="34" charset="-79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FFFFFF"/>
                </a:solidFill>
                <a:latin typeface="Gill Sans" panose="020B0502020104020203" pitchFamily="34" charset="-79"/>
                <a:ea typeface="ヒラギノ角ゴ ProN W3" panose="020B0300000000000000" pitchFamily="34" charset="-128"/>
                <a:sym typeface="Gill Sans" panose="020B0502020104020203" pitchFamily="34" charset="-79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FFFFFF"/>
                </a:solidFill>
                <a:latin typeface="Gill Sans" panose="020B0502020104020203" pitchFamily="34" charset="-79"/>
                <a:ea typeface="ヒラギノ角ゴ ProN W3" panose="020B0300000000000000" pitchFamily="34" charset="-128"/>
                <a:sym typeface="Gill Sans" panose="020B0502020104020203" pitchFamily="34" charset="-79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FFFFFF"/>
                </a:solidFill>
                <a:latin typeface="Gill Sans" panose="020B0502020104020203" pitchFamily="34" charset="-79"/>
                <a:ea typeface="ヒラギノ角ゴ ProN W3" panose="020B0300000000000000" pitchFamily="34" charset="-128"/>
                <a:sym typeface="Gill Sans" panose="020B0502020104020203" pitchFamily="34" charset="-79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FFFFFF"/>
                </a:solidFill>
                <a:latin typeface="Gill Sans" panose="020B0502020104020203" pitchFamily="34" charset="-79"/>
                <a:ea typeface="ヒラギノ角ゴ ProN W3" panose="020B0300000000000000" pitchFamily="34" charset="-128"/>
                <a:sym typeface="Gill Sans" panose="020B0502020104020203" pitchFamily="34" charset="-79"/>
              </a:defRPr>
            </a:lvl9pPr>
          </a:lstStyle>
          <a:p>
            <a:pPr algn="ctr"/>
            <a:r>
              <a:rPr lang="en-US" altLang="en-US" sz="6500" dirty="0">
                <a:solidFill>
                  <a:schemeClr val="tx1"/>
                </a:solidFill>
              </a:rPr>
              <a:t>As a CNA, </a:t>
            </a:r>
            <a:br>
              <a:rPr lang="en-US" altLang="en-US" sz="6500" dirty="0">
                <a:solidFill>
                  <a:schemeClr val="tx1"/>
                </a:solidFill>
              </a:rPr>
            </a:br>
            <a:r>
              <a:rPr lang="en-US" altLang="en-US" sz="6500" dirty="0">
                <a:solidFill>
                  <a:schemeClr val="tx1"/>
                </a:solidFill>
              </a:rPr>
              <a:t>what can </a:t>
            </a:r>
            <a:br>
              <a:rPr lang="en-US" altLang="en-US" sz="6500" dirty="0">
                <a:solidFill>
                  <a:schemeClr val="tx1"/>
                </a:solidFill>
              </a:rPr>
            </a:br>
            <a:r>
              <a:rPr lang="en-US" altLang="en-US" sz="6500" dirty="0">
                <a:solidFill>
                  <a:schemeClr val="tx1"/>
                </a:solidFill>
              </a:rPr>
              <a:t>I do to prevent </a:t>
            </a:r>
            <a:br>
              <a:rPr lang="en-US" altLang="en-US" sz="6500" dirty="0">
                <a:solidFill>
                  <a:schemeClr val="tx1"/>
                </a:solidFill>
              </a:rPr>
            </a:br>
            <a:r>
              <a:rPr lang="en-US" altLang="en-US" sz="6500" dirty="0">
                <a:solidFill>
                  <a:schemeClr val="tx1"/>
                </a:solidFill>
              </a:rPr>
              <a:t>skin breakdown?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D200DAD-0305-F145-8303-2E22249F0308}"/>
              </a:ext>
            </a:extLst>
          </p:cNvPr>
          <p:cNvSpPr txBox="1"/>
          <p:nvPr/>
        </p:nvSpPr>
        <p:spPr>
          <a:xfrm>
            <a:off x="-171450" y="6265830"/>
            <a:ext cx="1063429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18872" indent="0" defTabSz="914400">
              <a:buNone/>
            </a:pPr>
            <a:r>
              <a:rPr lang="en-US" dirty="0"/>
              <a:t>Created by: Henry Okonkwo, COO/CMO, Skilled Wound Care Surgical Group/Skilled Physician  Group </a:t>
            </a:r>
          </a:p>
          <a:p>
            <a:pPr marL="118872" indent="0" defTabSz="914400">
              <a:buNone/>
            </a:pPr>
            <a:r>
              <a:rPr lang="en-US" dirty="0"/>
              <a:t>For: CAHF Quality Improvement Subcommittee, All Rights Reserved®️, Do not copy without permission.</a:t>
            </a:r>
          </a:p>
        </p:txBody>
      </p:sp>
    </p:spTree>
    <p:extLst>
      <p:ext uri="{BB962C8B-B14F-4D97-AF65-F5344CB8AC3E}">
        <p14:creationId xmlns:p14="http://schemas.microsoft.com/office/powerpoint/2010/main" val="221183684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A08CBF-7849-B541-B373-DA1F94C7EF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to help Prevent Pressure Injuries.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4EB230E-788B-4341-8369-256D9CA0616B}"/>
              </a:ext>
            </a:extLst>
          </p:cNvPr>
          <p:cNvSpPr txBox="1"/>
          <p:nvPr/>
        </p:nvSpPr>
        <p:spPr>
          <a:xfrm>
            <a:off x="-171450" y="6265830"/>
            <a:ext cx="1063429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18872" indent="0" defTabSz="914400">
              <a:buNone/>
            </a:pPr>
            <a:r>
              <a:rPr lang="en-US" dirty="0"/>
              <a:t>Created by: Henry Okonkwo, COO/CMO, Skilled Wound Care Surgical Group/Skilled Physician  Group </a:t>
            </a:r>
          </a:p>
          <a:p>
            <a:pPr marL="118872" indent="0" defTabSz="914400">
              <a:buNone/>
            </a:pPr>
            <a:r>
              <a:rPr lang="en-US" dirty="0"/>
              <a:t>For: CAHF Quality Improvement Subcommittee, All Rights Reserved®️, Do not copy without permission.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F5DB6D90-32D3-A74C-8499-7A4AA7E95D2C}"/>
              </a:ext>
            </a:extLst>
          </p:cNvPr>
          <p:cNvSpPr txBox="1">
            <a:spLocks/>
          </p:cNvSpPr>
          <p:nvPr/>
        </p:nvSpPr>
        <p:spPr>
          <a:xfrm>
            <a:off x="748748" y="2802636"/>
            <a:ext cx="10972800" cy="1252728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500" b="1" kern="1200">
                <a:solidFill>
                  <a:schemeClr val="accent1">
                    <a:satMod val="150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extLst/>
          </a:lstStyle>
          <a:p>
            <a:pPr defTabSz="914400"/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640008C-C727-4B98-9371-E92FCA33DD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18882" y="1916763"/>
            <a:ext cx="3546799" cy="3840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874863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02A10F-B8E6-3540-A1BB-6F4B845C48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to help Prevent Pressure Injuries: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7ABBCD-E33D-EB42-833D-16CC31BD43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lvl="1">
              <a:spcBef>
                <a:spcPts val="800"/>
              </a:spcBef>
            </a:pPr>
            <a:r>
              <a:rPr lang="en-US" altLang="en-US" sz="4000" dirty="0"/>
              <a:t>Turn patient multiple times as needed during your shift</a:t>
            </a:r>
          </a:p>
          <a:p>
            <a:pPr lvl="1">
              <a:spcBef>
                <a:spcPts val="800"/>
              </a:spcBef>
            </a:pPr>
            <a:r>
              <a:rPr lang="en-US" altLang="en-US" sz="4000" dirty="0"/>
              <a:t>Offer fluids/hydration</a:t>
            </a:r>
          </a:p>
          <a:p>
            <a:pPr lvl="1">
              <a:spcBef>
                <a:spcPts val="800"/>
              </a:spcBef>
            </a:pPr>
            <a:r>
              <a:rPr lang="en-US" altLang="en-US" sz="4000" dirty="0"/>
              <a:t>Offload the heels</a:t>
            </a:r>
          </a:p>
          <a:p>
            <a:pPr lvl="1">
              <a:spcBef>
                <a:spcPts val="800"/>
              </a:spcBef>
            </a:pPr>
            <a:r>
              <a:rPr lang="en-US" altLang="en-US" sz="4000" dirty="0"/>
              <a:t>Protect the skin(barrier cream, ointment, or paste)</a:t>
            </a:r>
          </a:p>
          <a:p>
            <a:pPr lvl="1">
              <a:spcBef>
                <a:spcPts val="800"/>
              </a:spcBef>
            </a:pPr>
            <a:r>
              <a:rPr lang="en-US" altLang="en-US" sz="4000" dirty="0"/>
              <a:t>Moisturize the skin (lotion)</a:t>
            </a:r>
          </a:p>
          <a:p>
            <a:pPr lvl="1">
              <a:spcBef>
                <a:spcPts val="800"/>
              </a:spcBef>
            </a:pPr>
            <a:r>
              <a:rPr lang="en-US" altLang="en-US" sz="4000" dirty="0"/>
              <a:t>Offer toilet or urinal</a:t>
            </a:r>
          </a:p>
          <a:p>
            <a:pPr lvl="1">
              <a:spcBef>
                <a:spcPts val="800"/>
              </a:spcBef>
            </a:pPr>
            <a:r>
              <a:rPr lang="en-US" altLang="en-US" sz="4000" dirty="0"/>
              <a:t>Perineal Care</a:t>
            </a:r>
          </a:p>
          <a:p>
            <a:pPr lvl="1">
              <a:spcBef>
                <a:spcPts val="800"/>
              </a:spcBef>
            </a:pPr>
            <a:r>
              <a:rPr lang="en-US" altLang="en-US" sz="4000" dirty="0"/>
              <a:t>Monitor nutritional intake</a:t>
            </a:r>
          </a:p>
          <a:p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A101B23-31A2-7E42-943E-F42E874CF66B}"/>
              </a:ext>
            </a:extLst>
          </p:cNvPr>
          <p:cNvSpPr txBox="1"/>
          <p:nvPr/>
        </p:nvSpPr>
        <p:spPr>
          <a:xfrm>
            <a:off x="-171450" y="6265830"/>
            <a:ext cx="1063429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18872" indent="0" defTabSz="914400">
              <a:buNone/>
            </a:pPr>
            <a:r>
              <a:rPr lang="en-US" dirty="0"/>
              <a:t>Created by: Henry Okonkwo, COO/CMO, Skilled Wound Care Surgical Group/Skilled Physician  Group </a:t>
            </a:r>
          </a:p>
          <a:p>
            <a:pPr marL="118872" indent="0" defTabSz="914400">
              <a:buNone/>
            </a:pPr>
            <a:r>
              <a:rPr lang="en-US" dirty="0"/>
              <a:t>For: CAHF Quality Improvement Subcommittee, All Rights Reserved®️, Do not copy without permission.</a:t>
            </a:r>
          </a:p>
        </p:txBody>
      </p:sp>
    </p:spTree>
    <p:extLst>
      <p:ext uri="{BB962C8B-B14F-4D97-AF65-F5344CB8AC3E}">
        <p14:creationId xmlns:p14="http://schemas.microsoft.com/office/powerpoint/2010/main" val="203428948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C6BFD2-D4C7-A443-91C7-87B7CA76E0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Get your patient out of bed.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3B97B5-9166-8041-8B09-A7A1955B09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775192"/>
            <a:ext cx="3337188" cy="4625609"/>
          </a:xfrm>
        </p:spPr>
        <p:txBody>
          <a:bodyPr/>
          <a:lstStyle/>
          <a:p>
            <a:r>
              <a:rPr lang="en-US" dirty="0"/>
              <a:t>Encourage them to help themselves.</a:t>
            </a:r>
          </a:p>
        </p:txBody>
      </p:sp>
      <p:pic>
        <p:nvPicPr>
          <p:cNvPr id="5122" name="Picture 2" descr="Elderly African American Nursing Home Images, Stock Photos &amp;amp; Vectors |  Shutterstock">
            <a:extLst>
              <a:ext uri="{FF2B5EF4-FFF2-40B4-BE49-F238E27FC236}">
                <a16:creationId xmlns:a16="http://schemas.microsoft.com/office/drawing/2014/main" id="{E4318997-1A9D-3249-9D0D-49B4E33C3B4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902"/>
          <a:stretch/>
        </p:blipFill>
        <p:spPr bwMode="auto">
          <a:xfrm>
            <a:off x="3946788" y="1524558"/>
            <a:ext cx="8245212" cy="53334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C78C291-4C1D-0F47-BE4F-96C302C7BF23}"/>
              </a:ext>
            </a:extLst>
          </p:cNvPr>
          <p:cNvSpPr txBox="1"/>
          <p:nvPr/>
        </p:nvSpPr>
        <p:spPr>
          <a:xfrm>
            <a:off x="-171450" y="6265830"/>
            <a:ext cx="1063429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18872" indent="0" defTabSz="914400">
              <a:buNone/>
            </a:pPr>
            <a:r>
              <a:rPr lang="en-US" dirty="0"/>
              <a:t>Created by: Henry Okonkwo, COO/CMO, Skilled Wound Care Surgical Group/Skilled Physician  Group </a:t>
            </a:r>
          </a:p>
          <a:p>
            <a:pPr marL="118872" indent="0" defTabSz="914400">
              <a:buNone/>
            </a:pPr>
            <a:r>
              <a:rPr lang="en-US" dirty="0"/>
              <a:t>For: CAHF Quality Improvement Subcommittee, All Rights Reserved®️, Do not copy without permission.</a:t>
            </a:r>
          </a:p>
        </p:txBody>
      </p:sp>
    </p:spTree>
    <p:extLst>
      <p:ext uri="{BB962C8B-B14F-4D97-AF65-F5344CB8AC3E}">
        <p14:creationId xmlns:p14="http://schemas.microsoft.com/office/powerpoint/2010/main" val="26945317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C43221-BC1F-3E4E-8FFD-DFB8D0B066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Get patients out of their room!!!</a:t>
            </a:r>
          </a:p>
        </p:txBody>
      </p:sp>
      <p:pic>
        <p:nvPicPr>
          <p:cNvPr id="4098" name="Picture 2" descr="What to Do If Your Nursing Home Has a Huge Staff Shortage">
            <a:extLst>
              <a:ext uri="{FF2B5EF4-FFF2-40B4-BE49-F238E27FC236}">
                <a16:creationId xmlns:a16="http://schemas.microsoft.com/office/drawing/2014/main" id="{2BC39076-D57E-B64C-BDA5-170E2AC9EC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6700" y="1447800"/>
            <a:ext cx="8115300" cy="541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0504289-2A89-6544-8520-89FA6959C0C4}"/>
              </a:ext>
            </a:extLst>
          </p:cNvPr>
          <p:cNvSpPr txBox="1"/>
          <p:nvPr/>
        </p:nvSpPr>
        <p:spPr>
          <a:xfrm>
            <a:off x="-171450" y="6265830"/>
            <a:ext cx="1063429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18872" indent="0" defTabSz="914400">
              <a:buNone/>
            </a:pPr>
            <a:r>
              <a:rPr lang="en-US" dirty="0"/>
              <a:t>Created by: Henry Okonkwo, COO/CMO, Skilled Wound Care Surgical Group/Skilled Physician  Group </a:t>
            </a:r>
          </a:p>
          <a:p>
            <a:pPr marL="118872" indent="0" defTabSz="914400">
              <a:buNone/>
            </a:pPr>
            <a:r>
              <a:rPr lang="en-US" dirty="0"/>
              <a:t>For: CAHF Quality Improvement Subcommittee, All Rights Reserved®️, Do not copy without permission.</a:t>
            </a:r>
          </a:p>
        </p:txBody>
      </p:sp>
    </p:spTree>
    <p:extLst>
      <p:ext uri="{BB962C8B-B14F-4D97-AF65-F5344CB8AC3E}">
        <p14:creationId xmlns:p14="http://schemas.microsoft.com/office/powerpoint/2010/main" val="39399922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17BE44-A3C8-1845-B87C-9BDDEA673A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en-US" sz="4800" dirty="0"/>
              <a:t>Turn patient multiple times as needed during your shift</a:t>
            </a:r>
          </a:p>
        </p:txBody>
      </p:sp>
      <p:pic>
        <p:nvPicPr>
          <p:cNvPr id="17412" name="Picture 4" descr="3.5 Positioning Patients in Bed – Clinical Procedures for Safer Patient Care">
            <a:extLst>
              <a:ext uri="{FF2B5EF4-FFF2-40B4-BE49-F238E27FC236}">
                <a16:creationId xmlns:a16="http://schemas.microsoft.com/office/drawing/2014/main" id="{CDEB16D9-9450-8848-A0F6-465631F7CB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9932" y="1517872"/>
            <a:ext cx="7392068" cy="5371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17E29F4-15BA-D742-8EB8-7BDC5FC09F20}"/>
              </a:ext>
            </a:extLst>
          </p:cNvPr>
          <p:cNvSpPr txBox="1"/>
          <p:nvPr/>
        </p:nvSpPr>
        <p:spPr>
          <a:xfrm>
            <a:off x="-171450" y="6265830"/>
            <a:ext cx="1063429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18872" indent="0" defTabSz="914400">
              <a:buNone/>
            </a:pPr>
            <a:r>
              <a:rPr lang="en-US" dirty="0"/>
              <a:t>Created by: Henry Okonkwo, COO/CMO, Skilled Wound Care Surgical Group/Skilled Physician  Group </a:t>
            </a:r>
          </a:p>
          <a:p>
            <a:pPr marL="118872" indent="0" defTabSz="914400">
              <a:buNone/>
            </a:pPr>
            <a:r>
              <a:rPr lang="en-US" dirty="0"/>
              <a:t>For: CAHF Quality Improvement Subcommittee, All Rights Reserved®️, Do not copy without permission.</a:t>
            </a:r>
          </a:p>
        </p:txBody>
      </p:sp>
    </p:spTree>
    <p:extLst>
      <p:ext uri="{BB962C8B-B14F-4D97-AF65-F5344CB8AC3E}">
        <p14:creationId xmlns:p14="http://schemas.microsoft.com/office/powerpoint/2010/main" val="266048020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A513EF-6DC4-A84C-9F73-8580A34422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Always use a draw sheet when attempting to reposition a patient while in bed.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D20863-7D86-CF42-8A3F-E20DA19F8D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8434" name="Picture 2" descr="Patient Repositioning Solution | Medline EU">
            <a:extLst>
              <a:ext uri="{FF2B5EF4-FFF2-40B4-BE49-F238E27FC236}">
                <a16:creationId xmlns:a16="http://schemas.microsoft.com/office/drawing/2014/main" id="{9808D5E5-D6EC-D040-BCB5-F176D063A7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19151" y="1408176"/>
            <a:ext cx="15033997" cy="54498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Reminder stamp rubber Royalty Free Vector Image">
            <a:extLst>
              <a:ext uri="{FF2B5EF4-FFF2-40B4-BE49-F238E27FC236}">
                <a16:creationId xmlns:a16="http://schemas.microsoft.com/office/drawing/2014/main" id="{FCA9DC4A-E596-CA48-AEDF-979E13A5A7E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539"/>
          <a:stretch/>
        </p:blipFill>
        <p:spPr bwMode="auto">
          <a:xfrm rot="1859407">
            <a:off x="492832" y="1886160"/>
            <a:ext cx="1386078" cy="1012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92C9978-8782-8B4E-854F-11A5A22097DD}"/>
              </a:ext>
            </a:extLst>
          </p:cNvPr>
          <p:cNvSpPr txBox="1"/>
          <p:nvPr/>
        </p:nvSpPr>
        <p:spPr>
          <a:xfrm>
            <a:off x="-171450" y="6265830"/>
            <a:ext cx="1063429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18872" indent="0" defTabSz="914400">
              <a:buNone/>
            </a:pPr>
            <a:r>
              <a:rPr lang="en-US" dirty="0"/>
              <a:t>Created by: Henry Okonkwo, COO/CMO, Skilled Wound Care Surgical Group/Skilled Physician  Group </a:t>
            </a:r>
          </a:p>
          <a:p>
            <a:pPr marL="118872" indent="0" defTabSz="914400">
              <a:buNone/>
            </a:pPr>
            <a:r>
              <a:rPr lang="en-US" dirty="0"/>
              <a:t>For: CAHF Quality Improvement Subcommittee, All Rights Reserved®️, Do not copy without permission.</a:t>
            </a:r>
          </a:p>
        </p:txBody>
      </p:sp>
    </p:spTree>
    <p:extLst>
      <p:ext uri="{BB962C8B-B14F-4D97-AF65-F5344CB8AC3E}">
        <p14:creationId xmlns:p14="http://schemas.microsoft.com/office/powerpoint/2010/main" val="15822886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426 Nurse Questioning Illustrations &amp;amp; Clip Art - iStock">
            <a:extLst>
              <a:ext uri="{FF2B5EF4-FFF2-40B4-BE49-F238E27FC236}">
                <a16:creationId xmlns:a16="http://schemas.microsoft.com/office/drawing/2014/main" id="{B3EA9154-7D4E-374F-B6BD-DC3DB36BEB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13569" y="1602218"/>
            <a:ext cx="3918008" cy="4965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13">
            <a:extLst>
              <a:ext uri="{FF2B5EF4-FFF2-40B4-BE49-F238E27FC236}">
                <a16:creationId xmlns:a16="http://schemas.microsoft.com/office/drawing/2014/main" id="{0BA13CC9-6C55-DC4E-BB86-C5DA81526C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71450" y="1623894"/>
            <a:ext cx="10287000" cy="419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4200">
                <a:solidFill>
                  <a:srgbClr val="FFFFFF"/>
                </a:solidFill>
                <a:latin typeface="Gill Sans" panose="020B0502020104020203" pitchFamily="34" charset="-79"/>
                <a:ea typeface="ヒラギノ角ゴ ProN W3" panose="020B0300000000000000" pitchFamily="34" charset="-128"/>
                <a:sym typeface="Gill Sans" panose="020B0502020104020203" pitchFamily="34" charset="-79"/>
              </a:defRPr>
            </a:lvl1pPr>
            <a:lvl2pPr marL="742950" indent="-285750">
              <a:defRPr sz="4200">
                <a:solidFill>
                  <a:srgbClr val="FFFFFF"/>
                </a:solidFill>
                <a:latin typeface="Gill Sans" panose="020B0502020104020203" pitchFamily="34" charset="-79"/>
                <a:ea typeface="ヒラギノ角ゴ ProN W3" panose="020B0300000000000000" pitchFamily="34" charset="-128"/>
                <a:sym typeface="Gill Sans" panose="020B0502020104020203" pitchFamily="34" charset="-79"/>
              </a:defRPr>
            </a:lvl2pPr>
            <a:lvl3pPr marL="1143000" indent="-228600">
              <a:defRPr sz="4200">
                <a:solidFill>
                  <a:srgbClr val="FFFFFF"/>
                </a:solidFill>
                <a:latin typeface="Gill Sans" panose="020B0502020104020203" pitchFamily="34" charset="-79"/>
                <a:ea typeface="ヒラギノ角ゴ ProN W3" panose="020B0300000000000000" pitchFamily="34" charset="-128"/>
                <a:sym typeface="Gill Sans" panose="020B0502020104020203" pitchFamily="34" charset="-79"/>
              </a:defRPr>
            </a:lvl3pPr>
            <a:lvl4pPr marL="1600200" indent="-228600">
              <a:defRPr sz="4200">
                <a:solidFill>
                  <a:srgbClr val="FFFFFF"/>
                </a:solidFill>
                <a:latin typeface="Gill Sans" panose="020B0502020104020203" pitchFamily="34" charset="-79"/>
                <a:ea typeface="ヒラギノ角ゴ ProN W3" panose="020B0300000000000000" pitchFamily="34" charset="-128"/>
                <a:sym typeface="Gill Sans" panose="020B0502020104020203" pitchFamily="34" charset="-79"/>
              </a:defRPr>
            </a:lvl4pPr>
            <a:lvl5pPr marL="2057400" indent="-228600">
              <a:defRPr sz="4200">
                <a:solidFill>
                  <a:srgbClr val="FFFFFF"/>
                </a:solidFill>
                <a:latin typeface="Gill Sans" panose="020B0502020104020203" pitchFamily="34" charset="-79"/>
                <a:ea typeface="ヒラギノ角ゴ ProN W3" panose="020B0300000000000000" pitchFamily="34" charset="-128"/>
                <a:sym typeface="Gill Sans" panose="020B0502020104020203" pitchFamily="34" charset="-79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FFFFFF"/>
                </a:solidFill>
                <a:latin typeface="Gill Sans" panose="020B0502020104020203" pitchFamily="34" charset="-79"/>
                <a:ea typeface="ヒラギノ角ゴ ProN W3" panose="020B0300000000000000" pitchFamily="34" charset="-128"/>
                <a:sym typeface="Gill Sans" panose="020B0502020104020203" pitchFamily="34" charset="-79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FFFFFF"/>
                </a:solidFill>
                <a:latin typeface="Gill Sans" panose="020B0502020104020203" pitchFamily="34" charset="-79"/>
                <a:ea typeface="ヒラギノ角ゴ ProN W3" panose="020B0300000000000000" pitchFamily="34" charset="-128"/>
                <a:sym typeface="Gill Sans" panose="020B0502020104020203" pitchFamily="34" charset="-79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FFFFFF"/>
                </a:solidFill>
                <a:latin typeface="Gill Sans" panose="020B0502020104020203" pitchFamily="34" charset="-79"/>
                <a:ea typeface="ヒラギノ角ゴ ProN W3" panose="020B0300000000000000" pitchFamily="34" charset="-128"/>
                <a:sym typeface="Gill Sans" panose="020B0502020104020203" pitchFamily="34" charset="-79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FFFFFF"/>
                </a:solidFill>
                <a:latin typeface="Gill Sans" panose="020B0502020104020203" pitchFamily="34" charset="-79"/>
                <a:ea typeface="ヒラギノ角ゴ ProN W3" panose="020B0300000000000000" pitchFamily="34" charset="-128"/>
                <a:sym typeface="Gill Sans" panose="020B0502020104020203" pitchFamily="34" charset="-79"/>
              </a:defRPr>
            </a:lvl9pPr>
          </a:lstStyle>
          <a:p>
            <a:pPr algn="ctr"/>
            <a:r>
              <a:rPr lang="en-US" altLang="en-US" sz="6500" dirty="0">
                <a:solidFill>
                  <a:schemeClr val="tx1"/>
                </a:solidFill>
              </a:rPr>
              <a:t>When is a good time to check your patient’s skin for skin injuries?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D200DAD-0305-F145-8303-2E22249F0308}"/>
              </a:ext>
            </a:extLst>
          </p:cNvPr>
          <p:cNvSpPr txBox="1"/>
          <p:nvPr/>
        </p:nvSpPr>
        <p:spPr>
          <a:xfrm>
            <a:off x="-171450" y="6265830"/>
            <a:ext cx="1063429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18872" indent="0" defTabSz="914400">
              <a:buNone/>
            </a:pPr>
            <a:r>
              <a:rPr lang="en-US" dirty="0"/>
              <a:t>Created by: Henry Okonkwo, COO/CMO, Skilled Wound Care Surgical Group/Skilled Physician  Group </a:t>
            </a:r>
          </a:p>
          <a:p>
            <a:pPr marL="118872" indent="0" defTabSz="914400">
              <a:buNone/>
            </a:pPr>
            <a:r>
              <a:rPr lang="en-US" dirty="0"/>
              <a:t>For: CAHF Quality Improvement Subcommittee, All Rights Reserved®️, Do not copy without permission.</a:t>
            </a:r>
          </a:p>
        </p:txBody>
      </p:sp>
    </p:spTree>
    <p:extLst>
      <p:ext uri="{BB962C8B-B14F-4D97-AF65-F5344CB8AC3E}">
        <p14:creationId xmlns:p14="http://schemas.microsoft.com/office/powerpoint/2010/main" val="31226577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 descr="Nursing Home Bed Sore Lawyer | Nursing Home Law Center LLC">
            <a:extLst>
              <a:ext uri="{FF2B5EF4-FFF2-40B4-BE49-F238E27FC236}">
                <a16:creationId xmlns:a16="http://schemas.microsoft.com/office/drawing/2014/main" id="{068FEFBC-4EE6-B848-91C2-02681E6EC4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68216"/>
            <a:ext cx="12291646" cy="81944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2354ABD-58FB-2944-B483-2530E57A44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a Pressure Injury?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D85338F-473B-944D-B0B7-1AFB3E22874D}"/>
              </a:ext>
            </a:extLst>
          </p:cNvPr>
          <p:cNvSpPr txBox="1"/>
          <p:nvPr/>
        </p:nvSpPr>
        <p:spPr>
          <a:xfrm>
            <a:off x="-171450" y="6265830"/>
            <a:ext cx="1063429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18872" indent="0" defTabSz="914400">
              <a:buNone/>
            </a:pPr>
            <a:r>
              <a:rPr lang="en-US" dirty="0"/>
              <a:t>Created by: Henry Okonkwo, COO/CMO, Skilled Wound Care Surgical Group/Skilled Physician  Group </a:t>
            </a:r>
          </a:p>
          <a:p>
            <a:pPr marL="118872" indent="0" defTabSz="914400">
              <a:buNone/>
            </a:pPr>
            <a:r>
              <a:rPr lang="en-US" dirty="0"/>
              <a:t>For: CAHF Quality Improvement Subcommittee, All Rights Reserved®️, Do not copy without permission.</a:t>
            </a:r>
          </a:p>
        </p:txBody>
      </p:sp>
    </p:spTree>
    <p:extLst>
      <p:ext uri="{BB962C8B-B14F-4D97-AF65-F5344CB8AC3E}">
        <p14:creationId xmlns:p14="http://schemas.microsoft.com/office/powerpoint/2010/main" val="396370870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>
            <a:extLst>
              <a:ext uri="{FF2B5EF4-FFF2-40B4-BE49-F238E27FC236}">
                <a16:creationId xmlns:a16="http://schemas.microsoft.com/office/drawing/2014/main" id="{0BA13CC9-6C55-DC4E-BB86-C5DA81526C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600" y="1581150"/>
            <a:ext cx="10287000" cy="419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4200">
                <a:solidFill>
                  <a:srgbClr val="FFFFFF"/>
                </a:solidFill>
                <a:latin typeface="Gill Sans" panose="020B0502020104020203" pitchFamily="34" charset="-79"/>
                <a:ea typeface="ヒラギノ角ゴ ProN W3" panose="020B0300000000000000" pitchFamily="34" charset="-128"/>
                <a:sym typeface="Gill Sans" panose="020B0502020104020203" pitchFamily="34" charset="-79"/>
              </a:defRPr>
            </a:lvl1pPr>
            <a:lvl2pPr marL="742950" indent="-285750">
              <a:defRPr sz="4200">
                <a:solidFill>
                  <a:srgbClr val="FFFFFF"/>
                </a:solidFill>
                <a:latin typeface="Gill Sans" panose="020B0502020104020203" pitchFamily="34" charset="-79"/>
                <a:ea typeface="ヒラギノ角ゴ ProN W3" panose="020B0300000000000000" pitchFamily="34" charset="-128"/>
                <a:sym typeface="Gill Sans" panose="020B0502020104020203" pitchFamily="34" charset="-79"/>
              </a:defRPr>
            </a:lvl2pPr>
            <a:lvl3pPr marL="1143000" indent="-228600">
              <a:defRPr sz="4200">
                <a:solidFill>
                  <a:srgbClr val="FFFFFF"/>
                </a:solidFill>
                <a:latin typeface="Gill Sans" panose="020B0502020104020203" pitchFamily="34" charset="-79"/>
                <a:ea typeface="ヒラギノ角ゴ ProN W3" panose="020B0300000000000000" pitchFamily="34" charset="-128"/>
                <a:sym typeface="Gill Sans" panose="020B0502020104020203" pitchFamily="34" charset="-79"/>
              </a:defRPr>
            </a:lvl3pPr>
            <a:lvl4pPr marL="1600200" indent="-228600">
              <a:defRPr sz="4200">
                <a:solidFill>
                  <a:srgbClr val="FFFFFF"/>
                </a:solidFill>
                <a:latin typeface="Gill Sans" panose="020B0502020104020203" pitchFamily="34" charset="-79"/>
                <a:ea typeface="ヒラギノ角ゴ ProN W3" panose="020B0300000000000000" pitchFamily="34" charset="-128"/>
                <a:sym typeface="Gill Sans" panose="020B0502020104020203" pitchFamily="34" charset="-79"/>
              </a:defRPr>
            </a:lvl4pPr>
            <a:lvl5pPr marL="2057400" indent="-228600">
              <a:defRPr sz="4200">
                <a:solidFill>
                  <a:srgbClr val="FFFFFF"/>
                </a:solidFill>
                <a:latin typeface="Gill Sans" panose="020B0502020104020203" pitchFamily="34" charset="-79"/>
                <a:ea typeface="ヒラギノ角ゴ ProN W3" panose="020B0300000000000000" pitchFamily="34" charset="-128"/>
                <a:sym typeface="Gill Sans" panose="020B0502020104020203" pitchFamily="34" charset="-79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FFFFFF"/>
                </a:solidFill>
                <a:latin typeface="Gill Sans" panose="020B0502020104020203" pitchFamily="34" charset="-79"/>
                <a:ea typeface="ヒラギノ角ゴ ProN W3" panose="020B0300000000000000" pitchFamily="34" charset="-128"/>
                <a:sym typeface="Gill Sans" panose="020B0502020104020203" pitchFamily="34" charset="-79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FFFFFF"/>
                </a:solidFill>
                <a:latin typeface="Gill Sans" panose="020B0502020104020203" pitchFamily="34" charset="-79"/>
                <a:ea typeface="ヒラギノ角ゴ ProN W3" panose="020B0300000000000000" pitchFamily="34" charset="-128"/>
                <a:sym typeface="Gill Sans" panose="020B0502020104020203" pitchFamily="34" charset="-79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FFFFFF"/>
                </a:solidFill>
                <a:latin typeface="Gill Sans" panose="020B0502020104020203" pitchFamily="34" charset="-79"/>
                <a:ea typeface="ヒラギノ角ゴ ProN W3" panose="020B0300000000000000" pitchFamily="34" charset="-128"/>
                <a:sym typeface="Gill Sans" panose="020B0502020104020203" pitchFamily="34" charset="-79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FFFFFF"/>
                </a:solidFill>
                <a:latin typeface="Gill Sans" panose="020B0502020104020203" pitchFamily="34" charset="-79"/>
                <a:ea typeface="ヒラギノ角ゴ ProN W3" panose="020B0300000000000000" pitchFamily="34" charset="-128"/>
                <a:sym typeface="Gill Sans" panose="020B0502020104020203" pitchFamily="34" charset="-79"/>
              </a:defRPr>
            </a:lvl9pPr>
          </a:lstStyle>
          <a:p>
            <a:pPr algn="ctr"/>
            <a:r>
              <a:rPr lang="en-US" altLang="en-US" sz="6500" dirty="0">
                <a:solidFill>
                  <a:schemeClr val="tx1"/>
                </a:solidFill>
              </a:rPr>
              <a:t>All The Time!!!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D200DAD-0305-F145-8303-2E22249F0308}"/>
              </a:ext>
            </a:extLst>
          </p:cNvPr>
          <p:cNvSpPr txBox="1"/>
          <p:nvPr/>
        </p:nvSpPr>
        <p:spPr>
          <a:xfrm>
            <a:off x="-171450" y="6265830"/>
            <a:ext cx="1063429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18872" indent="0" defTabSz="914400">
              <a:buNone/>
            </a:pPr>
            <a:r>
              <a:rPr lang="en-US" dirty="0"/>
              <a:t>Created by: Henry Okonkwo, COO/CMO, Skilled Wound Care Surgical Group/Skilled Physician  Group </a:t>
            </a:r>
          </a:p>
          <a:p>
            <a:pPr marL="118872" indent="0" defTabSz="914400">
              <a:buNone/>
            </a:pPr>
            <a:r>
              <a:rPr lang="en-US" dirty="0"/>
              <a:t>For: CAHF Quality Improvement Subcommittee, All Rights Reserved®️, Do not copy without permission.</a:t>
            </a:r>
          </a:p>
        </p:txBody>
      </p:sp>
    </p:spTree>
    <p:extLst>
      <p:ext uri="{BB962C8B-B14F-4D97-AF65-F5344CB8AC3E}">
        <p14:creationId xmlns:p14="http://schemas.microsoft.com/office/powerpoint/2010/main" val="48029294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090" name="Picture 2" descr="Carino Height-Adjustable Shower and Hygiene Commode Chair by ArjoHuntleigh  (FULLY ASSEMBLED)">
            <a:extLst>
              <a:ext uri="{FF2B5EF4-FFF2-40B4-BE49-F238E27FC236}">
                <a16:creationId xmlns:a16="http://schemas.microsoft.com/office/drawing/2014/main" id="{54D1F53B-033D-7E49-9486-8D40BBB518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432"/>
            <a:ext cx="12192000" cy="68648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1E8E9D2-3FAA-0C4E-8B54-F6613979DD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55448"/>
            <a:ext cx="7989651" cy="1252728"/>
          </a:xfrm>
        </p:spPr>
        <p:txBody>
          <a:bodyPr>
            <a:normAutofit fontScale="90000"/>
          </a:bodyPr>
          <a:lstStyle/>
          <a:p>
            <a:r>
              <a:rPr lang="en-US" dirty="0"/>
              <a:t>Especially when Bathing… (shower or bed-bath)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D200DAD-0305-F145-8303-2E22249F0308}"/>
              </a:ext>
            </a:extLst>
          </p:cNvPr>
          <p:cNvSpPr txBox="1"/>
          <p:nvPr/>
        </p:nvSpPr>
        <p:spPr>
          <a:xfrm>
            <a:off x="-171450" y="6265830"/>
            <a:ext cx="1063429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18872" indent="0" defTabSz="914400">
              <a:buNone/>
            </a:pPr>
            <a:r>
              <a:rPr lang="en-US" dirty="0"/>
              <a:t>Created by: Henry Okonkwo, COO/CMO, Skilled Wound Care Surgical Group/Skilled Physician  Group </a:t>
            </a:r>
          </a:p>
          <a:p>
            <a:pPr marL="118872" indent="0" defTabSz="914400">
              <a:buNone/>
            </a:pPr>
            <a:r>
              <a:rPr lang="en-US" dirty="0"/>
              <a:t>For: CAHF Quality Improvement Subcommittee, All Rights Reserved®️, Do not copy without permission.</a:t>
            </a:r>
          </a:p>
        </p:txBody>
      </p:sp>
      <p:pic>
        <p:nvPicPr>
          <p:cNvPr id="89092" name="Picture 4" descr="Bed bathing 3.5: never underestimate its value | British Journal of  Healthcare Assistants">
            <a:extLst>
              <a:ext uri="{FF2B5EF4-FFF2-40B4-BE49-F238E27FC236}">
                <a16:creationId xmlns:a16="http://schemas.microsoft.com/office/drawing/2014/main" id="{9EE56111-DD6F-0E44-9888-DDAE8428F91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599"/>
          <a:stretch/>
        </p:blipFill>
        <p:spPr bwMode="auto">
          <a:xfrm>
            <a:off x="8742508" y="0"/>
            <a:ext cx="3449491" cy="2120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1314539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Fowler&amp;#39;s Position: Beyond the Bed">
            <a:extLst>
              <a:ext uri="{FF2B5EF4-FFF2-40B4-BE49-F238E27FC236}">
                <a16:creationId xmlns:a16="http://schemas.microsoft.com/office/drawing/2014/main" id="{5177579F-266C-C840-AB92-7BFA341A208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03" b="19538"/>
          <a:stretch/>
        </p:blipFill>
        <p:spPr bwMode="auto">
          <a:xfrm>
            <a:off x="0" y="3429000"/>
            <a:ext cx="7938477" cy="3065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15">
            <a:extLst>
              <a:ext uri="{FF2B5EF4-FFF2-40B4-BE49-F238E27FC236}">
                <a16:creationId xmlns:a16="http://schemas.microsoft.com/office/drawing/2014/main" id="{C872BBE8-4D7E-D143-BF5D-C614CDAB17B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21" b="9389"/>
          <a:stretch/>
        </p:blipFill>
        <p:spPr bwMode="auto">
          <a:xfrm>
            <a:off x="7192106" y="1408176"/>
            <a:ext cx="5246077" cy="54355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44A702C-6924-314C-93C3-FA4A36A647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en-US" sz="4800" dirty="0">
                <a:solidFill>
                  <a:srgbClr val="FFC000"/>
                </a:solidFill>
              </a:rPr>
              <a:t>And when repositioning </a:t>
            </a:r>
            <a:endParaRPr lang="en-US" dirty="0">
              <a:solidFill>
                <a:srgbClr val="FFC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351915-3ACC-B645-B2CF-3709D94DCE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422484"/>
            <a:ext cx="10972800" cy="4625609"/>
          </a:xfrm>
        </p:spPr>
        <p:txBody>
          <a:bodyPr/>
          <a:lstStyle/>
          <a:p>
            <a:r>
              <a:rPr lang="en-US" altLang="en-US" sz="4000" dirty="0"/>
              <a:t>Raise the head of bed no more than 30</a:t>
            </a:r>
            <a:r>
              <a:rPr lang="en-US" altLang="en-US" sz="4000" dirty="0">
                <a:cs typeface="Tahoma" panose="020B0604030504040204" pitchFamily="34" charset="0"/>
              </a:rPr>
              <a:t>° </a:t>
            </a:r>
          </a:p>
          <a:p>
            <a:r>
              <a:rPr lang="en-US" altLang="en-US" sz="4000" dirty="0">
                <a:cs typeface="Tahoma" panose="020B0604030504040204" pitchFamily="34" charset="0"/>
              </a:rPr>
              <a:t>Lateral turn no more than 30°</a:t>
            </a:r>
          </a:p>
          <a:p>
            <a:pPr marL="118872" indent="0">
              <a:buNone/>
            </a:pPr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6F77D04-7F87-2547-97D8-6B42B2BCF770}"/>
              </a:ext>
            </a:extLst>
          </p:cNvPr>
          <p:cNvSpPr txBox="1"/>
          <p:nvPr/>
        </p:nvSpPr>
        <p:spPr>
          <a:xfrm>
            <a:off x="-171450" y="6265830"/>
            <a:ext cx="1063429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18872" indent="0" defTabSz="914400">
              <a:buNone/>
            </a:pPr>
            <a:r>
              <a:rPr lang="en-US" dirty="0"/>
              <a:t>Created by: Henry Okonkwo, COO/CMO, Skilled Wound Care Surgical Group/Skilled Physician  Group </a:t>
            </a:r>
          </a:p>
          <a:p>
            <a:pPr marL="118872" indent="0" defTabSz="914400">
              <a:buNone/>
            </a:pPr>
            <a:r>
              <a:rPr lang="en-US" dirty="0"/>
              <a:t>For: CAHF Quality Improvement Subcommittee, All Rights Reserved®️, Do not copy without permission.</a:t>
            </a:r>
          </a:p>
        </p:txBody>
      </p:sp>
    </p:spTree>
    <p:extLst>
      <p:ext uri="{BB962C8B-B14F-4D97-AF65-F5344CB8AC3E}">
        <p14:creationId xmlns:p14="http://schemas.microsoft.com/office/powerpoint/2010/main" val="313659273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13">
            <a:extLst>
              <a:ext uri="{FF2B5EF4-FFF2-40B4-BE49-F238E27FC236}">
                <a16:creationId xmlns:a16="http://schemas.microsoft.com/office/drawing/2014/main" id="{D3BA68EB-E9C8-244B-B68D-9E2901E12D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7801" y="2181861"/>
            <a:ext cx="7620000" cy="3323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4200">
                <a:solidFill>
                  <a:srgbClr val="FFFFFF"/>
                </a:solidFill>
                <a:latin typeface="Gill Sans" panose="020B0502020104020203" pitchFamily="34" charset="-79"/>
                <a:ea typeface="ヒラギノ角ゴ ProN W3" panose="020B0300000000000000" pitchFamily="34" charset="-128"/>
                <a:sym typeface="Gill Sans" panose="020B0502020104020203" pitchFamily="34" charset="-79"/>
              </a:defRPr>
            </a:lvl1pPr>
            <a:lvl2pPr marL="742950" indent="-285750">
              <a:defRPr sz="4200">
                <a:solidFill>
                  <a:srgbClr val="FFFFFF"/>
                </a:solidFill>
                <a:latin typeface="Gill Sans" panose="020B0502020104020203" pitchFamily="34" charset="-79"/>
                <a:ea typeface="ヒラギノ角ゴ ProN W3" panose="020B0300000000000000" pitchFamily="34" charset="-128"/>
                <a:sym typeface="Gill Sans" panose="020B0502020104020203" pitchFamily="34" charset="-79"/>
              </a:defRPr>
            </a:lvl2pPr>
            <a:lvl3pPr marL="1143000" indent="-228600">
              <a:defRPr sz="4200">
                <a:solidFill>
                  <a:srgbClr val="FFFFFF"/>
                </a:solidFill>
                <a:latin typeface="Gill Sans" panose="020B0502020104020203" pitchFamily="34" charset="-79"/>
                <a:ea typeface="ヒラギノ角ゴ ProN W3" panose="020B0300000000000000" pitchFamily="34" charset="-128"/>
                <a:sym typeface="Gill Sans" panose="020B0502020104020203" pitchFamily="34" charset="-79"/>
              </a:defRPr>
            </a:lvl3pPr>
            <a:lvl4pPr marL="1600200" indent="-228600">
              <a:defRPr sz="4200">
                <a:solidFill>
                  <a:srgbClr val="FFFFFF"/>
                </a:solidFill>
                <a:latin typeface="Gill Sans" panose="020B0502020104020203" pitchFamily="34" charset="-79"/>
                <a:ea typeface="ヒラギノ角ゴ ProN W3" panose="020B0300000000000000" pitchFamily="34" charset="-128"/>
                <a:sym typeface="Gill Sans" panose="020B0502020104020203" pitchFamily="34" charset="-79"/>
              </a:defRPr>
            </a:lvl4pPr>
            <a:lvl5pPr marL="2057400" indent="-228600">
              <a:defRPr sz="4200">
                <a:solidFill>
                  <a:srgbClr val="FFFFFF"/>
                </a:solidFill>
                <a:latin typeface="Gill Sans" panose="020B0502020104020203" pitchFamily="34" charset="-79"/>
                <a:ea typeface="ヒラギノ角ゴ ProN W3" panose="020B0300000000000000" pitchFamily="34" charset="-128"/>
                <a:sym typeface="Gill Sans" panose="020B0502020104020203" pitchFamily="34" charset="-79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FFFFFF"/>
                </a:solidFill>
                <a:latin typeface="Gill Sans" panose="020B0502020104020203" pitchFamily="34" charset="-79"/>
                <a:ea typeface="ヒラギノ角ゴ ProN W3" panose="020B0300000000000000" pitchFamily="34" charset="-128"/>
                <a:sym typeface="Gill Sans" panose="020B0502020104020203" pitchFamily="34" charset="-79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FFFFFF"/>
                </a:solidFill>
                <a:latin typeface="Gill Sans" panose="020B0502020104020203" pitchFamily="34" charset="-79"/>
                <a:ea typeface="ヒラギノ角ゴ ProN W3" panose="020B0300000000000000" pitchFamily="34" charset="-128"/>
                <a:sym typeface="Gill Sans" panose="020B0502020104020203" pitchFamily="34" charset="-79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FFFFFF"/>
                </a:solidFill>
                <a:latin typeface="Gill Sans" panose="020B0502020104020203" pitchFamily="34" charset="-79"/>
                <a:ea typeface="ヒラギノ角ゴ ProN W3" panose="020B0300000000000000" pitchFamily="34" charset="-128"/>
                <a:sym typeface="Gill Sans" panose="020B0502020104020203" pitchFamily="34" charset="-79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FFFFFF"/>
                </a:solidFill>
                <a:latin typeface="Gill Sans" panose="020B0502020104020203" pitchFamily="34" charset="-79"/>
                <a:ea typeface="ヒラギノ角ゴ ProN W3" panose="020B0300000000000000" pitchFamily="34" charset="-128"/>
                <a:sym typeface="Gill Sans" panose="020B0502020104020203" pitchFamily="34" charset="-79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 sz="6000" dirty="0">
                <a:solidFill>
                  <a:schemeClr val="tx1"/>
                </a:solidFill>
                <a:latin typeface="+mn-lt"/>
              </a:rPr>
              <a:t>Where else </a:t>
            </a:r>
          </a:p>
          <a:p>
            <a:pPr algn="ctr">
              <a:spcBef>
                <a:spcPct val="50000"/>
              </a:spcBef>
            </a:pPr>
            <a:r>
              <a:rPr lang="en-US" altLang="en-US" sz="6000" dirty="0">
                <a:solidFill>
                  <a:schemeClr val="tx1"/>
                </a:solidFill>
                <a:latin typeface="+mn-lt"/>
              </a:rPr>
              <a:t>should you look for skin breakdown?</a:t>
            </a:r>
            <a:endParaRPr lang="en-US" altLang="en-US" sz="6000" dirty="0">
              <a:solidFill>
                <a:schemeClr val="tx1"/>
              </a:solidFill>
              <a:latin typeface="+mn-lt"/>
              <a:cs typeface="Times New Roman" panose="02020603050405020304" pitchFamily="18" charset="0"/>
            </a:endParaRPr>
          </a:p>
        </p:txBody>
      </p:sp>
      <p:pic>
        <p:nvPicPr>
          <p:cNvPr id="5" name="Picture 2" descr="426 Nurse Questioning Illustrations &amp;amp; Clip Art - iStock">
            <a:extLst>
              <a:ext uri="{FF2B5EF4-FFF2-40B4-BE49-F238E27FC236}">
                <a16:creationId xmlns:a16="http://schemas.microsoft.com/office/drawing/2014/main" id="{BF832A6F-4E84-7447-A95C-9D1B379C5E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2592" y="1605480"/>
            <a:ext cx="3918008" cy="4965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D8A9688-C0DB-EF44-822F-C9AE9B98A4E2}"/>
              </a:ext>
            </a:extLst>
          </p:cNvPr>
          <p:cNvSpPr txBox="1"/>
          <p:nvPr/>
        </p:nvSpPr>
        <p:spPr>
          <a:xfrm>
            <a:off x="-171450" y="6265830"/>
            <a:ext cx="1063429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18872" indent="0" defTabSz="914400">
              <a:buNone/>
            </a:pPr>
            <a:r>
              <a:rPr lang="en-US" dirty="0"/>
              <a:t>Created by: Henry Okonkwo, COO/CMO, Skilled Wound Care Surgical Group/Skilled Physician  Group </a:t>
            </a:r>
          </a:p>
          <a:p>
            <a:pPr marL="118872" indent="0" defTabSz="914400">
              <a:buNone/>
            </a:pPr>
            <a:r>
              <a:rPr lang="en-US" dirty="0"/>
              <a:t>For: CAHF Quality Improvement Subcommittee, All Rights Reserved®️, Do not copy without permission.</a:t>
            </a:r>
          </a:p>
        </p:txBody>
      </p:sp>
    </p:spTree>
    <p:extLst>
      <p:ext uri="{BB962C8B-B14F-4D97-AF65-F5344CB8AC3E}">
        <p14:creationId xmlns:p14="http://schemas.microsoft.com/office/powerpoint/2010/main" val="156479381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1245FE-E0F0-6E44-BCAD-4C480AE042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Where else to look…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837A2F-92FA-354C-836F-8AA9B7696A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723" y="1792776"/>
            <a:ext cx="4411379" cy="4625609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§"/>
            </a:pPr>
            <a:r>
              <a:rPr lang="en-US" altLang="en-US" sz="4400" dirty="0">
                <a:cs typeface="Times New Roman" panose="02020603050405020304" pitchFamily="18" charset="0"/>
              </a:rPr>
              <a:t>Under tubing</a:t>
            </a:r>
          </a:p>
          <a:p>
            <a:pPr lvl="2">
              <a:buSzPct val="80000"/>
              <a:buFont typeface="Wingdings" pitchFamily="2" charset="2"/>
              <a:buChar char="§"/>
            </a:pPr>
            <a:r>
              <a:rPr lang="en-US" altLang="en-US" sz="4400" dirty="0">
                <a:cs typeface="Times New Roman" panose="02020603050405020304" pitchFamily="18" charset="0"/>
              </a:rPr>
              <a:t> Foley catheters</a:t>
            </a:r>
          </a:p>
          <a:p>
            <a:pPr lvl="2">
              <a:buSzPct val="80000"/>
              <a:buFont typeface="Wingdings" pitchFamily="2" charset="2"/>
              <a:buChar char="§"/>
            </a:pPr>
            <a:r>
              <a:rPr lang="en-US" altLang="en-US" sz="4400" dirty="0">
                <a:cs typeface="Times New Roman" panose="02020603050405020304" pitchFamily="18" charset="0"/>
              </a:rPr>
              <a:t> Feeding tubes</a:t>
            </a:r>
          </a:p>
          <a:p>
            <a:pPr>
              <a:buFont typeface="Wingdings" pitchFamily="2" charset="2"/>
              <a:buChar char="§"/>
            </a:pPr>
            <a:endParaRPr lang="en-US" sz="2000" dirty="0"/>
          </a:p>
        </p:txBody>
      </p:sp>
      <p:pic>
        <p:nvPicPr>
          <p:cNvPr id="12290" name="Picture 2" descr="Medical device-related pressure ulcer: a case of ear ulcer because of an  oxygen mask strap Case reports">
            <a:extLst>
              <a:ext uri="{FF2B5EF4-FFF2-40B4-BE49-F238E27FC236}">
                <a16:creationId xmlns:a16="http://schemas.microsoft.com/office/drawing/2014/main" id="{67EDEBFA-1232-1546-A440-906EBD3B88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3102" y="1408176"/>
            <a:ext cx="7768898" cy="54498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EAE2878-E5DF-DB4D-8582-887B10659464}"/>
              </a:ext>
            </a:extLst>
          </p:cNvPr>
          <p:cNvSpPr txBox="1"/>
          <p:nvPr/>
        </p:nvSpPr>
        <p:spPr>
          <a:xfrm>
            <a:off x="-171450" y="6265830"/>
            <a:ext cx="1063429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18872" indent="0" defTabSz="914400">
              <a:buNone/>
            </a:pPr>
            <a:r>
              <a:rPr lang="en-US" dirty="0"/>
              <a:t>Created by: Henry Okonkwo, COO/CMO, Skilled Wound Care Surgical Group/Skilled Physician  Group </a:t>
            </a:r>
          </a:p>
          <a:p>
            <a:pPr marL="118872" indent="0" defTabSz="914400">
              <a:buNone/>
            </a:pPr>
            <a:r>
              <a:rPr lang="en-US" dirty="0"/>
              <a:t>For: CAHF Quality Improvement Subcommittee, All Rights Reserved®️, Do not copy without permission.</a:t>
            </a:r>
          </a:p>
        </p:txBody>
      </p:sp>
    </p:spTree>
    <p:extLst>
      <p:ext uri="{BB962C8B-B14F-4D97-AF65-F5344CB8AC3E}">
        <p14:creationId xmlns:p14="http://schemas.microsoft.com/office/powerpoint/2010/main" val="328505312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BF9510-C269-104E-BD47-9517EEA120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Where else to look…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7AA390-0981-544E-A7C1-A6BA69FF65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118872" indent="0">
              <a:buNone/>
            </a:pPr>
            <a:r>
              <a:rPr lang="en-US" altLang="en-US" sz="5500" dirty="0">
                <a:cs typeface="Times New Roman" panose="02020603050405020304" pitchFamily="18" charset="0"/>
              </a:rPr>
              <a:t>Under medical devices</a:t>
            </a:r>
          </a:p>
          <a:p>
            <a:pPr lvl="2">
              <a:buClr>
                <a:srgbClr val="FFC000"/>
              </a:buClr>
              <a:buSzPct val="80000"/>
              <a:buFont typeface="Wingdings" pitchFamily="2" charset="2"/>
              <a:buChar char="§"/>
            </a:pPr>
            <a:r>
              <a:rPr lang="en-US" altLang="en-US" sz="5500" dirty="0">
                <a:cs typeface="Times New Roman" panose="02020603050405020304" pitchFamily="18" charset="0"/>
              </a:rPr>
              <a:t> Splints</a:t>
            </a:r>
          </a:p>
          <a:p>
            <a:pPr lvl="2">
              <a:buClr>
                <a:srgbClr val="FFC000"/>
              </a:buClr>
              <a:buSzPct val="80000"/>
              <a:buFont typeface="Wingdings" pitchFamily="2" charset="2"/>
              <a:buChar char="§"/>
            </a:pPr>
            <a:r>
              <a:rPr lang="en-US" altLang="en-US" sz="5500" dirty="0">
                <a:cs typeface="Times New Roman" panose="02020603050405020304" pitchFamily="18" charset="0"/>
              </a:rPr>
              <a:t> Braces</a:t>
            </a:r>
          </a:p>
          <a:p>
            <a:pPr lvl="2">
              <a:buClr>
                <a:srgbClr val="FFC000"/>
              </a:buClr>
              <a:buSzPct val="80000"/>
              <a:buFont typeface="Wingdings" pitchFamily="2" charset="2"/>
              <a:buChar char="§"/>
            </a:pPr>
            <a:r>
              <a:rPr lang="en-US" altLang="en-US" sz="5500" dirty="0">
                <a:cs typeface="Times New Roman" panose="02020603050405020304" pitchFamily="18" charset="0"/>
              </a:rPr>
              <a:t> Restraints</a:t>
            </a:r>
          </a:p>
          <a:p>
            <a:pPr lvl="2">
              <a:buClr>
                <a:srgbClr val="FFC000"/>
              </a:buClr>
              <a:buSzPct val="80000"/>
              <a:buFont typeface="Wingdings" pitchFamily="2" charset="2"/>
              <a:buChar char="§"/>
            </a:pPr>
            <a:r>
              <a:rPr lang="en-US" altLang="en-US" sz="5500" dirty="0">
                <a:cs typeface="Times New Roman" panose="02020603050405020304" pitchFamily="18" charset="0"/>
              </a:rPr>
              <a:t> Adult incontinence briefs </a:t>
            </a:r>
          </a:p>
          <a:p>
            <a:pPr lvl="2">
              <a:buClr>
                <a:srgbClr val="FFC000"/>
              </a:buClr>
              <a:buSzPct val="80000"/>
              <a:buFont typeface="Wingdings" pitchFamily="2" charset="2"/>
              <a:buChar char="§"/>
            </a:pPr>
            <a:r>
              <a:rPr lang="en-US" altLang="en-US" sz="5500" dirty="0">
                <a:cs typeface="Times New Roman" panose="02020603050405020304" pitchFamily="18" charset="0"/>
              </a:rPr>
              <a:t> Heel protector straps</a:t>
            </a:r>
          </a:p>
          <a:p>
            <a:pPr lvl="2">
              <a:buClr>
                <a:srgbClr val="FFC000"/>
              </a:buClr>
              <a:buSzPct val="80000"/>
              <a:buFont typeface="Wingdings" pitchFamily="2" charset="2"/>
              <a:buChar char="§"/>
            </a:pPr>
            <a:r>
              <a:rPr lang="en-US" altLang="en-US" sz="5500" dirty="0">
                <a:cs typeface="Times New Roman" panose="02020603050405020304" pitchFamily="18" charset="0"/>
              </a:rPr>
              <a:t> Compression stockings</a:t>
            </a:r>
            <a:endParaRPr lang="en-US" altLang="en-US" dirty="0"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6E3C6CE-9486-0C4F-A0CD-E1327CFC3EA3}"/>
              </a:ext>
            </a:extLst>
          </p:cNvPr>
          <p:cNvSpPr txBox="1"/>
          <p:nvPr/>
        </p:nvSpPr>
        <p:spPr>
          <a:xfrm>
            <a:off x="-171450" y="6265830"/>
            <a:ext cx="1063429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18872" indent="0" defTabSz="914400">
              <a:buNone/>
            </a:pPr>
            <a:r>
              <a:rPr lang="en-US" dirty="0"/>
              <a:t>Created by: Henry Okonkwo, COO/CMO, Skilled Wound Care Surgical Group/Skilled Physician  Group </a:t>
            </a:r>
          </a:p>
          <a:p>
            <a:pPr marL="118872" indent="0" defTabSz="914400">
              <a:buNone/>
            </a:pPr>
            <a:r>
              <a:rPr lang="en-US" dirty="0"/>
              <a:t>For: CAHF Quality Improvement Subcommittee, All Rights Reserved®️, Do not copy without permission.</a:t>
            </a:r>
          </a:p>
        </p:txBody>
      </p:sp>
    </p:spTree>
    <p:extLst>
      <p:ext uri="{BB962C8B-B14F-4D97-AF65-F5344CB8AC3E}">
        <p14:creationId xmlns:p14="http://schemas.microsoft.com/office/powerpoint/2010/main" val="150032326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13">
            <a:extLst>
              <a:ext uri="{FF2B5EF4-FFF2-40B4-BE49-F238E27FC236}">
                <a16:creationId xmlns:a16="http://schemas.microsoft.com/office/drawing/2014/main" id="{B83ECF26-E399-F74D-84DA-E125A3FA24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2169544"/>
            <a:ext cx="7620000" cy="29546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4200">
                <a:solidFill>
                  <a:srgbClr val="FFFFFF"/>
                </a:solidFill>
                <a:latin typeface="Gill Sans" panose="020B0502020104020203" pitchFamily="34" charset="-79"/>
                <a:ea typeface="ヒラギノ角ゴ ProN W3" panose="020B0300000000000000" pitchFamily="34" charset="-128"/>
                <a:sym typeface="Gill Sans" panose="020B0502020104020203" pitchFamily="34" charset="-79"/>
              </a:defRPr>
            </a:lvl1pPr>
            <a:lvl2pPr marL="742950" indent="-285750">
              <a:defRPr sz="4200">
                <a:solidFill>
                  <a:srgbClr val="FFFFFF"/>
                </a:solidFill>
                <a:latin typeface="Gill Sans" panose="020B0502020104020203" pitchFamily="34" charset="-79"/>
                <a:ea typeface="ヒラギノ角ゴ ProN W3" panose="020B0300000000000000" pitchFamily="34" charset="-128"/>
                <a:sym typeface="Gill Sans" panose="020B0502020104020203" pitchFamily="34" charset="-79"/>
              </a:defRPr>
            </a:lvl2pPr>
            <a:lvl3pPr marL="1143000" indent="-228600">
              <a:defRPr sz="4200">
                <a:solidFill>
                  <a:srgbClr val="FFFFFF"/>
                </a:solidFill>
                <a:latin typeface="Gill Sans" panose="020B0502020104020203" pitchFamily="34" charset="-79"/>
                <a:ea typeface="ヒラギノ角ゴ ProN W3" panose="020B0300000000000000" pitchFamily="34" charset="-128"/>
                <a:sym typeface="Gill Sans" panose="020B0502020104020203" pitchFamily="34" charset="-79"/>
              </a:defRPr>
            </a:lvl3pPr>
            <a:lvl4pPr marL="1600200" indent="-228600">
              <a:defRPr sz="4200">
                <a:solidFill>
                  <a:srgbClr val="FFFFFF"/>
                </a:solidFill>
                <a:latin typeface="Gill Sans" panose="020B0502020104020203" pitchFamily="34" charset="-79"/>
                <a:ea typeface="ヒラギノ角ゴ ProN W3" panose="020B0300000000000000" pitchFamily="34" charset="-128"/>
                <a:sym typeface="Gill Sans" panose="020B0502020104020203" pitchFamily="34" charset="-79"/>
              </a:defRPr>
            </a:lvl4pPr>
            <a:lvl5pPr marL="2057400" indent="-228600">
              <a:defRPr sz="4200">
                <a:solidFill>
                  <a:srgbClr val="FFFFFF"/>
                </a:solidFill>
                <a:latin typeface="Gill Sans" panose="020B0502020104020203" pitchFamily="34" charset="-79"/>
                <a:ea typeface="ヒラギノ角ゴ ProN W3" panose="020B0300000000000000" pitchFamily="34" charset="-128"/>
                <a:sym typeface="Gill Sans" panose="020B0502020104020203" pitchFamily="34" charset="-79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FFFFFF"/>
                </a:solidFill>
                <a:latin typeface="Gill Sans" panose="020B0502020104020203" pitchFamily="34" charset="-79"/>
                <a:ea typeface="ヒラギノ角ゴ ProN W3" panose="020B0300000000000000" pitchFamily="34" charset="-128"/>
                <a:sym typeface="Gill Sans" panose="020B0502020104020203" pitchFamily="34" charset="-79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FFFFFF"/>
                </a:solidFill>
                <a:latin typeface="Gill Sans" panose="020B0502020104020203" pitchFamily="34" charset="-79"/>
                <a:ea typeface="ヒラギノ角ゴ ProN W3" panose="020B0300000000000000" pitchFamily="34" charset="-128"/>
                <a:sym typeface="Gill Sans" panose="020B0502020104020203" pitchFamily="34" charset="-79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FFFFFF"/>
                </a:solidFill>
                <a:latin typeface="Gill Sans" panose="020B0502020104020203" pitchFamily="34" charset="-79"/>
                <a:ea typeface="ヒラギノ角ゴ ProN W3" panose="020B0300000000000000" pitchFamily="34" charset="-128"/>
                <a:sym typeface="Gill Sans" panose="020B0502020104020203" pitchFamily="34" charset="-79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FFFFFF"/>
                </a:solidFill>
                <a:latin typeface="Gill Sans" panose="020B0502020104020203" pitchFamily="34" charset="-79"/>
                <a:ea typeface="ヒラギノ角ゴ ProN W3" panose="020B0300000000000000" pitchFamily="34" charset="-128"/>
                <a:sym typeface="Gill Sans" panose="020B0502020104020203" pitchFamily="34" charset="-79"/>
              </a:defRPr>
            </a:lvl9pPr>
          </a:lstStyle>
          <a:p>
            <a:pPr algn="ctr">
              <a:spcBef>
                <a:spcPct val="10000"/>
              </a:spcBef>
            </a:pPr>
            <a:r>
              <a:rPr lang="en-US" altLang="en-US" sz="6000" dirty="0">
                <a:solidFill>
                  <a:schemeClr val="tx1"/>
                </a:solidFill>
                <a:latin typeface="+mn-lt"/>
              </a:rPr>
              <a:t>What should you do when you find a </a:t>
            </a:r>
          </a:p>
          <a:p>
            <a:pPr algn="ctr">
              <a:spcBef>
                <a:spcPct val="10000"/>
              </a:spcBef>
            </a:pPr>
            <a:r>
              <a:rPr lang="en-US" altLang="en-US" sz="6000" dirty="0">
                <a:solidFill>
                  <a:schemeClr val="tx1"/>
                </a:solidFill>
                <a:latin typeface="+mn-lt"/>
              </a:rPr>
              <a:t>Pressure Injury?</a:t>
            </a:r>
            <a:endParaRPr lang="en-US" altLang="en-US" sz="6000" dirty="0">
              <a:solidFill>
                <a:schemeClr val="tx1"/>
              </a:solidFill>
              <a:latin typeface="+mn-lt"/>
              <a:cs typeface="Times New Roman" panose="02020603050405020304" pitchFamily="18" charset="0"/>
            </a:endParaRPr>
          </a:p>
        </p:txBody>
      </p:sp>
      <p:pic>
        <p:nvPicPr>
          <p:cNvPr id="5" name="Picture 2" descr="426 Nurse Questioning Illustrations &amp;amp; Clip Art - iStock">
            <a:extLst>
              <a:ext uri="{FF2B5EF4-FFF2-40B4-BE49-F238E27FC236}">
                <a16:creationId xmlns:a16="http://schemas.microsoft.com/office/drawing/2014/main" id="{EE833777-B6E2-6F46-85D6-EF84019C2F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3992" y="1435769"/>
            <a:ext cx="3918008" cy="4965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8A7E216-A175-F54D-8D5D-984F6037024B}"/>
              </a:ext>
            </a:extLst>
          </p:cNvPr>
          <p:cNvSpPr txBox="1"/>
          <p:nvPr/>
        </p:nvSpPr>
        <p:spPr>
          <a:xfrm>
            <a:off x="-171450" y="6265830"/>
            <a:ext cx="1063429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18872" indent="0" defTabSz="914400">
              <a:buNone/>
            </a:pPr>
            <a:r>
              <a:rPr lang="en-US" dirty="0"/>
              <a:t>Created by: Henry Okonkwo, COO/CMO, Skilled Wound Care Surgical Group/Skilled Physician  Group </a:t>
            </a:r>
          </a:p>
          <a:p>
            <a:pPr marL="118872" indent="0" defTabSz="914400">
              <a:buNone/>
            </a:pPr>
            <a:r>
              <a:rPr lang="en-US" dirty="0"/>
              <a:t>For: CAHF Quality Improvement Subcommittee, All Rights Reserved®️, Do not copy without permission.</a:t>
            </a:r>
          </a:p>
        </p:txBody>
      </p:sp>
    </p:spTree>
    <p:extLst>
      <p:ext uri="{BB962C8B-B14F-4D97-AF65-F5344CB8AC3E}">
        <p14:creationId xmlns:p14="http://schemas.microsoft.com/office/powerpoint/2010/main" val="194221631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1E0280-C079-4D4A-9D60-13E52D8930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spcBef>
                <a:spcPct val="10000"/>
              </a:spcBef>
            </a:pPr>
            <a:r>
              <a:rPr lang="en-US" altLang="en-US" sz="4800" dirty="0">
                <a:solidFill>
                  <a:srgbClr val="FFC000"/>
                </a:solidFill>
              </a:rPr>
              <a:t>What should you do when you find a </a:t>
            </a:r>
            <a:br>
              <a:rPr lang="en-US" altLang="en-US" sz="4800" dirty="0">
                <a:solidFill>
                  <a:srgbClr val="FFC000"/>
                </a:solidFill>
              </a:rPr>
            </a:br>
            <a:r>
              <a:rPr lang="en-US" altLang="en-US" sz="4800" dirty="0">
                <a:solidFill>
                  <a:srgbClr val="FFC000"/>
                </a:solidFill>
              </a:rPr>
              <a:t>Pressure Injury?</a:t>
            </a:r>
            <a:endParaRPr lang="en-US" dirty="0">
              <a:solidFill>
                <a:srgbClr val="FFC000"/>
              </a:solidFill>
            </a:endParaRPr>
          </a:p>
        </p:txBody>
      </p:sp>
      <p:sp>
        <p:nvSpPr>
          <p:cNvPr id="4" name="Text Box 13">
            <a:extLst>
              <a:ext uri="{FF2B5EF4-FFF2-40B4-BE49-F238E27FC236}">
                <a16:creationId xmlns:a16="http://schemas.microsoft.com/office/drawing/2014/main" id="{3D45AF78-6A14-B54B-9FA4-DCEBE2792A65}"/>
              </a:ext>
            </a:extLst>
          </p:cNvPr>
          <p:cNvSpPr txBox="1">
            <a:spLocks noGrp="1" noChangeArrowheads="1"/>
          </p:cNvSpPr>
          <p:nvPr>
            <p:ph idx="1"/>
          </p:nvPr>
        </p:nvSpPr>
        <p:spPr bwMode="auto">
          <a:xfrm>
            <a:off x="152400" y="1408176"/>
            <a:ext cx="10972800" cy="45704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4200">
                <a:solidFill>
                  <a:srgbClr val="FFFFFF"/>
                </a:solidFill>
                <a:latin typeface="Gill Sans" panose="020B0502020104020203" pitchFamily="34" charset="-79"/>
                <a:ea typeface="ヒラギノ角ゴ ProN W3" panose="020B0300000000000000" pitchFamily="34" charset="-128"/>
                <a:sym typeface="Gill Sans" panose="020B0502020104020203" pitchFamily="34" charset="-79"/>
              </a:defRPr>
            </a:lvl1pPr>
            <a:lvl2pPr marL="742950" indent="-285750">
              <a:defRPr sz="4200">
                <a:solidFill>
                  <a:srgbClr val="FFFFFF"/>
                </a:solidFill>
                <a:latin typeface="Gill Sans" panose="020B0502020104020203" pitchFamily="34" charset="-79"/>
                <a:ea typeface="ヒラギノ角ゴ ProN W3" panose="020B0300000000000000" pitchFamily="34" charset="-128"/>
                <a:sym typeface="Gill Sans" panose="020B0502020104020203" pitchFamily="34" charset="-79"/>
              </a:defRPr>
            </a:lvl2pPr>
            <a:lvl3pPr marL="1143000" indent="-228600">
              <a:defRPr sz="4200">
                <a:solidFill>
                  <a:srgbClr val="FFFFFF"/>
                </a:solidFill>
                <a:latin typeface="Gill Sans" panose="020B0502020104020203" pitchFamily="34" charset="-79"/>
                <a:ea typeface="ヒラギノ角ゴ ProN W3" panose="020B0300000000000000" pitchFamily="34" charset="-128"/>
                <a:sym typeface="Gill Sans" panose="020B0502020104020203" pitchFamily="34" charset="-79"/>
              </a:defRPr>
            </a:lvl3pPr>
            <a:lvl4pPr marL="1600200" indent="-228600">
              <a:defRPr sz="4200">
                <a:solidFill>
                  <a:srgbClr val="FFFFFF"/>
                </a:solidFill>
                <a:latin typeface="Gill Sans" panose="020B0502020104020203" pitchFamily="34" charset="-79"/>
                <a:ea typeface="ヒラギノ角ゴ ProN W3" panose="020B0300000000000000" pitchFamily="34" charset="-128"/>
                <a:sym typeface="Gill Sans" panose="020B0502020104020203" pitchFamily="34" charset="-79"/>
              </a:defRPr>
            </a:lvl4pPr>
            <a:lvl5pPr marL="2057400" indent="-228600">
              <a:defRPr sz="4200">
                <a:solidFill>
                  <a:srgbClr val="FFFFFF"/>
                </a:solidFill>
                <a:latin typeface="Gill Sans" panose="020B0502020104020203" pitchFamily="34" charset="-79"/>
                <a:ea typeface="ヒラギノ角ゴ ProN W3" panose="020B0300000000000000" pitchFamily="34" charset="-128"/>
                <a:sym typeface="Gill Sans" panose="020B0502020104020203" pitchFamily="34" charset="-79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FFFFFF"/>
                </a:solidFill>
                <a:latin typeface="Gill Sans" panose="020B0502020104020203" pitchFamily="34" charset="-79"/>
                <a:ea typeface="ヒラギノ角ゴ ProN W3" panose="020B0300000000000000" pitchFamily="34" charset="-128"/>
                <a:sym typeface="Gill Sans" panose="020B0502020104020203" pitchFamily="34" charset="-79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FFFFFF"/>
                </a:solidFill>
                <a:latin typeface="Gill Sans" panose="020B0502020104020203" pitchFamily="34" charset="-79"/>
                <a:ea typeface="ヒラギノ角ゴ ProN W3" panose="020B0300000000000000" pitchFamily="34" charset="-128"/>
                <a:sym typeface="Gill Sans" panose="020B0502020104020203" pitchFamily="34" charset="-79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FFFFFF"/>
                </a:solidFill>
                <a:latin typeface="Gill Sans" panose="020B0502020104020203" pitchFamily="34" charset="-79"/>
                <a:ea typeface="ヒラギノ角ゴ ProN W3" panose="020B0300000000000000" pitchFamily="34" charset="-128"/>
                <a:sym typeface="Gill Sans" panose="020B0502020104020203" pitchFamily="34" charset="-79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FFFFFF"/>
                </a:solidFill>
                <a:latin typeface="Gill Sans" panose="020B0502020104020203" pitchFamily="34" charset="-79"/>
                <a:ea typeface="ヒラギノ角ゴ ProN W3" panose="020B0300000000000000" pitchFamily="34" charset="-128"/>
                <a:sym typeface="Gill Sans" panose="020B0502020104020203" pitchFamily="34" charset="-79"/>
              </a:defRPr>
            </a:lvl9pPr>
          </a:lstStyle>
          <a:p>
            <a:r>
              <a:rPr lang="en-US" altLang="en-US" sz="3600" dirty="0">
                <a:solidFill>
                  <a:schemeClr val="tx1"/>
                </a:solidFill>
                <a:latin typeface="+mn-lt"/>
              </a:rPr>
              <a:t>Report immediately to the primary nurse or the charge nurse.</a:t>
            </a:r>
          </a:p>
          <a:p>
            <a:endParaRPr lang="en-US" altLang="en-US" sz="3600" dirty="0">
              <a:solidFill>
                <a:schemeClr val="tx1"/>
              </a:solidFill>
              <a:latin typeface="+mn-lt"/>
            </a:endParaRPr>
          </a:p>
          <a:p>
            <a:r>
              <a:rPr lang="en-US" altLang="en-US" sz="3600" dirty="0">
                <a:solidFill>
                  <a:schemeClr val="tx1"/>
                </a:solidFill>
                <a:latin typeface="+mn-lt"/>
              </a:rPr>
              <a:t>Offload the area.</a:t>
            </a:r>
          </a:p>
          <a:p>
            <a:endParaRPr lang="en-US" altLang="en-US" sz="3600" dirty="0">
              <a:solidFill>
                <a:schemeClr val="tx1"/>
              </a:solidFill>
              <a:latin typeface="+mn-lt"/>
            </a:endParaRPr>
          </a:p>
          <a:p>
            <a:r>
              <a:rPr lang="en-US" altLang="en-US" sz="3600" dirty="0">
                <a:solidFill>
                  <a:schemeClr val="tx1"/>
                </a:solidFill>
                <a:latin typeface="+mn-lt"/>
              </a:rPr>
              <a:t>Wait for instructions from the licensed nurse on duty.</a:t>
            </a:r>
          </a:p>
          <a:p>
            <a:endParaRPr lang="en-US" altLang="en-US" sz="3600" dirty="0">
              <a:solidFill>
                <a:schemeClr val="tx1"/>
              </a:solidFill>
              <a:latin typeface="+mn-lt"/>
              <a:cs typeface="Times New Roman" panose="02020603050405020304" pitchFamily="18" charset="0"/>
            </a:endParaRPr>
          </a:p>
          <a:p>
            <a:r>
              <a:rPr lang="en-US" altLang="en-US" sz="3600" dirty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Follow your facility protocols.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D8E17E1-9036-A949-847B-CDF4CDDF1317}"/>
              </a:ext>
            </a:extLst>
          </p:cNvPr>
          <p:cNvSpPr txBox="1"/>
          <p:nvPr/>
        </p:nvSpPr>
        <p:spPr>
          <a:xfrm>
            <a:off x="-171450" y="6265830"/>
            <a:ext cx="1063429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18872" indent="0" defTabSz="914400">
              <a:buNone/>
            </a:pPr>
            <a:r>
              <a:rPr lang="en-US" dirty="0"/>
              <a:t>Created by: Henry Okonkwo, COO/CMO, Skilled Wound Care Surgical Group/Skilled Physician  Group </a:t>
            </a:r>
          </a:p>
          <a:p>
            <a:pPr marL="118872" indent="0" defTabSz="914400">
              <a:buNone/>
            </a:pPr>
            <a:r>
              <a:rPr lang="en-US" dirty="0"/>
              <a:t>For: CAHF Quality Improvement Subcommittee, All Rights Reserved®️, Do not copy without permission.</a:t>
            </a:r>
          </a:p>
        </p:txBody>
      </p:sp>
    </p:spTree>
    <p:extLst>
      <p:ext uri="{BB962C8B-B14F-4D97-AF65-F5344CB8AC3E}">
        <p14:creationId xmlns:p14="http://schemas.microsoft.com/office/powerpoint/2010/main" val="105592503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B8904A-A88C-784C-8598-D4C575B1B5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Wounds are not the only skin challenges that we should be concerned about.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0753B0-25B7-E845-A3C7-F975222ADC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3130062"/>
            <a:ext cx="10972800" cy="3270739"/>
          </a:xfrm>
        </p:spPr>
        <p:txBody>
          <a:bodyPr>
            <a:normAutofit/>
          </a:bodyPr>
          <a:lstStyle/>
          <a:p>
            <a:pPr marL="118872" indent="0" algn="ctr">
              <a:buNone/>
            </a:pPr>
            <a:r>
              <a:rPr lang="en-US" sz="4800" dirty="0"/>
              <a:t>Other skin challenges???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B43E468-C5F8-9446-B1CC-B79EAFA55D16}"/>
              </a:ext>
            </a:extLst>
          </p:cNvPr>
          <p:cNvSpPr txBox="1"/>
          <p:nvPr/>
        </p:nvSpPr>
        <p:spPr>
          <a:xfrm>
            <a:off x="-171450" y="6265830"/>
            <a:ext cx="1063429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18872" indent="0" defTabSz="914400">
              <a:buNone/>
            </a:pPr>
            <a:r>
              <a:rPr lang="en-US" dirty="0"/>
              <a:t>Created by: Henry Okonkwo, COO/CMO, Skilled Wound Care Surgical Group/Skilled Physician  Group </a:t>
            </a:r>
          </a:p>
          <a:p>
            <a:pPr marL="118872" indent="0" defTabSz="914400">
              <a:buNone/>
            </a:pPr>
            <a:r>
              <a:rPr lang="en-US" dirty="0"/>
              <a:t>For: CAHF Quality Improvement Subcommittee, All Rights Reserved®️, Do not copy without permission.</a:t>
            </a:r>
          </a:p>
        </p:txBody>
      </p:sp>
    </p:spTree>
    <p:extLst>
      <p:ext uri="{BB962C8B-B14F-4D97-AF65-F5344CB8AC3E}">
        <p14:creationId xmlns:p14="http://schemas.microsoft.com/office/powerpoint/2010/main" val="393119416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DFCA4F-7C0F-144E-BF92-AB1E4FACE6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en-US" dirty="0">
                <a:latin typeface="+mn-lt"/>
              </a:rPr>
              <a:t>What are some examples of other skin breakdown you may find?</a:t>
            </a:r>
            <a:endParaRPr lang="en-US" dirty="0">
              <a:latin typeface="+mn-lt"/>
            </a:endParaRPr>
          </a:p>
        </p:txBody>
      </p:sp>
      <p:pic>
        <p:nvPicPr>
          <p:cNvPr id="6" name="Picture 2" descr="426 Nurse Questioning Illustrations &amp;amp; Clip Art - iStock">
            <a:extLst>
              <a:ext uri="{FF2B5EF4-FFF2-40B4-BE49-F238E27FC236}">
                <a16:creationId xmlns:a16="http://schemas.microsoft.com/office/drawing/2014/main" id="{2CD35ACB-DCB8-894C-9ED9-FFEE3C67F4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6996" y="1605480"/>
            <a:ext cx="3918008" cy="4965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4A48408-3B4A-6E49-8860-AF46858FBE12}"/>
              </a:ext>
            </a:extLst>
          </p:cNvPr>
          <p:cNvSpPr txBox="1"/>
          <p:nvPr/>
        </p:nvSpPr>
        <p:spPr>
          <a:xfrm>
            <a:off x="-171450" y="6265830"/>
            <a:ext cx="1063429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18872" indent="0" defTabSz="914400">
              <a:buNone/>
            </a:pPr>
            <a:r>
              <a:rPr lang="en-US" dirty="0"/>
              <a:t>Created by: Henry Okonkwo, COO/CMO, Skilled Wound Care Surgical Group/Skilled Physician  Group </a:t>
            </a:r>
          </a:p>
          <a:p>
            <a:pPr marL="118872" indent="0" defTabSz="914400">
              <a:buNone/>
            </a:pPr>
            <a:r>
              <a:rPr lang="en-US" dirty="0"/>
              <a:t>For: CAHF Quality Improvement Subcommittee, All Rights Reserved®️, Do not copy without permission.</a:t>
            </a:r>
          </a:p>
        </p:txBody>
      </p:sp>
    </p:spTree>
    <p:extLst>
      <p:ext uri="{BB962C8B-B14F-4D97-AF65-F5344CB8AC3E}">
        <p14:creationId xmlns:p14="http://schemas.microsoft.com/office/powerpoint/2010/main" val="31791821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6A7E24-E1AA-664E-A0A7-D4936D5295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Pressure Injury Definition</a:t>
            </a:r>
            <a:br>
              <a:rPr lang="en-US" dirty="0"/>
            </a:br>
            <a:r>
              <a:rPr lang="en-US" sz="2400" dirty="0"/>
              <a:t>(National Pressure Injury Advisory Panel/NPIAP definition)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DFA418-04DB-1F40-A033-E616B73E5E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b="1" dirty="0"/>
              <a:t>A pressure injury is localized damage to the skin and underlying soft tissue usually over a bony prominence or related to a medical or other device. </a:t>
            </a:r>
          </a:p>
          <a:p>
            <a:endParaRPr lang="en-US" b="1" dirty="0"/>
          </a:p>
          <a:p>
            <a:r>
              <a:rPr lang="en-US" b="1" dirty="0"/>
              <a:t>The injury can present as intact skin or an open ulcer and may be painful. </a:t>
            </a:r>
          </a:p>
          <a:p>
            <a:endParaRPr lang="en-US" b="1" dirty="0"/>
          </a:p>
          <a:p>
            <a:r>
              <a:rPr lang="en-US" b="1" dirty="0"/>
              <a:t>The injury occurs as a result of intense and/or prolonged pressure or pressure in combination with shear. </a:t>
            </a:r>
          </a:p>
          <a:p>
            <a:endParaRPr lang="en-US" b="1" dirty="0"/>
          </a:p>
          <a:p>
            <a:r>
              <a:rPr lang="en-US" b="1" dirty="0"/>
              <a:t>The tolerance of soft tissue for pressure and shear may also be affected by microclimate, nutrition, perfusion, co-morbidities and condition of the soft tissue</a:t>
            </a:r>
            <a:r>
              <a:rPr lang="en-US" dirty="0"/>
              <a:t>. </a:t>
            </a:r>
          </a:p>
          <a:p>
            <a:endParaRPr lang="en-US" dirty="0"/>
          </a:p>
        </p:txBody>
      </p:sp>
      <p:pic>
        <p:nvPicPr>
          <p:cNvPr id="5122" name="Picture 2" descr="Classifying Pressure Injuries (Ulcers): 15 Cases to Test Your Skills">
            <a:extLst>
              <a:ext uri="{FF2B5EF4-FFF2-40B4-BE49-F238E27FC236}">
                <a16:creationId xmlns:a16="http://schemas.microsoft.com/office/drawing/2014/main" id="{CD863A74-485A-3E48-ABF0-CE0FD6A839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83614" y="0"/>
            <a:ext cx="2608385" cy="1789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7D70ECE-9143-8B40-983D-D4C2793BC94E}"/>
              </a:ext>
            </a:extLst>
          </p:cNvPr>
          <p:cNvSpPr txBox="1"/>
          <p:nvPr/>
        </p:nvSpPr>
        <p:spPr>
          <a:xfrm>
            <a:off x="-171450" y="6265830"/>
            <a:ext cx="1063429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18872" indent="0" defTabSz="914400">
              <a:buNone/>
            </a:pPr>
            <a:r>
              <a:rPr lang="en-US" dirty="0"/>
              <a:t>Created by: Henry Okonkwo, COO/CMO, Skilled Wound Care Surgical Group/Skilled Physician  Group </a:t>
            </a:r>
          </a:p>
          <a:p>
            <a:pPr marL="118872" indent="0" defTabSz="914400">
              <a:buNone/>
            </a:pPr>
            <a:r>
              <a:rPr lang="en-US" dirty="0"/>
              <a:t>For: CAHF Quality Improvement Subcommittee, All Rights Reserved®️, Do not copy without permission.</a:t>
            </a:r>
          </a:p>
        </p:txBody>
      </p:sp>
    </p:spTree>
    <p:extLst>
      <p:ext uri="{BB962C8B-B14F-4D97-AF65-F5344CB8AC3E}">
        <p14:creationId xmlns:p14="http://schemas.microsoft.com/office/powerpoint/2010/main" val="257375417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F27E18-0F32-474D-844E-6C5947BE08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Moisture Associated Skin Damage/MASD……….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C7F1ED-77E6-5341-8C3C-C4E9E47100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Picture 18" descr="8">
            <a:extLst>
              <a:ext uri="{FF2B5EF4-FFF2-40B4-BE49-F238E27FC236}">
                <a16:creationId xmlns:a16="http://schemas.microsoft.com/office/drawing/2014/main" id="{548A80C9-DA85-DD42-B5CA-CB0B7BF487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6454" y="3636199"/>
            <a:ext cx="4303347" cy="32445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9">
            <a:extLst>
              <a:ext uri="{FF2B5EF4-FFF2-40B4-BE49-F238E27FC236}">
                <a16:creationId xmlns:a16="http://schemas.microsoft.com/office/drawing/2014/main" id="{DC0C3B8A-FD48-D944-AF49-3C49A8BC305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" b="7036"/>
          <a:stretch/>
        </p:blipFill>
        <p:spPr bwMode="auto">
          <a:xfrm>
            <a:off x="8661574" y="3815842"/>
            <a:ext cx="3497896" cy="3042158"/>
          </a:xfrm>
          <a:prstGeom prst="rect">
            <a:avLst/>
          </a:prstGeom>
          <a:noFill/>
          <a:ln w="25400" algn="ctr">
            <a:solidFill>
              <a:srgbClr val="99CCFF"/>
            </a:solidFill>
            <a:miter lim="800000"/>
            <a:headEnd/>
            <a:tailEnd/>
          </a:ln>
          <a:effectLst>
            <a:outerShdw dist="53882" dir="2700000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0">
            <a:extLst>
              <a:ext uri="{FF2B5EF4-FFF2-40B4-BE49-F238E27FC236}">
                <a16:creationId xmlns:a16="http://schemas.microsoft.com/office/drawing/2014/main" id="{D8A05C62-F3FD-124E-93DA-19C67B6E1D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59834" y="1423697"/>
            <a:ext cx="5655631" cy="54570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7">
            <a:extLst>
              <a:ext uri="{FF2B5EF4-FFF2-40B4-BE49-F238E27FC236}">
                <a16:creationId xmlns:a16="http://schemas.microsoft.com/office/drawing/2014/main" id="{89CC0DAD-5D4A-EC43-B07E-C4BB38B9B2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0002" y="1423697"/>
            <a:ext cx="3778028" cy="26504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4">
            <a:extLst>
              <a:ext uri="{FF2B5EF4-FFF2-40B4-BE49-F238E27FC236}">
                <a16:creationId xmlns:a16="http://schemas.microsoft.com/office/drawing/2014/main" id="{5F9A526C-7A46-B24E-BA52-ACCBE529C2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58029" y="1408175"/>
            <a:ext cx="3533971" cy="26504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A20F8B86-2781-8542-BF07-B8D224C38594}"/>
              </a:ext>
            </a:extLst>
          </p:cNvPr>
          <p:cNvSpPr txBox="1"/>
          <p:nvPr/>
        </p:nvSpPr>
        <p:spPr>
          <a:xfrm>
            <a:off x="-171450" y="6265830"/>
            <a:ext cx="1063429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18872" indent="0" defTabSz="914400">
              <a:buNone/>
            </a:pPr>
            <a:r>
              <a:rPr lang="en-US" dirty="0"/>
              <a:t>Created by: Henry Okonkwo, COO/CMO, Skilled Wound Care Surgical Group/Skilled Physician  Group </a:t>
            </a:r>
          </a:p>
          <a:p>
            <a:pPr marL="118872" indent="0" defTabSz="914400">
              <a:buNone/>
            </a:pPr>
            <a:r>
              <a:rPr lang="en-US" dirty="0"/>
              <a:t>For: CAHF Quality Improvement Subcommittee, All Rights Reserved®️, Do not copy without permission.</a:t>
            </a:r>
          </a:p>
        </p:txBody>
      </p:sp>
    </p:spTree>
    <p:extLst>
      <p:ext uri="{BB962C8B-B14F-4D97-AF65-F5344CB8AC3E}">
        <p14:creationId xmlns:p14="http://schemas.microsoft.com/office/powerpoint/2010/main" val="6305133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>
            <a:extLst>
              <a:ext uri="{FF2B5EF4-FFF2-40B4-BE49-F238E27FC236}">
                <a16:creationId xmlns:a16="http://schemas.microsoft.com/office/drawing/2014/main" id="{8B2DD855-E1EE-0043-A207-159EF4D7A1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952500" y="1775192"/>
            <a:ext cx="10287000" cy="419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4200">
                <a:solidFill>
                  <a:srgbClr val="FFFFFF"/>
                </a:solidFill>
                <a:latin typeface="Gill Sans" panose="020B0502020104020203" pitchFamily="34" charset="-79"/>
                <a:ea typeface="ヒラギノ角ゴ ProN W3" panose="020B0300000000000000" pitchFamily="34" charset="-128"/>
                <a:sym typeface="Gill Sans" panose="020B0502020104020203" pitchFamily="34" charset="-79"/>
              </a:defRPr>
            </a:lvl1pPr>
            <a:lvl2pPr marL="742950" indent="-285750">
              <a:defRPr sz="4200">
                <a:solidFill>
                  <a:srgbClr val="FFFFFF"/>
                </a:solidFill>
                <a:latin typeface="Gill Sans" panose="020B0502020104020203" pitchFamily="34" charset="-79"/>
                <a:ea typeface="ヒラギノ角ゴ ProN W3" panose="020B0300000000000000" pitchFamily="34" charset="-128"/>
                <a:sym typeface="Gill Sans" panose="020B0502020104020203" pitchFamily="34" charset="-79"/>
              </a:defRPr>
            </a:lvl2pPr>
            <a:lvl3pPr marL="1143000" indent="-228600">
              <a:defRPr sz="4200">
                <a:solidFill>
                  <a:srgbClr val="FFFFFF"/>
                </a:solidFill>
                <a:latin typeface="Gill Sans" panose="020B0502020104020203" pitchFamily="34" charset="-79"/>
                <a:ea typeface="ヒラギノ角ゴ ProN W3" panose="020B0300000000000000" pitchFamily="34" charset="-128"/>
                <a:sym typeface="Gill Sans" panose="020B0502020104020203" pitchFamily="34" charset="-79"/>
              </a:defRPr>
            </a:lvl3pPr>
            <a:lvl4pPr marL="1600200" indent="-228600">
              <a:defRPr sz="4200">
                <a:solidFill>
                  <a:srgbClr val="FFFFFF"/>
                </a:solidFill>
                <a:latin typeface="Gill Sans" panose="020B0502020104020203" pitchFamily="34" charset="-79"/>
                <a:ea typeface="ヒラギノ角ゴ ProN W3" panose="020B0300000000000000" pitchFamily="34" charset="-128"/>
                <a:sym typeface="Gill Sans" panose="020B0502020104020203" pitchFamily="34" charset="-79"/>
              </a:defRPr>
            </a:lvl4pPr>
            <a:lvl5pPr marL="2057400" indent="-228600">
              <a:defRPr sz="4200">
                <a:solidFill>
                  <a:srgbClr val="FFFFFF"/>
                </a:solidFill>
                <a:latin typeface="Gill Sans" panose="020B0502020104020203" pitchFamily="34" charset="-79"/>
                <a:ea typeface="ヒラギノ角ゴ ProN W3" panose="020B0300000000000000" pitchFamily="34" charset="-128"/>
                <a:sym typeface="Gill Sans" panose="020B0502020104020203" pitchFamily="34" charset="-79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FFFFFF"/>
                </a:solidFill>
                <a:latin typeface="Gill Sans" panose="020B0502020104020203" pitchFamily="34" charset="-79"/>
                <a:ea typeface="ヒラギノ角ゴ ProN W3" panose="020B0300000000000000" pitchFamily="34" charset="-128"/>
                <a:sym typeface="Gill Sans" panose="020B0502020104020203" pitchFamily="34" charset="-79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FFFFFF"/>
                </a:solidFill>
                <a:latin typeface="Gill Sans" panose="020B0502020104020203" pitchFamily="34" charset="-79"/>
                <a:ea typeface="ヒラギノ角ゴ ProN W3" panose="020B0300000000000000" pitchFamily="34" charset="-128"/>
                <a:sym typeface="Gill Sans" panose="020B0502020104020203" pitchFamily="34" charset="-79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FFFFFF"/>
                </a:solidFill>
                <a:latin typeface="Gill Sans" panose="020B0502020104020203" pitchFamily="34" charset="-79"/>
                <a:ea typeface="ヒラギノ角ゴ ProN W3" panose="020B0300000000000000" pitchFamily="34" charset="-128"/>
                <a:sym typeface="Gill Sans" panose="020B0502020104020203" pitchFamily="34" charset="-79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FFFFFF"/>
                </a:solidFill>
                <a:latin typeface="Gill Sans" panose="020B0502020104020203" pitchFamily="34" charset="-79"/>
                <a:ea typeface="ヒラギノ角ゴ ProN W3" panose="020B0300000000000000" pitchFamily="34" charset="-128"/>
                <a:sym typeface="Gill Sans" panose="020B0502020104020203" pitchFamily="34" charset="-79"/>
              </a:defRPr>
            </a:lvl9pPr>
          </a:lstStyle>
          <a:p>
            <a:pPr algn="ctr"/>
            <a:r>
              <a:rPr lang="en-US" altLang="en-US" sz="6500" dirty="0">
                <a:solidFill>
                  <a:schemeClr val="tx1"/>
                </a:solidFill>
              </a:rPr>
              <a:t>What can I do to prevent MASD?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D061570-2DD4-8941-8A0B-AFD2AF864DF8}"/>
              </a:ext>
            </a:extLst>
          </p:cNvPr>
          <p:cNvSpPr txBox="1"/>
          <p:nvPr/>
        </p:nvSpPr>
        <p:spPr>
          <a:xfrm>
            <a:off x="-171450" y="6265830"/>
            <a:ext cx="1063429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18872" indent="0" defTabSz="914400">
              <a:buNone/>
            </a:pPr>
            <a:r>
              <a:rPr lang="en-US" dirty="0"/>
              <a:t>Created by: Henry Okonkwo, COO/CMO, Skilled Wound Care Surgical Group/Skilled Physician  Group </a:t>
            </a:r>
          </a:p>
          <a:p>
            <a:pPr marL="118872" indent="0" defTabSz="914400">
              <a:buNone/>
            </a:pPr>
            <a:r>
              <a:rPr lang="en-US" dirty="0"/>
              <a:t>For: CAHF Quality Improvement Subcommittee, All Rights Reserved®️, Do not copy without permission.</a:t>
            </a:r>
          </a:p>
        </p:txBody>
      </p:sp>
    </p:spTree>
    <p:extLst>
      <p:ext uri="{BB962C8B-B14F-4D97-AF65-F5344CB8AC3E}">
        <p14:creationId xmlns:p14="http://schemas.microsoft.com/office/powerpoint/2010/main" val="333878471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F61B29-7A9B-CE40-8D54-4BF5506E3C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Protecting the skin from MASD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64E3FA-46AA-4745-B67A-6C773F247A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Identify high risk patients.</a:t>
            </a:r>
          </a:p>
          <a:p>
            <a:r>
              <a:rPr lang="en-US" sz="3600" dirty="0"/>
              <a:t>Use barrier creams to protect the skin.</a:t>
            </a:r>
          </a:p>
          <a:p>
            <a:r>
              <a:rPr lang="en-US" sz="3600" dirty="0"/>
              <a:t>Change </a:t>
            </a:r>
            <a:r>
              <a:rPr lang="en-US" sz="3600" dirty="0">
                <a:cs typeface="Times New Roman" panose="02020603050405020304" pitchFamily="18" charset="0"/>
              </a:rPr>
              <a:t>a</a:t>
            </a:r>
            <a:r>
              <a:rPr lang="en-US" altLang="en-US" sz="3600" dirty="0">
                <a:cs typeface="Times New Roman" panose="02020603050405020304" pitchFamily="18" charset="0"/>
              </a:rPr>
              <a:t>dult incontinence briefs </a:t>
            </a:r>
            <a:r>
              <a:rPr lang="en-US" sz="3600" dirty="0"/>
              <a:t>as quickly and as often as needed.</a:t>
            </a:r>
          </a:p>
          <a:p>
            <a:r>
              <a:rPr lang="en-US" sz="3600" dirty="0"/>
              <a:t>Communicate with the charge nurse!</a:t>
            </a:r>
          </a:p>
          <a:p>
            <a:endParaRPr lang="en-US" sz="36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C79AF64-1C23-4C4E-B49D-F842F276A373}"/>
              </a:ext>
            </a:extLst>
          </p:cNvPr>
          <p:cNvSpPr txBox="1"/>
          <p:nvPr/>
        </p:nvSpPr>
        <p:spPr>
          <a:xfrm>
            <a:off x="-171450" y="6265830"/>
            <a:ext cx="1063429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18872" indent="0" defTabSz="914400">
              <a:buNone/>
            </a:pPr>
            <a:r>
              <a:rPr lang="en-US" dirty="0"/>
              <a:t>Created by: Henry Okonkwo, COO/CMO, Skilled Wound Care Surgical Group/Skilled Physician  Group </a:t>
            </a:r>
          </a:p>
          <a:p>
            <a:pPr marL="118872" indent="0" defTabSz="914400">
              <a:buNone/>
            </a:pPr>
            <a:r>
              <a:rPr lang="en-US" dirty="0"/>
              <a:t>For: CAHF Quality Improvement Subcommittee, All Rights Reserved®️, Do not copy without permission.</a:t>
            </a:r>
          </a:p>
        </p:txBody>
      </p:sp>
    </p:spTree>
    <p:extLst>
      <p:ext uri="{BB962C8B-B14F-4D97-AF65-F5344CB8AC3E}">
        <p14:creationId xmlns:p14="http://schemas.microsoft.com/office/powerpoint/2010/main" val="207611068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80A2C9-9503-884E-BD16-A7E234C7E6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Skin Tears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0829A6-F137-6241-8B62-7CEF2E281B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Picture 18">
            <a:extLst>
              <a:ext uri="{FF2B5EF4-FFF2-40B4-BE49-F238E27FC236}">
                <a16:creationId xmlns:a16="http://schemas.microsoft.com/office/drawing/2014/main" id="{E2104B92-294F-1246-8F4B-4AF3E009F8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8200" y="1450872"/>
            <a:ext cx="8133800" cy="54071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0">
            <a:extLst>
              <a:ext uri="{FF2B5EF4-FFF2-40B4-BE49-F238E27FC236}">
                <a16:creationId xmlns:a16="http://schemas.microsoft.com/office/drawing/2014/main" id="{D8080A65-E8C5-B14D-8576-63E30FB4D1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881515"/>
            <a:ext cx="5066884" cy="34997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4">
            <a:extLst>
              <a:ext uri="{FF2B5EF4-FFF2-40B4-BE49-F238E27FC236}">
                <a16:creationId xmlns:a16="http://schemas.microsoft.com/office/drawing/2014/main" id="{CC239D86-C038-C343-953B-EEFCE0FDE0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50874"/>
            <a:ext cx="5066884" cy="2625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BF284D03-E388-B147-AE6E-D16341955834}"/>
              </a:ext>
            </a:extLst>
          </p:cNvPr>
          <p:cNvSpPr txBox="1"/>
          <p:nvPr/>
        </p:nvSpPr>
        <p:spPr>
          <a:xfrm>
            <a:off x="-171450" y="6265830"/>
            <a:ext cx="1063429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18872" indent="0" defTabSz="914400">
              <a:buNone/>
            </a:pPr>
            <a:r>
              <a:rPr lang="en-US" dirty="0"/>
              <a:t>Created by: Henry Okonkwo, COO/CMO, Skilled Wound Care Surgical Group/Skilled Physician  Group </a:t>
            </a:r>
          </a:p>
          <a:p>
            <a:pPr marL="118872" indent="0" defTabSz="914400">
              <a:buNone/>
            </a:pPr>
            <a:r>
              <a:rPr lang="en-US" dirty="0"/>
              <a:t>For: CAHF Quality Improvement Subcommittee, All Rights Reserved®️, Do not copy without permission.</a:t>
            </a:r>
          </a:p>
        </p:txBody>
      </p:sp>
      <p:pic>
        <p:nvPicPr>
          <p:cNvPr id="4" name="Picture 1">
            <a:extLst>
              <a:ext uri="{FF2B5EF4-FFF2-40B4-BE49-F238E27FC236}">
                <a16:creationId xmlns:a16="http://schemas.microsoft.com/office/drawing/2014/main" id="{A4A64826-225A-1748-AE50-C8FC836F2C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25084" y="1433937"/>
            <a:ext cx="3066916" cy="20455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5022615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>
            <a:extLst>
              <a:ext uri="{FF2B5EF4-FFF2-40B4-BE49-F238E27FC236}">
                <a16:creationId xmlns:a16="http://schemas.microsoft.com/office/drawing/2014/main" id="{8B2DD855-E1EE-0043-A207-159EF4D7A1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952500" y="1775192"/>
            <a:ext cx="10287000" cy="419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4200">
                <a:solidFill>
                  <a:srgbClr val="FFFFFF"/>
                </a:solidFill>
                <a:latin typeface="Gill Sans" panose="020B0502020104020203" pitchFamily="34" charset="-79"/>
                <a:ea typeface="ヒラギノ角ゴ ProN W3" panose="020B0300000000000000" pitchFamily="34" charset="-128"/>
                <a:sym typeface="Gill Sans" panose="020B0502020104020203" pitchFamily="34" charset="-79"/>
              </a:defRPr>
            </a:lvl1pPr>
            <a:lvl2pPr marL="742950" indent="-285750">
              <a:defRPr sz="4200">
                <a:solidFill>
                  <a:srgbClr val="FFFFFF"/>
                </a:solidFill>
                <a:latin typeface="Gill Sans" panose="020B0502020104020203" pitchFamily="34" charset="-79"/>
                <a:ea typeface="ヒラギノ角ゴ ProN W3" panose="020B0300000000000000" pitchFamily="34" charset="-128"/>
                <a:sym typeface="Gill Sans" panose="020B0502020104020203" pitchFamily="34" charset="-79"/>
              </a:defRPr>
            </a:lvl2pPr>
            <a:lvl3pPr marL="1143000" indent="-228600">
              <a:defRPr sz="4200">
                <a:solidFill>
                  <a:srgbClr val="FFFFFF"/>
                </a:solidFill>
                <a:latin typeface="Gill Sans" panose="020B0502020104020203" pitchFamily="34" charset="-79"/>
                <a:ea typeface="ヒラギノ角ゴ ProN W3" panose="020B0300000000000000" pitchFamily="34" charset="-128"/>
                <a:sym typeface="Gill Sans" panose="020B0502020104020203" pitchFamily="34" charset="-79"/>
              </a:defRPr>
            </a:lvl3pPr>
            <a:lvl4pPr marL="1600200" indent="-228600">
              <a:defRPr sz="4200">
                <a:solidFill>
                  <a:srgbClr val="FFFFFF"/>
                </a:solidFill>
                <a:latin typeface="Gill Sans" panose="020B0502020104020203" pitchFamily="34" charset="-79"/>
                <a:ea typeface="ヒラギノ角ゴ ProN W3" panose="020B0300000000000000" pitchFamily="34" charset="-128"/>
                <a:sym typeface="Gill Sans" panose="020B0502020104020203" pitchFamily="34" charset="-79"/>
              </a:defRPr>
            </a:lvl4pPr>
            <a:lvl5pPr marL="2057400" indent="-228600">
              <a:defRPr sz="4200">
                <a:solidFill>
                  <a:srgbClr val="FFFFFF"/>
                </a:solidFill>
                <a:latin typeface="Gill Sans" panose="020B0502020104020203" pitchFamily="34" charset="-79"/>
                <a:ea typeface="ヒラギノ角ゴ ProN W3" panose="020B0300000000000000" pitchFamily="34" charset="-128"/>
                <a:sym typeface="Gill Sans" panose="020B0502020104020203" pitchFamily="34" charset="-79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FFFFFF"/>
                </a:solidFill>
                <a:latin typeface="Gill Sans" panose="020B0502020104020203" pitchFamily="34" charset="-79"/>
                <a:ea typeface="ヒラギノ角ゴ ProN W3" panose="020B0300000000000000" pitchFamily="34" charset="-128"/>
                <a:sym typeface="Gill Sans" panose="020B0502020104020203" pitchFamily="34" charset="-79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FFFFFF"/>
                </a:solidFill>
                <a:latin typeface="Gill Sans" panose="020B0502020104020203" pitchFamily="34" charset="-79"/>
                <a:ea typeface="ヒラギノ角ゴ ProN W3" panose="020B0300000000000000" pitchFamily="34" charset="-128"/>
                <a:sym typeface="Gill Sans" panose="020B0502020104020203" pitchFamily="34" charset="-79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FFFFFF"/>
                </a:solidFill>
                <a:latin typeface="Gill Sans" panose="020B0502020104020203" pitchFamily="34" charset="-79"/>
                <a:ea typeface="ヒラギノ角ゴ ProN W3" panose="020B0300000000000000" pitchFamily="34" charset="-128"/>
                <a:sym typeface="Gill Sans" panose="020B0502020104020203" pitchFamily="34" charset="-79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FFFFFF"/>
                </a:solidFill>
                <a:latin typeface="Gill Sans" panose="020B0502020104020203" pitchFamily="34" charset="-79"/>
                <a:ea typeface="ヒラギノ角ゴ ProN W3" panose="020B0300000000000000" pitchFamily="34" charset="-128"/>
                <a:sym typeface="Gill Sans" panose="020B0502020104020203" pitchFamily="34" charset="-79"/>
              </a:defRPr>
            </a:lvl9pPr>
          </a:lstStyle>
          <a:p>
            <a:pPr algn="ctr"/>
            <a:r>
              <a:rPr lang="en-US" altLang="en-US" sz="6500" dirty="0">
                <a:solidFill>
                  <a:schemeClr val="tx1"/>
                </a:solidFill>
              </a:rPr>
              <a:t>What can I do to prevent skin tears?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81DDD01-8461-1742-B05C-1B239C298F92}"/>
              </a:ext>
            </a:extLst>
          </p:cNvPr>
          <p:cNvSpPr txBox="1"/>
          <p:nvPr/>
        </p:nvSpPr>
        <p:spPr>
          <a:xfrm>
            <a:off x="-171450" y="6265830"/>
            <a:ext cx="1063429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18872" indent="0" defTabSz="914400">
              <a:buNone/>
            </a:pPr>
            <a:r>
              <a:rPr lang="en-US" dirty="0"/>
              <a:t>Created by: Henry Okonkwo, COO/CMO, Skilled Wound Care Surgical Group/Skilled Physician  Group </a:t>
            </a:r>
          </a:p>
          <a:p>
            <a:pPr marL="118872" indent="0" defTabSz="914400">
              <a:buNone/>
            </a:pPr>
            <a:r>
              <a:rPr lang="en-US" dirty="0"/>
              <a:t>For: CAHF Quality Improvement Subcommittee, All Rights Reserved®️, Do not copy without permission.</a:t>
            </a:r>
          </a:p>
        </p:txBody>
      </p:sp>
    </p:spTree>
    <p:extLst>
      <p:ext uri="{BB962C8B-B14F-4D97-AF65-F5344CB8AC3E}">
        <p14:creationId xmlns:p14="http://schemas.microsoft.com/office/powerpoint/2010/main" val="10427320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29F6B0-3D3F-154F-B5AD-86755D891B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Preventing skin tears…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9B13C7-3EFC-084D-A799-E9CB94660A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640221"/>
            <a:ext cx="5752961" cy="4625609"/>
          </a:xfrm>
        </p:spPr>
        <p:txBody>
          <a:bodyPr/>
          <a:lstStyle/>
          <a:p>
            <a:r>
              <a:rPr lang="en-US" dirty="0"/>
              <a:t>Keep skin moisturized. </a:t>
            </a:r>
          </a:p>
          <a:p>
            <a:r>
              <a:rPr lang="en-US" dirty="0"/>
              <a:t>Use appropriate skin moisturizers </a:t>
            </a:r>
            <a:r>
              <a:rPr lang="en-US" b="1" u="sng" dirty="0"/>
              <a:t>daily</a:t>
            </a:r>
            <a:r>
              <a:rPr lang="en-US" dirty="0"/>
              <a:t>.</a:t>
            </a:r>
          </a:p>
          <a:p>
            <a:r>
              <a:rPr lang="en-US" dirty="0"/>
              <a:t>Use </a:t>
            </a:r>
            <a:r>
              <a:rPr lang="en-US" u="sng" dirty="0"/>
              <a:t>mild</a:t>
            </a:r>
            <a:r>
              <a:rPr lang="en-US" dirty="0"/>
              <a:t> soaps or pH-balanced cleansing products instead of soap.</a:t>
            </a:r>
          </a:p>
          <a:p>
            <a:r>
              <a:rPr lang="en-US" dirty="0"/>
              <a:t>Identify early signs of skin damage.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319F30D-9EC4-2E4C-8A9A-E5ABC4479572}"/>
              </a:ext>
            </a:extLst>
          </p:cNvPr>
          <p:cNvSpPr txBox="1"/>
          <p:nvPr/>
        </p:nvSpPr>
        <p:spPr>
          <a:xfrm>
            <a:off x="-171450" y="6265830"/>
            <a:ext cx="1063429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18872" indent="0" defTabSz="914400">
              <a:buNone/>
            </a:pPr>
            <a:r>
              <a:rPr lang="en-US" dirty="0"/>
              <a:t>Created by: Henry Okonkwo, COO/CMO, Skilled Wound Care Surgical Group/Skilled Physician  Group </a:t>
            </a:r>
          </a:p>
          <a:p>
            <a:pPr marL="118872" indent="0" defTabSz="914400">
              <a:buNone/>
            </a:pPr>
            <a:r>
              <a:rPr lang="en-US" dirty="0"/>
              <a:t>For: CAHF Quality Improvement Subcommittee, All Rights Reserved®️, Do not copy without permission.</a:t>
            </a:r>
          </a:p>
        </p:txBody>
      </p:sp>
      <p:pic>
        <p:nvPicPr>
          <p:cNvPr id="1026" name="Picture 2" descr="Old Skin Images, Stock Photos &amp;amp; Vectors | Shutterstock">
            <a:extLst>
              <a:ext uri="{FF2B5EF4-FFF2-40B4-BE49-F238E27FC236}">
                <a16:creationId xmlns:a16="http://schemas.microsoft.com/office/drawing/2014/main" id="{84E543E5-CB85-354E-AAF3-854A8251902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253"/>
          <a:stretch/>
        </p:blipFill>
        <p:spPr bwMode="auto">
          <a:xfrm>
            <a:off x="5752961" y="1475345"/>
            <a:ext cx="6439039" cy="4625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1362857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695BDD-8B0B-E14E-BBB2-A924C2B91D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Scabies Rash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E57898-FBA4-3841-AFB9-A17BE68D45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30722" name="Picture 2" descr="What Are Scabies? Rash, Treatment, Symptoms, Pictures">
            <a:extLst>
              <a:ext uri="{FF2B5EF4-FFF2-40B4-BE49-F238E27FC236}">
                <a16:creationId xmlns:a16="http://schemas.microsoft.com/office/drawing/2014/main" id="{CC36FCCF-FBD0-CD48-A60B-7B49EF616E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470762"/>
            <a:ext cx="2714671" cy="18446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24" name="Picture 4" descr="Scabies - Dermatology Advisor">
            <a:extLst>
              <a:ext uri="{FF2B5EF4-FFF2-40B4-BE49-F238E27FC236}">
                <a16:creationId xmlns:a16="http://schemas.microsoft.com/office/drawing/2014/main" id="{8F7FA52B-5B18-4F4E-AE27-2EC48A6AE3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6518" y="1408176"/>
            <a:ext cx="9083040" cy="54498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26" name="Picture 6" descr="Scabies">
            <a:extLst>
              <a:ext uri="{FF2B5EF4-FFF2-40B4-BE49-F238E27FC236}">
                <a16:creationId xmlns:a16="http://schemas.microsoft.com/office/drawing/2014/main" id="{0526E052-9C39-B241-AF6B-128A4BC1C3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08176"/>
            <a:ext cx="2686518" cy="20686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19">
            <a:extLst>
              <a:ext uri="{FF2B5EF4-FFF2-40B4-BE49-F238E27FC236}">
                <a16:creationId xmlns:a16="http://schemas.microsoft.com/office/drawing/2014/main" id="{0D66149D-6FA2-124C-82B0-1A4237BAB99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746"/>
          <a:stretch/>
        </p:blipFill>
        <p:spPr bwMode="auto">
          <a:xfrm>
            <a:off x="1" y="5140805"/>
            <a:ext cx="2714670" cy="18446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A05CC30A-5F95-B64C-B893-92158160FE1C}"/>
              </a:ext>
            </a:extLst>
          </p:cNvPr>
          <p:cNvSpPr txBox="1"/>
          <p:nvPr/>
        </p:nvSpPr>
        <p:spPr>
          <a:xfrm>
            <a:off x="-171450" y="6265830"/>
            <a:ext cx="1063429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18872" indent="0" defTabSz="914400">
              <a:buNone/>
            </a:pPr>
            <a:r>
              <a:rPr lang="en-US" dirty="0"/>
              <a:t>Created by: Henry Okonkwo, COO/CMO, Skilled Wound Care Surgical Group/Skilled Physician  Group </a:t>
            </a:r>
          </a:p>
          <a:p>
            <a:pPr marL="118872" indent="0" defTabSz="914400">
              <a:buNone/>
            </a:pPr>
            <a:r>
              <a:rPr lang="en-US" dirty="0"/>
              <a:t>For: CAHF Quality Improvement Subcommittee, All Rights Reserved®️, Do not copy without permission.</a:t>
            </a:r>
          </a:p>
        </p:txBody>
      </p:sp>
    </p:spTree>
    <p:extLst>
      <p:ext uri="{BB962C8B-B14F-4D97-AF65-F5344CB8AC3E}">
        <p14:creationId xmlns:p14="http://schemas.microsoft.com/office/powerpoint/2010/main" val="177503609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>
            <a:extLst>
              <a:ext uri="{FF2B5EF4-FFF2-40B4-BE49-F238E27FC236}">
                <a16:creationId xmlns:a16="http://schemas.microsoft.com/office/drawing/2014/main" id="{8B2DD855-E1EE-0043-A207-159EF4D7A1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952500" y="1775192"/>
            <a:ext cx="10287000" cy="419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4200">
                <a:solidFill>
                  <a:srgbClr val="FFFFFF"/>
                </a:solidFill>
                <a:latin typeface="Gill Sans" panose="020B0502020104020203" pitchFamily="34" charset="-79"/>
                <a:ea typeface="ヒラギノ角ゴ ProN W3" panose="020B0300000000000000" pitchFamily="34" charset="-128"/>
                <a:sym typeface="Gill Sans" panose="020B0502020104020203" pitchFamily="34" charset="-79"/>
              </a:defRPr>
            </a:lvl1pPr>
            <a:lvl2pPr marL="742950" indent="-285750">
              <a:defRPr sz="4200">
                <a:solidFill>
                  <a:srgbClr val="FFFFFF"/>
                </a:solidFill>
                <a:latin typeface="Gill Sans" panose="020B0502020104020203" pitchFamily="34" charset="-79"/>
                <a:ea typeface="ヒラギノ角ゴ ProN W3" panose="020B0300000000000000" pitchFamily="34" charset="-128"/>
                <a:sym typeface="Gill Sans" panose="020B0502020104020203" pitchFamily="34" charset="-79"/>
              </a:defRPr>
            </a:lvl2pPr>
            <a:lvl3pPr marL="1143000" indent="-228600">
              <a:defRPr sz="4200">
                <a:solidFill>
                  <a:srgbClr val="FFFFFF"/>
                </a:solidFill>
                <a:latin typeface="Gill Sans" panose="020B0502020104020203" pitchFamily="34" charset="-79"/>
                <a:ea typeface="ヒラギノ角ゴ ProN W3" panose="020B0300000000000000" pitchFamily="34" charset="-128"/>
                <a:sym typeface="Gill Sans" panose="020B0502020104020203" pitchFamily="34" charset="-79"/>
              </a:defRPr>
            </a:lvl3pPr>
            <a:lvl4pPr marL="1600200" indent="-228600">
              <a:defRPr sz="4200">
                <a:solidFill>
                  <a:srgbClr val="FFFFFF"/>
                </a:solidFill>
                <a:latin typeface="Gill Sans" panose="020B0502020104020203" pitchFamily="34" charset="-79"/>
                <a:ea typeface="ヒラギノ角ゴ ProN W3" panose="020B0300000000000000" pitchFamily="34" charset="-128"/>
                <a:sym typeface="Gill Sans" panose="020B0502020104020203" pitchFamily="34" charset="-79"/>
              </a:defRPr>
            </a:lvl4pPr>
            <a:lvl5pPr marL="2057400" indent="-228600">
              <a:defRPr sz="4200">
                <a:solidFill>
                  <a:srgbClr val="FFFFFF"/>
                </a:solidFill>
                <a:latin typeface="Gill Sans" panose="020B0502020104020203" pitchFamily="34" charset="-79"/>
                <a:ea typeface="ヒラギノ角ゴ ProN W3" panose="020B0300000000000000" pitchFamily="34" charset="-128"/>
                <a:sym typeface="Gill Sans" panose="020B0502020104020203" pitchFamily="34" charset="-79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FFFFFF"/>
                </a:solidFill>
                <a:latin typeface="Gill Sans" panose="020B0502020104020203" pitchFamily="34" charset="-79"/>
                <a:ea typeface="ヒラギノ角ゴ ProN W3" panose="020B0300000000000000" pitchFamily="34" charset="-128"/>
                <a:sym typeface="Gill Sans" panose="020B0502020104020203" pitchFamily="34" charset="-79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FFFFFF"/>
                </a:solidFill>
                <a:latin typeface="Gill Sans" panose="020B0502020104020203" pitchFamily="34" charset="-79"/>
                <a:ea typeface="ヒラギノ角ゴ ProN W3" panose="020B0300000000000000" pitchFamily="34" charset="-128"/>
                <a:sym typeface="Gill Sans" panose="020B0502020104020203" pitchFamily="34" charset="-79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FFFFFF"/>
                </a:solidFill>
                <a:latin typeface="Gill Sans" panose="020B0502020104020203" pitchFamily="34" charset="-79"/>
                <a:ea typeface="ヒラギノ角ゴ ProN W3" panose="020B0300000000000000" pitchFamily="34" charset="-128"/>
                <a:sym typeface="Gill Sans" panose="020B0502020104020203" pitchFamily="34" charset="-79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FFFFFF"/>
                </a:solidFill>
                <a:latin typeface="Gill Sans" panose="020B0502020104020203" pitchFamily="34" charset="-79"/>
                <a:ea typeface="ヒラギノ角ゴ ProN W3" panose="020B0300000000000000" pitchFamily="34" charset="-128"/>
                <a:sym typeface="Gill Sans" panose="020B0502020104020203" pitchFamily="34" charset="-79"/>
              </a:defRPr>
            </a:lvl9pPr>
          </a:lstStyle>
          <a:p>
            <a:pPr algn="ctr"/>
            <a:r>
              <a:rPr lang="en-US" altLang="en-US" sz="6500" dirty="0">
                <a:solidFill>
                  <a:schemeClr val="tx1"/>
                </a:solidFill>
              </a:rPr>
              <a:t>What can you do to prevent the spread of infections from patient to patient?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0FAA284-B732-9E4A-B40E-9BDB0DEF0015}"/>
              </a:ext>
            </a:extLst>
          </p:cNvPr>
          <p:cNvSpPr txBox="1"/>
          <p:nvPr/>
        </p:nvSpPr>
        <p:spPr>
          <a:xfrm>
            <a:off x="-171450" y="6265830"/>
            <a:ext cx="1063429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18872" indent="0" defTabSz="914400">
              <a:buNone/>
            </a:pPr>
            <a:r>
              <a:rPr lang="en-US" dirty="0"/>
              <a:t>Created by: Henry Okonkwo, COO/CMO, Skilled Wound Care Surgical Group/Skilled Physician  Group </a:t>
            </a:r>
          </a:p>
          <a:p>
            <a:pPr marL="118872" indent="0" defTabSz="914400">
              <a:buNone/>
            </a:pPr>
            <a:r>
              <a:rPr lang="en-US" dirty="0"/>
              <a:t>For: CAHF Quality Improvement Subcommittee, All Rights Reserved®️, Do not copy without permission.</a:t>
            </a:r>
          </a:p>
        </p:txBody>
      </p:sp>
    </p:spTree>
    <p:extLst>
      <p:ext uri="{BB962C8B-B14F-4D97-AF65-F5344CB8AC3E}">
        <p14:creationId xmlns:p14="http://schemas.microsoft.com/office/powerpoint/2010/main" val="181577777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Belleville Medical Malpractice Lawyer | Doctors Washing Their Hands">
            <a:extLst>
              <a:ext uri="{FF2B5EF4-FFF2-40B4-BE49-F238E27FC236}">
                <a16:creationId xmlns:a16="http://schemas.microsoft.com/office/drawing/2014/main" id="{9D3D109A-83B9-7F43-BFB4-3B287D28CE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1450" y="0"/>
            <a:ext cx="1306285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B9A6A9B-7389-3D43-AC44-0642E1C74A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en-US" dirty="0"/>
              <a:t>Protect yourself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ABBEEF-6B67-714A-8844-EDFEF6E09E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39865" y="983325"/>
            <a:ext cx="4743450" cy="4625609"/>
          </a:xfrm>
        </p:spPr>
        <p:txBody>
          <a:bodyPr/>
          <a:lstStyle/>
          <a:p>
            <a:r>
              <a:rPr lang="en-US" altLang="en-US" dirty="0"/>
              <a:t>Wash your hands</a:t>
            </a:r>
          </a:p>
          <a:p>
            <a:r>
              <a:rPr lang="en-US" altLang="en-US" dirty="0"/>
              <a:t> Wash your patient’s hands</a:t>
            </a:r>
          </a:p>
          <a:p>
            <a:r>
              <a:rPr lang="en-US" dirty="0"/>
              <a:t>Follow Enhanced Barrier Precautions (EBP)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43F48F0-9ECB-2148-9A59-22C4F77CD824}"/>
              </a:ext>
            </a:extLst>
          </p:cNvPr>
          <p:cNvSpPr txBox="1"/>
          <p:nvPr/>
        </p:nvSpPr>
        <p:spPr>
          <a:xfrm>
            <a:off x="-171450" y="6265830"/>
            <a:ext cx="1063429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18872" indent="0" defTabSz="914400">
              <a:buNone/>
            </a:pPr>
            <a:r>
              <a:rPr lang="en-US" dirty="0">
                <a:solidFill>
                  <a:schemeClr val="bg1"/>
                </a:solidFill>
              </a:rPr>
              <a:t>Created by: Henry Okonkwo, COO/CMO, Skilled Wound Care Surgical Group/Skilled Physician  Group </a:t>
            </a:r>
          </a:p>
          <a:p>
            <a:pPr marL="118872" indent="0" defTabSz="914400">
              <a:buNone/>
            </a:pPr>
            <a:r>
              <a:rPr lang="en-US" dirty="0">
                <a:solidFill>
                  <a:schemeClr val="bg1"/>
                </a:solidFill>
              </a:rPr>
              <a:t>For: CAHF Quality Improvement Subcommittee, All Rights Reserved®️, Do not copy without permission.</a:t>
            </a:r>
          </a:p>
        </p:txBody>
      </p:sp>
    </p:spTree>
    <p:extLst>
      <p:ext uri="{BB962C8B-B14F-4D97-AF65-F5344CB8AC3E}">
        <p14:creationId xmlns:p14="http://schemas.microsoft.com/office/powerpoint/2010/main" val="284751100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D6D709-D228-EA41-8D4E-9A42DC5F3A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en-US" sz="4800" dirty="0"/>
              <a:t>Bruising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45254B-5B82-0141-8ABC-109244D4C8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7569" y="1560695"/>
            <a:ext cx="4371864" cy="4625609"/>
          </a:xfrm>
        </p:spPr>
        <p:txBody>
          <a:bodyPr>
            <a:normAutofit/>
          </a:bodyPr>
          <a:lstStyle/>
          <a:p>
            <a:pPr>
              <a:spcBef>
                <a:spcPts val="600"/>
              </a:spcBef>
            </a:pPr>
            <a:r>
              <a:rPr lang="en-US" sz="4000" dirty="0"/>
              <a:t>Ecchymoses associated with skin thinning. </a:t>
            </a:r>
          </a:p>
          <a:p>
            <a:endParaRPr lang="en-US" sz="4000" dirty="0"/>
          </a:p>
          <a:p>
            <a:r>
              <a:rPr lang="en-US" sz="4000" dirty="0"/>
              <a:t>Traumatic bruise. </a:t>
            </a:r>
          </a:p>
          <a:p>
            <a:endParaRPr lang="en-US" sz="4800" dirty="0"/>
          </a:p>
        </p:txBody>
      </p:sp>
      <p:pic>
        <p:nvPicPr>
          <p:cNvPr id="13314" name="Picture 2" descr="Bleeding and bruising | DermNet NZ">
            <a:extLst>
              <a:ext uri="{FF2B5EF4-FFF2-40B4-BE49-F238E27FC236}">
                <a16:creationId xmlns:a16="http://schemas.microsoft.com/office/drawing/2014/main" id="{64E4C555-85E2-7F40-ABEA-AE412A01A0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1464" y="1408176"/>
            <a:ext cx="7210536" cy="54498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C33D809-7D68-1446-B0CC-AC82C441C998}"/>
              </a:ext>
            </a:extLst>
          </p:cNvPr>
          <p:cNvSpPr txBox="1"/>
          <p:nvPr/>
        </p:nvSpPr>
        <p:spPr>
          <a:xfrm>
            <a:off x="-171450" y="6265830"/>
            <a:ext cx="1063429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18872" indent="0" defTabSz="914400">
              <a:buNone/>
            </a:pPr>
            <a:r>
              <a:rPr lang="en-US" dirty="0"/>
              <a:t>Created by: Henry Okonkwo, COO/CMO, Skilled Wound Care Surgical Group/Skilled Physician  Group </a:t>
            </a:r>
          </a:p>
          <a:p>
            <a:pPr marL="118872" indent="0" defTabSz="914400">
              <a:buNone/>
            </a:pPr>
            <a:r>
              <a:rPr lang="en-US" dirty="0"/>
              <a:t>For: CAHF Quality Improvement Subcommittee, All Rights Reserved®️, Do not copy without permission.</a:t>
            </a:r>
          </a:p>
        </p:txBody>
      </p:sp>
    </p:spTree>
    <p:extLst>
      <p:ext uri="{BB962C8B-B14F-4D97-AF65-F5344CB8AC3E}">
        <p14:creationId xmlns:p14="http://schemas.microsoft.com/office/powerpoint/2010/main" val="9812597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1C8AB3-AB5B-2546-85D0-84D91C1486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Question:</a:t>
            </a:r>
          </a:p>
        </p:txBody>
      </p:sp>
      <p:sp>
        <p:nvSpPr>
          <p:cNvPr id="4" name="Rectangle 13">
            <a:extLst>
              <a:ext uri="{FF2B5EF4-FFF2-40B4-BE49-F238E27FC236}">
                <a16:creationId xmlns:a16="http://schemas.microsoft.com/office/drawing/2014/main" id="{0D2737B9-6495-A846-A0FB-7286153FCD7C}"/>
              </a:ext>
            </a:extLst>
          </p:cNvPr>
          <p:cNvSpPr>
            <a:spLocks noChangeArrowheads="1"/>
          </p:cNvSpPr>
          <p:nvPr/>
        </p:nvSpPr>
        <p:spPr bwMode="white">
          <a:xfrm>
            <a:off x="609600" y="1623219"/>
            <a:ext cx="9857409" cy="47775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838200" indent="-571500">
              <a:spcBef>
                <a:spcPts val="2400"/>
              </a:spcBef>
              <a:buSzPct val="171000"/>
              <a:buFont typeface="Gill Sans" panose="020B0502020104020203" pitchFamily="34" charset="-79"/>
              <a:buChar char="•"/>
              <a:defRPr sz="4200">
                <a:solidFill>
                  <a:schemeClr val="tx1"/>
                </a:solidFill>
                <a:latin typeface="Gill Sans" panose="020B0502020104020203" pitchFamily="34" charset="-79"/>
                <a:ea typeface="ヒラギノ角ゴ ProN W3" panose="020B0300000000000000" pitchFamily="34" charset="-128"/>
                <a:sym typeface="Gill Sans" panose="020B0502020104020203" pitchFamily="34" charset="-79"/>
              </a:defRPr>
            </a:lvl1pPr>
            <a:lvl2pPr marL="1282700" indent="-571500">
              <a:spcBef>
                <a:spcPts val="2400"/>
              </a:spcBef>
              <a:buSzPct val="171000"/>
              <a:buFont typeface="Gill Sans" panose="020B0502020104020203" pitchFamily="34" charset="-79"/>
              <a:buChar char="•"/>
              <a:defRPr sz="4200">
                <a:solidFill>
                  <a:schemeClr val="tx1"/>
                </a:solidFill>
                <a:latin typeface="Gill Sans" panose="020B0502020104020203" pitchFamily="34" charset="-79"/>
                <a:ea typeface="ヒラギノ角ゴ ProN W3" panose="020B0300000000000000" pitchFamily="34" charset="-128"/>
                <a:sym typeface="Gill Sans" panose="020B0502020104020203" pitchFamily="34" charset="-79"/>
              </a:defRPr>
            </a:lvl2pPr>
            <a:lvl3pPr marL="1727200" indent="-571500">
              <a:spcBef>
                <a:spcPts val="2400"/>
              </a:spcBef>
              <a:buSzPct val="171000"/>
              <a:buFont typeface="Gill Sans" panose="020B0502020104020203" pitchFamily="34" charset="-79"/>
              <a:buChar char="•"/>
              <a:defRPr sz="4200">
                <a:solidFill>
                  <a:schemeClr val="tx1"/>
                </a:solidFill>
                <a:latin typeface="Gill Sans" panose="020B0502020104020203" pitchFamily="34" charset="-79"/>
                <a:ea typeface="ヒラギノ角ゴ ProN W3" panose="020B0300000000000000" pitchFamily="34" charset="-128"/>
                <a:sym typeface="Gill Sans" panose="020B0502020104020203" pitchFamily="34" charset="-79"/>
              </a:defRPr>
            </a:lvl3pPr>
            <a:lvl4pPr marL="2171700" indent="-571500">
              <a:spcBef>
                <a:spcPts val="2400"/>
              </a:spcBef>
              <a:buSzPct val="171000"/>
              <a:buFont typeface="Gill Sans" panose="020B0502020104020203" pitchFamily="34" charset="-79"/>
              <a:buChar char="•"/>
              <a:defRPr sz="4200">
                <a:solidFill>
                  <a:schemeClr val="tx1"/>
                </a:solidFill>
                <a:latin typeface="Gill Sans" panose="020B0502020104020203" pitchFamily="34" charset="-79"/>
                <a:ea typeface="ヒラギノ角ゴ ProN W3" panose="020B0300000000000000" pitchFamily="34" charset="-128"/>
                <a:sym typeface="Gill Sans" panose="020B0502020104020203" pitchFamily="34" charset="-79"/>
              </a:defRPr>
            </a:lvl4pPr>
            <a:lvl5pPr marL="2616200" indent="-571500">
              <a:spcBef>
                <a:spcPts val="2400"/>
              </a:spcBef>
              <a:buSzPct val="171000"/>
              <a:buFont typeface="Gill Sans" panose="020B0502020104020203" pitchFamily="34" charset="-79"/>
              <a:buChar char="•"/>
              <a:defRPr sz="4200">
                <a:solidFill>
                  <a:schemeClr val="tx1"/>
                </a:solidFill>
                <a:latin typeface="Gill Sans" panose="020B0502020104020203" pitchFamily="34" charset="-79"/>
                <a:ea typeface="ヒラギノ角ゴ ProN W3" panose="020B0300000000000000" pitchFamily="34" charset="-128"/>
                <a:sym typeface="Gill Sans" panose="020B0502020104020203" pitchFamily="34" charset="-79"/>
              </a:defRPr>
            </a:lvl5pPr>
            <a:lvl6pPr marL="3073400" indent="-571500" eaLnBrk="0" fontAlgn="base" hangingPunct="0">
              <a:spcBef>
                <a:spcPts val="2400"/>
              </a:spcBef>
              <a:spcAft>
                <a:spcPct val="0"/>
              </a:spcAft>
              <a:buSzPct val="171000"/>
              <a:buFont typeface="Gill Sans" panose="020B0502020104020203" pitchFamily="34" charset="-79"/>
              <a:buChar char="•"/>
              <a:defRPr sz="4200">
                <a:solidFill>
                  <a:schemeClr val="tx1"/>
                </a:solidFill>
                <a:latin typeface="Gill Sans" panose="020B0502020104020203" pitchFamily="34" charset="-79"/>
                <a:ea typeface="ヒラギノ角ゴ ProN W3" panose="020B0300000000000000" pitchFamily="34" charset="-128"/>
                <a:sym typeface="Gill Sans" panose="020B0502020104020203" pitchFamily="34" charset="-79"/>
              </a:defRPr>
            </a:lvl6pPr>
            <a:lvl7pPr marL="3530600" indent="-571500" eaLnBrk="0" fontAlgn="base" hangingPunct="0">
              <a:spcBef>
                <a:spcPts val="2400"/>
              </a:spcBef>
              <a:spcAft>
                <a:spcPct val="0"/>
              </a:spcAft>
              <a:buSzPct val="171000"/>
              <a:buFont typeface="Gill Sans" panose="020B0502020104020203" pitchFamily="34" charset="-79"/>
              <a:buChar char="•"/>
              <a:defRPr sz="4200">
                <a:solidFill>
                  <a:schemeClr val="tx1"/>
                </a:solidFill>
                <a:latin typeface="Gill Sans" panose="020B0502020104020203" pitchFamily="34" charset="-79"/>
                <a:ea typeface="ヒラギノ角ゴ ProN W3" panose="020B0300000000000000" pitchFamily="34" charset="-128"/>
                <a:sym typeface="Gill Sans" panose="020B0502020104020203" pitchFamily="34" charset="-79"/>
              </a:defRPr>
            </a:lvl7pPr>
            <a:lvl8pPr marL="3987800" indent="-571500" eaLnBrk="0" fontAlgn="base" hangingPunct="0">
              <a:spcBef>
                <a:spcPts val="2400"/>
              </a:spcBef>
              <a:spcAft>
                <a:spcPct val="0"/>
              </a:spcAft>
              <a:buSzPct val="171000"/>
              <a:buFont typeface="Gill Sans" panose="020B0502020104020203" pitchFamily="34" charset="-79"/>
              <a:buChar char="•"/>
              <a:defRPr sz="4200">
                <a:solidFill>
                  <a:schemeClr val="tx1"/>
                </a:solidFill>
                <a:latin typeface="Gill Sans" panose="020B0502020104020203" pitchFamily="34" charset="-79"/>
                <a:ea typeface="ヒラギノ角ゴ ProN W3" panose="020B0300000000000000" pitchFamily="34" charset="-128"/>
                <a:sym typeface="Gill Sans" panose="020B0502020104020203" pitchFamily="34" charset="-79"/>
              </a:defRPr>
            </a:lvl8pPr>
            <a:lvl9pPr marL="4445000" indent="-571500" eaLnBrk="0" fontAlgn="base" hangingPunct="0">
              <a:spcBef>
                <a:spcPts val="2400"/>
              </a:spcBef>
              <a:spcAft>
                <a:spcPct val="0"/>
              </a:spcAft>
              <a:buSzPct val="171000"/>
              <a:buFont typeface="Gill Sans" panose="020B0502020104020203" pitchFamily="34" charset="-79"/>
              <a:buChar char="•"/>
              <a:defRPr sz="4200">
                <a:solidFill>
                  <a:schemeClr val="tx1"/>
                </a:solidFill>
                <a:latin typeface="Gill Sans" panose="020B0502020104020203" pitchFamily="34" charset="-79"/>
                <a:ea typeface="ヒラギノ角ゴ ProN W3" panose="020B0300000000000000" pitchFamily="34" charset="-128"/>
                <a:sym typeface="Gill Sans" panose="020B0502020104020203" pitchFamily="34" charset="-79"/>
              </a:defRPr>
            </a:lvl9pPr>
          </a:lstStyle>
          <a:p>
            <a:pPr algn="ctr">
              <a:buFont typeface="Gill Sans" panose="020B0502020104020203" pitchFamily="34" charset="-79"/>
              <a:buNone/>
            </a:pPr>
            <a:r>
              <a:rPr lang="en-US" altLang="en-US" sz="6300" dirty="0"/>
              <a:t>Whose job is it </a:t>
            </a:r>
          </a:p>
          <a:p>
            <a:pPr algn="ctr">
              <a:buFont typeface="Gill Sans" panose="020B0502020104020203" pitchFamily="34" charset="-79"/>
              <a:buNone/>
            </a:pPr>
            <a:r>
              <a:rPr lang="en-US" altLang="en-US" sz="6300" dirty="0"/>
              <a:t>to prevent </a:t>
            </a:r>
          </a:p>
          <a:p>
            <a:pPr algn="ctr">
              <a:buFont typeface="Gill Sans" panose="020B0502020104020203" pitchFamily="34" charset="-79"/>
              <a:buNone/>
            </a:pPr>
            <a:r>
              <a:rPr lang="en-US" altLang="en-US" sz="6300" dirty="0"/>
              <a:t>Pressure Injuries?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30639E9-463B-7442-B5B4-DA6C6FBFEC28}"/>
              </a:ext>
            </a:extLst>
          </p:cNvPr>
          <p:cNvSpPr txBox="1"/>
          <p:nvPr/>
        </p:nvSpPr>
        <p:spPr>
          <a:xfrm>
            <a:off x="-171450" y="6265830"/>
            <a:ext cx="1063429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18872" indent="0" defTabSz="914400">
              <a:buNone/>
            </a:pPr>
            <a:r>
              <a:rPr lang="en-US" dirty="0"/>
              <a:t>Created by: Henry Okonkwo, COO/CMO, Skilled Wound Care Surgical Group/Skilled Physician  Group </a:t>
            </a:r>
          </a:p>
          <a:p>
            <a:pPr marL="118872" indent="0" defTabSz="914400">
              <a:buNone/>
            </a:pPr>
            <a:r>
              <a:rPr lang="en-US" dirty="0"/>
              <a:t>For: CAHF Quality Improvement Subcommittee, All Rights Reserved®️, Do not copy without permission.</a:t>
            </a:r>
          </a:p>
        </p:txBody>
      </p:sp>
    </p:spTree>
    <p:extLst>
      <p:ext uri="{BB962C8B-B14F-4D97-AF65-F5344CB8AC3E}">
        <p14:creationId xmlns:p14="http://schemas.microsoft.com/office/powerpoint/2010/main" val="3648116911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D6D709-D228-EA41-8D4E-9A42DC5F3A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en-US" dirty="0"/>
              <a:t>Excoriation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45254B-5B82-0141-8ABC-109244D4C8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4338" name="Picture 2" descr="Excoriation Images, Stock Photos &amp;amp; Vectors | Shutterstock">
            <a:extLst>
              <a:ext uri="{FF2B5EF4-FFF2-40B4-BE49-F238E27FC236}">
                <a16:creationId xmlns:a16="http://schemas.microsoft.com/office/drawing/2014/main" id="{E1AADEF7-8F0E-174E-91A5-34A19D7EDF4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226"/>
          <a:stretch/>
        </p:blipFill>
        <p:spPr bwMode="auto">
          <a:xfrm>
            <a:off x="0" y="1408175"/>
            <a:ext cx="12192000" cy="76830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4BAF231-6083-C445-B666-2A71DFF171B9}"/>
              </a:ext>
            </a:extLst>
          </p:cNvPr>
          <p:cNvSpPr txBox="1"/>
          <p:nvPr/>
        </p:nvSpPr>
        <p:spPr>
          <a:xfrm>
            <a:off x="-171450" y="6265830"/>
            <a:ext cx="1063429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18872" indent="0" defTabSz="914400">
              <a:buNone/>
            </a:pPr>
            <a:r>
              <a:rPr lang="en-US" dirty="0"/>
              <a:t>Created by: Henry Okonkwo, COO/CMO, Skilled Wound Care Surgical Group/Skilled Physician  Group </a:t>
            </a:r>
          </a:p>
          <a:p>
            <a:pPr marL="118872" indent="0" defTabSz="914400">
              <a:buNone/>
            </a:pPr>
            <a:r>
              <a:rPr lang="en-US" dirty="0"/>
              <a:t>For: CAHF Quality Improvement Subcommittee, All Rights Reserved®️, Do not copy without permission.</a:t>
            </a:r>
          </a:p>
        </p:txBody>
      </p:sp>
    </p:spTree>
    <p:extLst>
      <p:ext uri="{BB962C8B-B14F-4D97-AF65-F5344CB8AC3E}">
        <p14:creationId xmlns:p14="http://schemas.microsoft.com/office/powerpoint/2010/main" val="1887371057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25C997-AC3B-E540-B238-E1443A091C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2819692" y="155448"/>
            <a:ext cx="17831380" cy="1252728"/>
          </a:xfrm>
        </p:spPr>
        <p:txBody>
          <a:bodyPr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DC524A-C681-D749-8E05-3F68BD2F18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6564" name="Picture 4" descr="See something, say something encouraged">
            <a:extLst>
              <a:ext uri="{FF2B5EF4-FFF2-40B4-BE49-F238E27FC236}">
                <a16:creationId xmlns:a16="http://schemas.microsoft.com/office/drawing/2014/main" id="{97B16487-9B34-C34D-BCD8-7A958542AC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FD4527C-5D52-8445-B37B-1462CA1B6097}"/>
              </a:ext>
            </a:extLst>
          </p:cNvPr>
          <p:cNvSpPr txBox="1"/>
          <p:nvPr/>
        </p:nvSpPr>
        <p:spPr>
          <a:xfrm>
            <a:off x="-171450" y="6265830"/>
            <a:ext cx="1063429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18872" indent="0" defTabSz="914400">
              <a:buNone/>
            </a:pPr>
            <a:r>
              <a:rPr lang="en-US" dirty="0">
                <a:solidFill>
                  <a:schemeClr val="bg1"/>
                </a:solidFill>
              </a:rPr>
              <a:t>Created by: Henry Okonkwo, COO/CMO, Skilled Wound Care Surgical Group/Skilled Physician  Group </a:t>
            </a:r>
          </a:p>
          <a:p>
            <a:pPr marL="118872" indent="0" defTabSz="914400">
              <a:buNone/>
            </a:pPr>
            <a:r>
              <a:rPr lang="en-US" dirty="0">
                <a:solidFill>
                  <a:schemeClr val="bg1"/>
                </a:solidFill>
              </a:rPr>
              <a:t>For: CAHF Quality Improvement Subcommittee, All Rights Reserved®️, Do not copy without permission.</a:t>
            </a:r>
          </a:p>
        </p:txBody>
      </p:sp>
    </p:spTree>
    <p:extLst>
      <p:ext uri="{BB962C8B-B14F-4D97-AF65-F5344CB8AC3E}">
        <p14:creationId xmlns:p14="http://schemas.microsoft.com/office/powerpoint/2010/main" val="1573001620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Overworked staff leads to patients spending too much time in bed – Quality  Patient Care">
            <a:extLst>
              <a:ext uri="{FF2B5EF4-FFF2-40B4-BE49-F238E27FC236}">
                <a16:creationId xmlns:a16="http://schemas.microsoft.com/office/drawing/2014/main" id="{64645B0A-2AEE-C34F-9A44-7463C96518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35000"/>
            <a:ext cx="12192000" cy="812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93E89B5-DB42-174D-99E0-0C4439C198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Have you turned me to check my skin?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3723941-2422-0040-BD2A-35EBC9330542}"/>
              </a:ext>
            </a:extLst>
          </p:cNvPr>
          <p:cNvSpPr txBox="1"/>
          <p:nvPr/>
        </p:nvSpPr>
        <p:spPr>
          <a:xfrm>
            <a:off x="-171450" y="6265830"/>
            <a:ext cx="1063429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18872" indent="0" defTabSz="914400">
              <a:buNone/>
            </a:pPr>
            <a:r>
              <a:rPr lang="en-US" dirty="0"/>
              <a:t>Created by: Henry Okonkwo, COO/CMO, Skilled Wound Care Surgical Group/Skilled Physician  Group </a:t>
            </a:r>
          </a:p>
          <a:p>
            <a:pPr marL="118872" indent="0" defTabSz="914400">
              <a:buNone/>
            </a:pPr>
            <a:r>
              <a:rPr lang="en-US" dirty="0"/>
              <a:t>For: CAHF Quality Improvement Subcommittee, All Rights Reserved®️, Do not copy without permission.</a:t>
            </a:r>
          </a:p>
        </p:txBody>
      </p:sp>
    </p:spTree>
    <p:extLst>
      <p:ext uri="{BB962C8B-B14F-4D97-AF65-F5344CB8AC3E}">
        <p14:creationId xmlns:p14="http://schemas.microsoft.com/office/powerpoint/2010/main" val="1698327394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426 Nurse Questioning Illustrations &amp;amp; Clip Art - iStock">
            <a:extLst>
              <a:ext uri="{FF2B5EF4-FFF2-40B4-BE49-F238E27FC236}">
                <a16:creationId xmlns:a16="http://schemas.microsoft.com/office/drawing/2014/main" id="{146DAC27-1621-6C4D-B572-6FE3404018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3992" y="1605480"/>
            <a:ext cx="3918008" cy="4965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13">
            <a:extLst>
              <a:ext uri="{FF2B5EF4-FFF2-40B4-BE49-F238E27FC236}">
                <a16:creationId xmlns:a16="http://schemas.microsoft.com/office/drawing/2014/main" id="{3303D276-302C-3D49-AC59-D382AC6ABD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9955" y="1992496"/>
            <a:ext cx="10287000" cy="419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4200">
                <a:solidFill>
                  <a:srgbClr val="FFFFFF"/>
                </a:solidFill>
                <a:latin typeface="Gill Sans" panose="020B0502020104020203" pitchFamily="34" charset="-79"/>
                <a:ea typeface="ヒラギノ角ゴ ProN W3" panose="020B0300000000000000" pitchFamily="34" charset="-128"/>
                <a:sym typeface="Gill Sans" panose="020B0502020104020203" pitchFamily="34" charset="-79"/>
              </a:defRPr>
            </a:lvl1pPr>
            <a:lvl2pPr marL="742950" indent="-285750">
              <a:defRPr sz="4200">
                <a:solidFill>
                  <a:srgbClr val="FFFFFF"/>
                </a:solidFill>
                <a:latin typeface="Gill Sans" panose="020B0502020104020203" pitchFamily="34" charset="-79"/>
                <a:ea typeface="ヒラギノ角ゴ ProN W3" panose="020B0300000000000000" pitchFamily="34" charset="-128"/>
                <a:sym typeface="Gill Sans" panose="020B0502020104020203" pitchFamily="34" charset="-79"/>
              </a:defRPr>
            </a:lvl2pPr>
            <a:lvl3pPr marL="1143000" indent="-228600">
              <a:defRPr sz="4200">
                <a:solidFill>
                  <a:srgbClr val="FFFFFF"/>
                </a:solidFill>
                <a:latin typeface="Gill Sans" panose="020B0502020104020203" pitchFamily="34" charset="-79"/>
                <a:ea typeface="ヒラギノ角ゴ ProN W3" panose="020B0300000000000000" pitchFamily="34" charset="-128"/>
                <a:sym typeface="Gill Sans" panose="020B0502020104020203" pitchFamily="34" charset="-79"/>
              </a:defRPr>
            </a:lvl3pPr>
            <a:lvl4pPr marL="1600200" indent="-228600">
              <a:defRPr sz="4200">
                <a:solidFill>
                  <a:srgbClr val="FFFFFF"/>
                </a:solidFill>
                <a:latin typeface="Gill Sans" panose="020B0502020104020203" pitchFamily="34" charset="-79"/>
                <a:ea typeface="ヒラギノ角ゴ ProN W3" panose="020B0300000000000000" pitchFamily="34" charset="-128"/>
                <a:sym typeface="Gill Sans" panose="020B0502020104020203" pitchFamily="34" charset="-79"/>
              </a:defRPr>
            </a:lvl4pPr>
            <a:lvl5pPr marL="2057400" indent="-228600">
              <a:defRPr sz="4200">
                <a:solidFill>
                  <a:srgbClr val="FFFFFF"/>
                </a:solidFill>
                <a:latin typeface="Gill Sans" panose="020B0502020104020203" pitchFamily="34" charset="-79"/>
                <a:ea typeface="ヒラギノ角ゴ ProN W3" panose="020B0300000000000000" pitchFamily="34" charset="-128"/>
                <a:sym typeface="Gill Sans" panose="020B0502020104020203" pitchFamily="34" charset="-79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FFFFFF"/>
                </a:solidFill>
                <a:latin typeface="Gill Sans" panose="020B0502020104020203" pitchFamily="34" charset="-79"/>
                <a:ea typeface="ヒラギノ角ゴ ProN W3" panose="020B0300000000000000" pitchFamily="34" charset="-128"/>
                <a:sym typeface="Gill Sans" panose="020B0502020104020203" pitchFamily="34" charset="-79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FFFFFF"/>
                </a:solidFill>
                <a:latin typeface="Gill Sans" panose="020B0502020104020203" pitchFamily="34" charset="-79"/>
                <a:ea typeface="ヒラギノ角ゴ ProN W3" panose="020B0300000000000000" pitchFamily="34" charset="-128"/>
                <a:sym typeface="Gill Sans" panose="020B0502020104020203" pitchFamily="34" charset="-79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FFFFFF"/>
                </a:solidFill>
                <a:latin typeface="Gill Sans" panose="020B0502020104020203" pitchFamily="34" charset="-79"/>
                <a:ea typeface="ヒラギノ角ゴ ProN W3" panose="020B0300000000000000" pitchFamily="34" charset="-128"/>
                <a:sym typeface="Gill Sans" panose="020B0502020104020203" pitchFamily="34" charset="-79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FFFFFF"/>
                </a:solidFill>
                <a:latin typeface="Gill Sans" panose="020B0502020104020203" pitchFamily="34" charset="-79"/>
                <a:ea typeface="ヒラギノ角ゴ ProN W3" panose="020B0300000000000000" pitchFamily="34" charset="-128"/>
                <a:sym typeface="Gill Sans" panose="020B0502020104020203" pitchFamily="34" charset="-79"/>
              </a:defRPr>
            </a:lvl9pPr>
          </a:lstStyle>
          <a:p>
            <a:pPr algn="ctr"/>
            <a:r>
              <a:rPr lang="en-US" altLang="en-US" sz="6500" dirty="0">
                <a:solidFill>
                  <a:schemeClr val="tx1"/>
                </a:solidFill>
              </a:rPr>
              <a:t>As a CNA, </a:t>
            </a:r>
            <a:br>
              <a:rPr lang="en-US" altLang="en-US" sz="6500" dirty="0">
                <a:solidFill>
                  <a:schemeClr val="tx1"/>
                </a:solidFill>
              </a:rPr>
            </a:br>
            <a:r>
              <a:rPr lang="en-US" altLang="en-US" sz="6500" dirty="0">
                <a:solidFill>
                  <a:schemeClr val="tx1"/>
                </a:solidFill>
              </a:rPr>
              <a:t>what can </a:t>
            </a:r>
            <a:br>
              <a:rPr lang="en-US" altLang="en-US" sz="6500" dirty="0">
                <a:solidFill>
                  <a:schemeClr val="tx1"/>
                </a:solidFill>
              </a:rPr>
            </a:br>
            <a:r>
              <a:rPr lang="en-US" altLang="en-US" sz="6500" dirty="0">
                <a:solidFill>
                  <a:schemeClr val="tx1"/>
                </a:solidFill>
              </a:rPr>
              <a:t>I do to prevent </a:t>
            </a:r>
            <a:br>
              <a:rPr lang="en-US" altLang="en-US" sz="6500" dirty="0">
                <a:solidFill>
                  <a:schemeClr val="tx1"/>
                </a:solidFill>
              </a:rPr>
            </a:br>
            <a:r>
              <a:rPr lang="en-US" altLang="en-US" sz="6500" dirty="0">
                <a:solidFill>
                  <a:schemeClr val="tx1"/>
                </a:solidFill>
              </a:rPr>
              <a:t>skin breakdown?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EB168FC-48E7-BC42-BD3C-31CC61F6A9ED}"/>
              </a:ext>
            </a:extLst>
          </p:cNvPr>
          <p:cNvSpPr txBox="1"/>
          <p:nvPr/>
        </p:nvSpPr>
        <p:spPr>
          <a:xfrm>
            <a:off x="-171450" y="6265830"/>
            <a:ext cx="1063429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18872" indent="0" defTabSz="914400">
              <a:buNone/>
            </a:pPr>
            <a:r>
              <a:rPr lang="en-US" dirty="0"/>
              <a:t>Created by: Henry Okonkwo, COO/CMO, Skilled Wound Care Surgical Group/Skilled Physician  Group </a:t>
            </a:r>
          </a:p>
          <a:p>
            <a:pPr marL="118872" indent="0" defTabSz="914400">
              <a:buNone/>
            </a:pPr>
            <a:r>
              <a:rPr lang="en-US" dirty="0"/>
              <a:t>For: CAHF Quality Improvement Subcommittee, All Rights Reserved®️, Do not copy without permission.</a:t>
            </a:r>
          </a:p>
        </p:txBody>
      </p:sp>
    </p:spTree>
    <p:extLst>
      <p:ext uri="{BB962C8B-B14F-4D97-AF65-F5344CB8AC3E}">
        <p14:creationId xmlns:p14="http://schemas.microsoft.com/office/powerpoint/2010/main" val="230562220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814899-905B-1A41-BDFE-1643D07DE7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What can you do to prevent skin breakdown?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735172-5DF4-664E-BBE2-E3054B3C58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892" y="1652100"/>
            <a:ext cx="10972800" cy="4625609"/>
          </a:xfrm>
        </p:spPr>
        <p:txBody>
          <a:bodyPr>
            <a:normAutofit fontScale="85000" lnSpcReduction="10000"/>
          </a:bodyPr>
          <a:lstStyle/>
          <a:p>
            <a:pPr lvl="1">
              <a:spcBef>
                <a:spcPts val="800"/>
              </a:spcBef>
            </a:pPr>
            <a:r>
              <a:rPr lang="en-US" altLang="en-US" sz="4000" dirty="0"/>
              <a:t>Turn patient multiple times as needed during your shift.</a:t>
            </a:r>
          </a:p>
          <a:p>
            <a:pPr lvl="1">
              <a:spcBef>
                <a:spcPts val="800"/>
              </a:spcBef>
            </a:pPr>
            <a:r>
              <a:rPr lang="en-US" altLang="en-US" sz="4000" dirty="0"/>
              <a:t>Encourage patient to get out of bed daily (if possible).</a:t>
            </a:r>
          </a:p>
          <a:p>
            <a:pPr lvl="1">
              <a:spcBef>
                <a:spcPts val="800"/>
              </a:spcBef>
            </a:pPr>
            <a:r>
              <a:rPr lang="en-US" altLang="en-US" sz="4000" dirty="0"/>
              <a:t>Offer fluids/hydration.</a:t>
            </a:r>
          </a:p>
          <a:p>
            <a:pPr lvl="1">
              <a:spcBef>
                <a:spcPts val="800"/>
              </a:spcBef>
            </a:pPr>
            <a:r>
              <a:rPr lang="en-US" altLang="en-US" sz="4000" dirty="0"/>
              <a:t>Offload the heels.</a:t>
            </a:r>
          </a:p>
          <a:p>
            <a:pPr lvl="1">
              <a:spcBef>
                <a:spcPts val="800"/>
              </a:spcBef>
            </a:pPr>
            <a:r>
              <a:rPr lang="en-US" altLang="en-US" sz="4000" dirty="0"/>
              <a:t>Protect the tissue (barrier cream, ointment, or paste).</a:t>
            </a:r>
          </a:p>
          <a:p>
            <a:pPr lvl="1">
              <a:spcBef>
                <a:spcPts val="800"/>
              </a:spcBef>
            </a:pPr>
            <a:r>
              <a:rPr lang="en-US" altLang="en-US" sz="4000" dirty="0"/>
              <a:t>Moisturize the skin (lotion).</a:t>
            </a:r>
          </a:p>
          <a:p>
            <a:pPr lvl="1">
              <a:spcBef>
                <a:spcPts val="800"/>
              </a:spcBef>
            </a:pPr>
            <a:r>
              <a:rPr lang="en-US" altLang="en-US" sz="4000" dirty="0"/>
              <a:t>Offer bedside commode, toilet, or urinal.</a:t>
            </a:r>
          </a:p>
          <a:p>
            <a:pPr lvl="1">
              <a:spcBef>
                <a:spcPts val="800"/>
              </a:spcBef>
            </a:pPr>
            <a:r>
              <a:rPr lang="en-US" altLang="en-US" sz="4000" dirty="0"/>
              <a:t>Monitor nutritional intake.</a:t>
            </a:r>
          </a:p>
          <a:p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BCBA9CF-C590-C341-93E4-711BCDBB1F71}"/>
              </a:ext>
            </a:extLst>
          </p:cNvPr>
          <p:cNvSpPr txBox="1"/>
          <p:nvPr/>
        </p:nvSpPr>
        <p:spPr>
          <a:xfrm>
            <a:off x="-171450" y="6265830"/>
            <a:ext cx="1063429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18872" indent="0" defTabSz="914400">
              <a:buNone/>
            </a:pPr>
            <a:r>
              <a:rPr lang="en-US" dirty="0"/>
              <a:t>Created by: Henry Okonkwo, COO/CMO, Skilled Wound Care Surgical Group/Skilled Physician  Group </a:t>
            </a:r>
          </a:p>
          <a:p>
            <a:pPr marL="118872" indent="0" defTabSz="914400">
              <a:buNone/>
            </a:pPr>
            <a:r>
              <a:rPr lang="en-US" dirty="0"/>
              <a:t>For: CAHF Quality Improvement Sub-Committee, All Rights Reserved®️, Do not copy without permission.</a:t>
            </a:r>
          </a:p>
        </p:txBody>
      </p:sp>
    </p:spTree>
    <p:extLst>
      <p:ext uri="{BB962C8B-B14F-4D97-AF65-F5344CB8AC3E}">
        <p14:creationId xmlns:p14="http://schemas.microsoft.com/office/powerpoint/2010/main" val="701597314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9154F3-2FE0-6D40-AF23-7A49F52F35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en-US" sz="4800" dirty="0">
                <a:solidFill>
                  <a:srgbClr val="FFC000"/>
                </a:solidFill>
              </a:rPr>
              <a:t>Why is Fluids/ Hydration so important:</a:t>
            </a:r>
            <a:endParaRPr lang="en-US" dirty="0">
              <a:solidFill>
                <a:srgbClr val="FFC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9BD47D-5D0A-9F4A-97A2-5602D3FEC0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2528" y="1775192"/>
            <a:ext cx="7556740" cy="4625609"/>
          </a:xfrm>
        </p:spPr>
        <p:txBody>
          <a:bodyPr>
            <a:normAutofit/>
          </a:bodyPr>
          <a:lstStyle/>
          <a:p>
            <a:pPr>
              <a:spcBef>
                <a:spcPts val="100"/>
              </a:spcBef>
            </a:pPr>
            <a:r>
              <a:rPr lang="en-US" altLang="en-US" dirty="0"/>
              <a:t>Water carries nutrients and oxygen to cells and removes waste matter from the body.</a:t>
            </a:r>
          </a:p>
          <a:p>
            <a:endParaRPr lang="en-US" altLang="en-US" dirty="0"/>
          </a:p>
          <a:p>
            <a:r>
              <a:rPr lang="en-US" altLang="en-US" dirty="0"/>
              <a:t>Water helps to regulate an ideal body temperature.</a:t>
            </a:r>
          </a:p>
          <a:p>
            <a:pPr>
              <a:lnSpc>
                <a:spcPct val="90000"/>
              </a:lnSpc>
            </a:pPr>
            <a:endParaRPr lang="en-US" altLang="en-US" dirty="0"/>
          </a:p>
          <a:p>
            <a:pPr>
              <a:lnSpc>
                <a:spcPct val="90000"/>
              </a:lnSpc>
            </a:pPr>
            <a:r>
              <a:rPr lang="en-US" altLang="en-US" dirty="0"/>
              <a:t>Fluid helps prevent constipation.</a:t>
            </a:r>
          </a:p>
        </p:txBody>
      </p:sp>
      <p:pic>
        <p:nvPicPr>
          <p:cNvPr id="4" name="Picture 14">
            <a:extLst>
              <a:ext uri="{FF2B5EF4-FFF2-40B4-BE49-F238E27FC236}">
                <a16:creationId xmlns:a16="http://schemas.microsoft.com/office/drawing/2014/main" id="{EECDB444-4160-444A-8F86-1C77298045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9268" y="1408176"/>
            <a:ext cx="4694238" cy="586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FE28C41-AD19-2C4C-9F69-AAF0FE20C6B4}"/>
              </a:ext>
            </a:extLst>
          </p:cNvPr>
          <p:cNvSpPr txBox="1"/>
          <p:nvPr/>
        </p:nvSpPr>
        <p:spPr>
          <a:xfrm>
            <a:off x="-171450" y="6265830"/>
            <a:ext cx="1063429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18872" indent="0" defTabSz="914400">
              <a:buNone/>
            </a:pPr>
            <a:r>
              <a:rPr lang="en-US" dirty="0"/>
              <a:t>Created by: Henry Okonkwo, COO/CMO, Skilled Wound Care Surgical Group/Skilled Physician  Group </a:t>
            </a:r>
          </a:p>
          <a:p>
            <a:pPr marL="118872" indent="0" defTabSz="914400">
              <a:buNone/>
            </a:pPr>
            <a:r>
              <a:rPr lang="en-US" dirty="0"/>
              <a:t>For: CAHF Quality Improvement Subcommittee, All Rights Reserved®️, Do not copy without permission.</a:t>
            </a:r>
          </a:p>
        </p:txBody>
      </p:sp>
    </p:spTree>
    <p:extLst>
      <p:ext uri="{BB962C8B-B14F-4D97-AF65-F5344CB8AC3E}">
        <p14:creationId xmlns:p14="http://schemas.microsoft.com/office/powerpoint/2010/main" val="2686266096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9154F3-2FE0-6D40-AF23-7A49F52F35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en-US" sz="4800" dirty="0">
                <a:solidFill>
                  <a:srgbClr val="FFC000"/>
                </a:solidFill>
              </a:rPr>
              <a:t>Why is Fluids/ Hydration so important:</a:t>
            </a:r>
            <a:endParaRPr lang="en-US" dirty="0">
              <a:solidFill>
                <a:srgbClr val="FFC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9BD47D-5D0A-9F4A-97A2-5602D3FEC0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2528" y="1775192"/>
            <a:ext cx="5771072" cy="4625609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altLang="en-US" dirty="0"/>
              <a:t>Dehydration is lack of sufficient fluid.</a:t>
            </a:r>
          </a:p>
          <a:p>
            <a:pPr>
              <a:lnSpc>
                <a:spcPct val="90000"/>
              </a:lnSpc>
            </a:pPr>
            <a:endParaRPr lang="en-US" altLang="en-US" dirty="0"/>
          </a:p>
          <a:p>
            <a:pPr>
              <a:lnSpc>
                <a:spcPct val="90000"/>
              </a:lnSpc>
            </a:pPr>
            <a:r>
              <a:rPr lang="en-US" altLang="en-US" dirty="0"/>
              <a:t>Elderly patients need about 6 medium-sized glasses of water per day  (</a:t>
            </a:r>
            <a:r>
              <a:rPr lang="en-US" altLang="en-US" i="1" dirty="0"/>
              <a:t>unless patient is on fluid restriction</a:t>
            </a:r>
            <a:r>
              <a:rPr lang="en-US" altLang="en-US" dirty="0"/>
              <a:t>).</a:t>
            </a:r>
            <a:endParaRPr lang="en-US" dirty="0"/>
          </a:p>
        </p:txBody>
      </p:sp>
      <p:pic>
        <p:nvPicPr>
          <p:cNvPr id="67588" name="Picture 4" descr="Water and Health - Water nutrition facts - Drinking water - Drinking water  facts">
            <a:extLst>
              <a:ext uri="{FF2B5EF4-FFF2-40B4-BE49-F238E27FC236}">
                <a16:creationId xmlns:a16="http://schemas.microsoft.com/office/drawing/2014/main" id="{96A1EF3F-BE5B-744F-826D-17DF246FC3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3600" y="1473200"/>
            <a:ext cx="6248400" cy="538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CF8C06E-F1A6-CF42-80A0-33212360D2A3}"/>
              </a:ext>
            </a:extLst>
          </p:cNvPr>
          <p:cNvSpPr txBox="1"/>
          <p:nvPr/>
        </p:nvSpPr>
        <p:spPr>
          <a:xfrm>
            <a:off x="-171450" y="6265830"/>
            <a:ext cx="1063429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18872" indent="0" defTabSz="914400">
              <a:buNone/>
            </a:pPr>
            <a:r>
              <a:rPr lang="en-US" dirty="0"/>
              <a:t>Created by: Henry Okonkwo, COO/CMO, Skilled Wound Care Surgical Group/Skilled Physician  Group </a:t>
            </a:r>
          </a:p>
          <a:p>
            <a:pPr marL="118872" indent="0" defTabSz="914400">
              <a:buNone/>
            </a:pPr>
            <a:r>
              <a:rPr lang="en-US" dirty="0"/>
              <a:t>For: CAHF Quality Improvement Subcommittee, All Rights Reserved®️, Do not copy without permission.</a:t>
            </a:r>
          </a:p>
        </p:txBody>
      </p:sp>
    </p:spTree>
    <p:extLst>
      <p:ext uri="{BB962C8B-B14F-4D97-AF65-F5344CB8AC3E}">
        <p14:creationId xmlns:p14="http://schemas.microsoft.com/office/powerpoint/2010/main" val="1753285801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9EE2F9-87DB-C044-8DB4-E81339DFCA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4400" dirty="0">
                <a:solidFill>
                  <a:srgbClr val="FFC000"/>
                </a:solidFill>
              </a:rPr>
              <a:t>Why is Fluids/ Hydration so important: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19F84E-C617-DD4E-8D70-F30B32E903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6045" y="1775192"/>
            <a:ext cx="5382883" cy="4625609"/>
          </a:xfrm>
        </p:spPr>
        <p:txBody>
          <a:bodyPr/>
          <a:lstStyle/>
          <a:p>
            <a:r>
              <a:rPr lang="en-US" altLang="en-US" dirty="0"/>
              <a:t>Poor fluid intake  produces confusion,  agitation, and even infections.</a:t>
            </a:r>
          </a:p>
          <a:p>
            <a:endParaRPr lang="en-US" dirty="0"/>
          </a:p>
        </p:txBody>
      </p:sp>
      <p:pic>
        <p:nvPicPr>
          <p:cNvPr id="4" name="Picture 14">
            <a:extLst>
              <a:ext uri="{FF2B5EF4-FFF2-40B4-BE49-F238E27FC236}">
                <a16:creationId xmlns:a16="http://schemas.microsoft.com/office/drawing/2014/main" id="{A0C43FD9-60E9-0B45-9155-E90D940F6C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2475" y="1408176"/>
            <a:ext cx="6399525" cy="54498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DC19E57-10FC-B949-B2AC-A4DECCA5DD51}"/>
              </a:ext>
            </a:extLst>
          </p:cNvPr>
          <p:cNvSpPr txBox="1"/>
          <p:nvPr/>
        </p:nvSpPr>
        <p:spPr>
          <a:xfrm>
            <a:off x="-171450" y="6265830"/>
            <a:ext cx="1063429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18872" indent="0" defTabSz="914400">
              <a:buNone/>
            </a:pPr>
            <a:r>
              <a:rPr lang="en-US" dirty="0"/>
              <a:t>Created by: Henry Okonkwo, COO/CMO, Skilled Wound Care Surgical Group/Skilled Physician  Group </a:t>
            </a:r>
          </a:p>
          <a:p>
            <a:pPr marL="118872" indent="0" defTabSz="914400">
              <a:buNone/>
            </a:pPr>
            <a:r>
              <a:rPr lang="en-US" dirty="0"/>
              <a:t>For: CAHF Quality Improvement Subcommittee, All Rights Reserved®️, Do not copy without permission.</a:t>
            </a:r>
          </a:p>
        </p:txBody>
      </p:sp>
    </p:spTree>
    <p:extLst>
      <p:ext uri="{BB962C8B-B14F-4D97-AF65-F5344CB8AC3E}">
        <p14:creationId xmlns:p14="http://schemas.microsoft.com/office/powerpoint/2010/main" val="267666660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1434BE-9557-1540-AB2C-90F5CDB55A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en-US" dirty="0">
                <a:solidFill>
                  <a:srgbClr val="FFC000"/>
                </a:solidFill>
              </a:rPr>
              <a:t>Offload the heels!</a:t>
            </a:r>
            <a:endParaRPr lang="en-US" dirty="0">
              <a:solidFill>
                <a:srgbClr val="FFC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CED5FF-5AAF-8B4A-BE20-B3D167DD49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775192"/>
            <a:ext cx="7533736" cy="4625609"/>
          </a:xfrm>
        </p:spPr>
        <p:txBody>
          <a:bodyPr/>
          <a:lstStyle/>
          <a:p>
            <a:r>
              <a:rPr lang="en-US" dirty="0"/>
              <a:t>Make sure the heels are not touching the bed!</a:t>
            </a:r>
          </a:p>
          <a:p>
            <a:endParaRPr lang="en-US" dirty="0"/>
          </a:p>
          <a:p>
            <a:r>
              <a:rPr lang="en-US" altLang="en-US" dirty="0"/>
              <a:t>* Be careful not to </a:t>
            </a:r>
            <a:r>
              <a:rPr lang="en-US" altLang="en-US" i="1" u="sng" dirty="0"/>
              <a:t>elevate</a:t>
            </a:r>
            <a:r>
              <a:rPr lang="en-US" altLang="en-US" dirty="0"/>
              <a:t> legs when offloading arterial disease patients.</a:t>
            </a:r>
            <a:endParaRPr lang="en-US" altLang="en-US" dirty="0">
              <a:cs typeface="Times New Roman" panose="02020603050405020304" pitchFamily="18" charset="0"/>
            </a:endParaRPr>
          </a:p>
          <a:p>
            <a:pPr lvl="1"/>
            <a:r>
              <a:rPr lang="en-US" dirty="0"/>
              <a:t>Check with your licensed nursing team.</a:t>
            </a:r>
          </a:p>
        </p:txBody>
      </p:sp>
      <p:pic>
        <p:nvPicPr>
          <p:cNvPr id="4" name="Picture 13">
            <a:extLst>
              <a:ext uri="{FF2B5EF4-FFF2-40B4-BE49-F238E27FC236}">
                <a16:creationId xmlns:a16="http://schemas.microsoft.com/office/drawing/2014/main" id="{9EA3C7C2-69DB-5343-B558-DEDD2F5107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0774" y="0"/>
            <a:ext cx="3921226" cy="3565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4">
            <a:extLst>
              <a:ext uri="{FF2B5EF4-FFF2-40B4-BE49-F238E27FC236}">
                <a16:creationId xmlns:a16="http://schemas.microsoft.com/office/drawing/2014/main" id="{4CE9E184-5FFE-174A-837B-C4E053FBDA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0774" y="3535851"/>
            <a:ext cx="3921226" cy="3322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8EA9FD8-0DAC-094B-8CE6-CB5505BBA3E6}"/>
              </a:ext>
            </a:extLst>
          </p:cNvPr>
          <p:cNvSpPr txBox="1"/>
          <p:nvPr/>
        </p:nvSpPr>
        <p:spPr>
          <a:xfrm>
            <a:off x="-171450" y="6265830"/>
            <a:ext cx="1063429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18872" indent="0" defTabSz="914400">
              <a:buNone/>
            </a:pPr>
            <a:r>
              <a:rPr lang="en-US" dirty="0"/>
              <a:t>Created by: Henry Okonkwo, COO/CMO, Skilled Wound Care Surgical Group/Skilled Physician  Group </a:t>
            </a:r>
          </a:p>
          <a:p>
            <a:pPr marL="118872" indent="0" defTabSz="914400">
              <a:buNone/>
            </a:pPr>
            <a:r>
              <a:rPr lang="en-US" dirty="0"/>
              <a:t>For: CAHF Quality Improvement Subcommittee, All Rights Reserved®️, Do not copy without permission.</a:t>
            </a:r>
          </a:p>
        </p:txBody>
      </p:sp>
    </p:spTree>
    <p:extLst>
      <p:ext uri="{BB962C8B-B14F-4D97-AF65-F5344CB8AC3E}">
        <p14:creationId xmlns:p14="http://schemas.microsoft.com/office/powerpoint/2010/main" val="637679560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487A93-5D4A-DD45-8888-B3204553A3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Offloading Note: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BF1A84-5157-4445-BE7D-0CE27DDCB6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775192"/>
            <a:ext cx="4724400" cy="4625609"/>
          </a:xfrm>
        </p:spPr>
        <p:txBody>
          <a:bodyPr/>
          <a:lstStyle/>
          <a:p>
            <a:r>
              <a:rPr lang="en-US" dirty="0"/>
              <a:t>Heel Protectors </a:t>
            </a:r>
            <a:r>
              <a:rPr lang="en-US" b="1" u="sng" dirty="0"/>
              <a:t>are not </a:t>
            </a:r>
            <a:r>
              <a:rPr lang="en-US" dirty="0"/>
              <a:t>used for offloading!!!</a:t>
            </a:r>
          </a:p>
        </p:txBody>
      </p:sp>
      <p:pic>
        <p:nvPicPr>
          <p:cNvPr id="68610" name="Picture 2" descr="Rolyan Extra Soft Heel Protector | Heel Guards and Protectors">
            <a:extLst>
              <a:ext uri="{FF2B5EF4-FFF2-40B4-BE49-F238E27FC236}">
                <a16:creationId xmlns:a16="http://schemas.microsoft.com/office/drawing/2014/main" id="{BEA99579-9042-CD4A-A68A-D2434814A6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0"/>
            <a:ext cx="6858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ight Arrow 3">
            <a:extLst>
              <a:ext uri="{FF2B5EF4-FFF2-40B4-BE49-F238E27FC236}">
                <a16:creationId xmlns:a16="http://schemas.microsoft.com/office/drawing/2014/main" id="{72870651-2931-D544-8C01-91A1F0530DFB}"/>
              </a:ext>
            </a:extLst>
          </p:cNvPr>
          <p:cNvSpPr/>
          <p:nvPr/>
        </p:nvSpPr>
        <p:spPr>
          <a:xfrm rot="20549127">
            <a:off x="4744529" y="5679755"/>
            <a:ext cx="1811547" cy="459097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776C4C6-F85B-1843-8A70-58493778E3C9}"/>
              </a:ext>
            </a:extLst>
          </p:cNvPr>
          <p:cNvSpPr txBox="1"/>
          <p:nvPr/>
        </p:nvSpPr>
        <p:spPr>
          <a:xfrm>
            <a:off x="-171450" y="6265830"/>
            <a:ext cx="1063429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18872" indent="0" defTabSz="914400">
              <a:buNone/>
            </a:pPr>
            <a:r>
              <a:rPr lang="en-US" dirty="0"/>
              <a:t>Created by: Henry Okonkwo, COO/CMO, Skilled Wound Care Surgical Group/Skilled Physician  Group </a:t>
            </a:r>
          </a:p>
          <a:p>
            <a:pPr marL="118872" indent="0" defTabSz="914400">
              <a:buNone/>
            </a:pPr>
            <a:r>
              <a:rPr lang="en-US" dirty="0"/>
              <a:t>For: CAHF Quality Improvement Subcommittee, All Rights Reserved®️, Do not copy without permission.</a:t>
            </a:r>
          </a:p>
        </p:txBody>
      </p:sp>
    </p:spTree>
    <p:extLst>
      <p:ext uri="{BB962C8B-B14F-4D97-AF65-F5344CB8AC3E}">
        <p14:creationId xmlns:p14="http://schemas.microsoft.com/office/powerpoint/2010/main" val="8910039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09BB0F-C108-FB48-98D3-24F07F0095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Everyone!!!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F5D2B5-85A6-B945-9BA9-203B405791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2050" name="Picture 2" descr="Hey, providers, let&amp;#39;s make healthcare better for everyone - andros">
            <a:extLst>
              <a:ext uri="{FF2B5EF4-FFF2-40B4-BE49-F238E27FC236}">
                <a16:creationId xmlns:a16="http://schemas.microsoft.com/office/drawing/2014/main" id="{15E01744-8FD3-4E41-8A55-932F3C3D93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17796"/>
            <a:ext cx="12192000" cy="574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06B2DA6-E112-C34B-BF84-886DBBA5CE6F}"/>
              </a:ext>
            </a:extLst>
          </p:cNvPr>
          <p:cNvSpPr txBox="1"/>
          <p:nvPr/>
        </p:nvSpPr>
        <p:spPr>
          <a:xfrm>
            <a:off x="5913720" y="306458"/>
            <a:ext cx="421910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solidFill>
                  <a:srgbClr val="FFC000"/>
                </a:solidFill>
              </a:rPr>
              <a:t>Including CNA’s….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6412E53-234F-8C40-AE3A-FC630CA9A9CB}"/>
              </a:ext>
            </a:extLst>
          </p:cNvPr>
          <p:cNvSpPr txBox="1"/>
          <p:nvPr/>
        </p:nvSpPr>
        <p:spPr>
          <a:xfrm>
            <a:off x="3259788" y="5286261"/>
            <a:ext cx="541526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solidFill>
                  <a:srgbClr val="FFC000"/>
                </a:solidFill>
              </a:rPr>
              <a:t>It’s all about teamwork!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468E9B8-6A5E-7040-95E0-AD86647748A8}"/>
              </a:ext>
            </a:extLst>
          </p:cNvPr>
          <p:cNvSpPr txBox="1"/>
          <p:nvPr/>
        </p:nvSpPr>
        <p:spPr>
          <a:xfrm>
            <a:off x="-171450" y="6265830"/>
            <a:ext cx="1063429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18872" indent="0" defTabSz="914400">
              <a:buNone/>
            </a:pPr>
            <a:r>
              <a:rPr lang="en-US" dirty="0"/>
              <a:t>Created by: Henry Okonkwo, COO/CMO, Skilled Wound Care Surgical Group/Skilled Physician  Group </a:t>
            </a:r>
          </a:p>
          <a:p>
            <a:pPr marL="118872" indent="0" defTabSz="914400">
              <a:buNone/>
            </a:pPr>
            <a:r>
              <a:rPr lang="en-US" dirty="0"/>
              <a:t>For: CAHF Quality Improvement Subcommittee, All Rights Reserved®️, Do not copy without permission.</a:t>
            </a:r>
          </a:p>
        </p:txBody>
      </p:sp>
    </p:spTree>
    <p:extLst>
      <p:ext uri="{BB962C8B-B14F-4D97-AF65-F5344CB8AC3E}">
        <p14:creationId xmlns:p14="http://schemas.microsoft.com/office/powerpoint/2010/main" val="648553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634" name="Picture 2" descr="MicroAIR MA800 True Low Air Loss and Alternating Pressure with Pulsation  Mattress System Invacare">
            <a:extLst>
              <a:ext uri="{FF2B5EF4-FFF2-40B4-BE49-F238E27FC236}">
                <a16:creationId xmlns:a16="http://schemas.microsoft.com/office/drawing/2014/main" id="{055C68F6-5656-644A-8153-731B7EB697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0433" y="1548853"/>
            <a:ext cx="7691567" cy="54498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01434BE-9557-1540-AB2C-90F5CDB55A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en-US" dirty="0">
                <a:solidFill>
                  <a:srgbClr val="FFC000"/>
                </a:solidFill>
              </a:rPr>
              <a:t>Offloading the heels</a:t>
            </a:r>
            <a:endParaRPr lang="en-US" dirty="0">
              <a:solidFill>
                <a:srgbClr val="FFC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CED5FF-5AAF-8B4A-BE20-B3D167DD49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408176"/>
            <a:ext cx="7533736" cy="4625609"/>
          </a:xfrm>
        </p:spPr>
        <p:txBody>
          <a:bodyPr/>
          <a:lstStyle/>
          <a:p>
            <a:pPr algn="ctr">
              <a:spcBef>
                <a:spcPct val="50000"/>
              </a:spcBef>
            </a:pPr>
            <a:r>
              <a:rPr lang="en-US" altLang="en-US" dirty="0"/>
              <a:t>NOTE: </a:t>
            </a:r>
          </a:p>
          <a:p>
            <a:r>
              <a:rPr lang="en-US" altLang="en-US" dirty="0"/>
              <a:t>* You still need to offload heels from an air mattress surface.</a:t>
            </a:r>
          </a:p>
          <a:p>
            <a:endParaRPr lang="en-US" altLang="en-US" dirty="0"/>
          </a:p>
          <a:p>
            <a:endParaRPr lang="en-US" dirty="0"/>
          </a:p>
        </p:txBody>
      </p:sp>
      <p:pic>
        <p:nvPicPr>
          <p:cNvPr id="5" name="Picture 14">
            <a:extLst>
              <a:ext uri="{FF2B5EF4-FFF2-40B4-BE49-F238E27FC236}">
                <a16:creationId xmlns:a16="http://schemas.microsoft.com/office/drawing/2014/main" id="{4CE9E184-5FFE-174A-837B-C4E053FBDA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520" y="3535849"/>
            <a:ext cx="3921226" cy="3322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B098006-A3B3-3347-A716-8F795FEE9DCA}"/>
              </a:ext>
            </a:extLst>
          </p:cNvPr>
          <p:cNvSpPr txBox="1"/>
          <p:nvPr/>
        </p:nvSpPr>
        <p:spPr>
          <a:xfrm>
            <a:off x="-171450" y="6265830"/>
            <a:ext cx="1063429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18872" indent="0" defTabSz="914400">
              <a:buNone/>
            </a:pPr>
            <a:r>
              <a:rPr lang="en-US" dirty="0"/>
              <a:t>Created by: Henry Okonkwo, COO/CMO, Skilled Wound Care Surgical Group/Skilled Physician  Group </a:t>
            </a:r>
          </a:p>
          <a:p>
            <a:pPr marL="118872" indent="0" defTabSz="914400">
              <a:buNone/>
            </a:pPr>
            <a:r>
              <a:rPr lang="en-US" dirty="0"/>
              <a:t>For: CAHF Quality Improvement Subcommittee, All Rights Reserved®️, Do not copy without permission.</a:t>
            </a:r>
          </a:p>
        </p:txBody>
      </p:sp>
    </p:spTree>
    <p:extLst>
      <p:ext uri="{BB962C8B-B14F-4D97-AF65-F5344CB8AC3E}">
        <p14:creationId xmlns:p14="http://schemas.microsoft.com/office/powerpoint/2010/main" val="3642066176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426 Nurse Questioning Illustrations &amp;amp; Clip Art - iStock">
            <a:extLst>
              <a:ext uri="{FF2B5EF4-FFF2-40B4-BE49-F238E27FC236}">
                <a16:creationId xmlns:a16="http://schemas.microsoft.com/office/drawing/2014/main" id="{B554B2AC-1EFC-5D4E-B373-2EA55EC64F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3060" y="1514936"/>
            <a:ext cx="3918008" cy="4965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13">
            <a:extLst>
              <a:ext uri="{FF2B5EF4-FFF2-40B4-BE49-F238E27FC236}">
                <a16:creationId xmlns:a16="http://schemas.microsoft.com/office/drawing/2014/main" id="{5AC94B2A-28BA-2044-AB2F-1BBEFEF95F08}"/>
              </a:ext>
            </a:extLst>
          </p:cNvPr>
          <p:cNvSpPr>
            <a:spLocks noChangeArrowheads="1"/>
          </p:cNvSpPr>
          <p:nvPr/>
        </p:nvSpPr>
        <p:spPr bwMode="white">
          <a:xfrm>
            <a:off x="1026064" y="1292352"/>
            <a:ext cx="9779000" cy="541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838200" indent="-571500">
              <a:spcBef>
                <a:spcPts val="2400"/>
              </a:spcBef>
              <a:buSzPct val="171000"/>
              <a:buFont typeface="Gill Sans" panose="020B0502020104020203" pitchFamily="34" charset="-79"/>
              <a:buChar char="•"/>
              <a:defRPr sz="4200">
                <a:solidFill>
                  <a:schemeClr val="tx1"/>
                </a:solidFill>
                <a:latin typeface="Gill Sans" panose="020B0502020104020203" pitchFamily="34" charset="-79"/>
                <a:ea typeface="ヒラギノ角ゴ ProN W3" panose="020B0300000000000000" pitchFamily="34" charset="-128"/>
                <a:sym typeface="Gill Sans" panose="020B0502020104020203" pitchFamily="34" charset="-79"/>
              </a:defRPr>
            </a:lvl1pPr>
            <a:lvl2pPr marL="1282700" indent="-571500">
              <a:spcBef>
                <a:spcPts val="2400"/>
              </a:spcBef>
              <a:buSzPct val="171000"/>
              <a:buFont typeface="Gill Sans" panose="020B0502020104020203" pitchFamily="34" charset="-79"/>
              <a:buChar char="•"/>
              <a:defRPr sz="4200">
                <a:solidFill>
                  <a:schemeClr val="tx1"/>
                </a:solidFill>
                <a:latin typeface="Gill Sans" panose="020B0502020104020203" pitchFamily="34" charset="-79"/>
                <a:ea typeface="ヒラギノ角ゴ ProN W3" panose="020B0300000000000000" pitchFamily="34" charset="-128"/>
                <a:sym typeface="Gill Sans" panose="020B0502020104020203" pitchFamily="34" charset="-79"/>
              </a:defRPr>
            </a:lvl2pPr>
            <a:lvl3pPr marL="1727200" indent="-571500">
              <a:spcBef>
                <a:spcPts val="2400"/>
              </a:spcBef>
              <a:buSzPct val="171000"/>
              <a:buFont typeface="Gill Sans" panose="020B0502020104020203" pitchFamily="34" charset="-79"/>
              <a:buChar char="•"/>
              <a:defRPr sz="4200">
                <a:solidFill>
                  <a:schemeClr val="tx1"/>
                </a:solidFill>
                <a:latin typeface="Gill Sans" panose="020B0502020104020203" pitchFamily="34" charset="-79"/>
                <a:ea typeface="ヒラギノ角ゴ ProN W3" panose="020B0300000000000000" pitchFamily="34" charset="-128"/>
                <a:sym typeface="Gill Sans" panose="020B0502020104020203" pitchFamily="34" charset="-79"/>
              </a:defRPr>
            </a:lvl3pPr>
            <a:lvl4pPr marL="2171700" indent="-571500">
              <a:spcBef>
                <a:spcPts val="2400"/>
              </a:spcBef>
              <a:buSzPct val="171000"/>
              <a:buFont typeface="Gill Sans" panose="020B0502020104020203" pitchFamily="34" charset="-79"/>
              <a:buChar char="•"/>
              <a:defRPr sz="4200">
                <a:solidFill>
                  <a:schemeClr val="tx1"/>
                </a:solidFill>
                <a:latin typeface="Gill Sans" panose="020B0502020104020203" pitchFamily="34" charset="-79"/>
                <a:ea typeface="ヒラギノ角ゴ ProN W3" panose="020B0300000000000000" pitchFamily="34" charset="-128"/>
                <a:sym typeface="Gill Sans" panose="020B0502020104020203" pitchFamily="34" charset="-79"/>
              </a:defRPr>
            </a:lvl4pPr>
            <a:lvl5pPr marL="2616200" indent="-571500">
              <a:spcBef>
                <a:spcPts val="2400"/>
              </a:spcBef>
              <a:buSzPct val="171000"/>
              <a:buFont typeface="Gill Sans" panose="020B0502020104020203" pitchFamily="34" charset="-79"/>
              <a:buChar char="•"/>
              <a:defRPr sz="4200">
                <a:solidFill>
                  <a:schemeClr val="tx1"/>
                </a:solidFill>
                <a:latin typeface="Gill Sans" panose="020B0502020104020203" pitchFamily="34" charset="-79"/>
                <a:ea typeface="ヒラギノ角ゴ ProN W3" panose="020B0300000000000000" pitchFamily="34" charset="-128"/>
                <a:sym typeface="Gill Sans" panose="020B0502020104020203" pitchFamily="34" charset="-79"/>
              </a:defRPr>
            </a:lvl5pPr>
            <a:lvl6pPr marL="3073400" indent="-571500" eaLnBrk="0" fontAlgn="base" hangingPunct="0">
              <a:spcBef>
                <a:spcPts val="2400"/>
              </a:spcBef>
              <a:spcAft>
                <a:spcPct val="0"/>
              </a:spcAft>
              <a:buSzPct val="171000"/>
              <a:buFont typeface="Gill Sans" panose="020B0502020104020203" pitchFamily="34" charset="-79"/>
              <a:buChar char="•"/>
              <a:defRPr sz="4200">
                <a:solidFill>
                  <a:schemeClr val="tx1"/>
                </a:solidFill>
                <a:latin typeface="Gill Sans" panose="020B0502020104020203" pitchFamily="34" charset="-79"/>
                <a:ea typeface="ヒラギノ角ゴ ProN W3" panose="020B0300000000000000" pitchFamily="34" charset="-128"/>
                <a:sym typeface="Gill Sans" panose="020B0502020104020203" pitchFamily="34" charset="-79"/>
              </a:defRPr>
            </a:lvl6pPr>
            <a:lvl7pPr marL="3530600" indent="-571500" eaLnBrk="0" fontAlgn="base" hangingPunct="0">
              <a:spcBef>
                <a:spcPts val="2400"/>
              </a:spcBef>
              <a:spcAft>
                <a:spcPct val="0"/>
              </a:spcAft>
              <a:buSzPct val="171000"/>
              <a:buFont typeface="Gill Sans" panose="020B0502020104020203" pitchFamily="34" charset="-79"/>
              <a:buChar char="•"/>
              <a:defRPr sz="4200">
                <a:solidFill>
                  <a:schemeClr val="tx1"/>
                </a:solidFill>
                <a:latin typeface="Gill Sans" panose="020B0502020104020203" pitchFamily="34" charset="-79"/>
                <a:ea typeface="ヒラギノ角ゴ ProN W3" panose="020B0300000000000000" pitchFamily="34" charset="-128"/>
                <a:sym typeface="Gill Sans" panose="020B0502020104020203" pitchFamily="34" charset="-79"/>
              </a:defRPr>
            </a:lvl7pPr>
            <a:lvl8pPr marL="3987800" indent="-571500" eaLnBrk="0" fontAlgn="base" hangingPunct="0">
              <a:spcBef>
                <a:spcPts val="2400"/>
              </a:spcBef>
              <a:spcAft>
                <a:spcPct val="0"/>
              </a:spcAft>
              <a:buSzPct val="171000"/>
              <a:buFont typeface="Gill Sans" panose="020B0502020104020203" pitchFamily="34" charset="-79"/>
              <a:buChar char="•"/>
              <a:defRPr sz="4200">
                <a:solidFill>
                  <a:schemeClr val="tx1"/>
                </a:solidFill>
                <a:latin typeface="Gill Sans" panose="020B0502020104020203" pitchFamily="34" charset="-79"/>
                <a:ea typeface="ヒラギノ角ゴ ProN W3" panose="020B0300000000000000" pitchFamily="34" charset="-128"/>
                <a:sym typeface="Gill Sans" panose="020B0502020104020203" pitchFamily="34" charset="-79"/>
              </a:defRPr>
            </a:lvl8pPr>
            <a:lvl9pPr marL="4445000" indent="-571500" eaLnBrk="0" fontAlgn="base" hangingPunct="0">
              <a:spcBef>
                <a:spcPts val="2400"/>
              </a:spcBef>
              <a:spcAft>
                <a:spcPct val="0"/>
              </a:spcAft>
              <a:buSzPct val="171000"/>
              <a:buFont typeface="Gill Sans" panose="020B0502020104020203" pitchFamily="34" charset="-79"/>
              <a:buChar char="•"/>
              <a:defRPr sz="4200">
                <a:solidFill>
                  <a:schemeClr val="tx1"/>
                </a:solidFill>
                <a:latin typeface="Gill Sans" panose="020B0502020104020203" pitchFamily="34" charset="-79"/>
                <a:ea typeface="ヒラギノ角ゴ ProN W3" panose="020B0300000000000000" pitchFamily="34" charset="-128"/>
                <a:sym typeface="Gill Sans" panose="020B0502020104020203" pitchFamily="34" charset="-79"/>
              </a:defRPr>
            </a:lvl9pPr>
          </a:lstStyle>
          <a:p>
            <a:pPr>
              <a:buFont typeface="Gill Sans" panose="020B0502020104020203" pitchFamily="34" charset="-79"/>
              <a:buNone/>
            </a:pPr>
            <a:endParaRPr lang="en-US" altLang="en-US" sz="1500" dirty="0"/>
          </a:p>
          <a:p>
            <a:pPr algn="ctr">
              <a:buFont typeface="Gill Sans" panose="020B0502020104020203" pitchFamily="34" charset="-79"/>
              <a:buNone/>
            </a:pPr>
            <a:r>
              <a:rPr lang="en-US" altLang="en-US" sz="6000" dirty="0"/>
              <a:t>How do you </a:t>
            </a:r>
          </a:p>
          <a:p>
            <a:pPr algn="ctr">
              <a:buFont typeface="Gill Sans" panose="020B0502020104020203" pitchFamily="34" charset="-79"/>
              <a:buNone/>
            </a:pPr>
            <a:r>
              <a:rPr lang="en-US" altLang="en-US" sz="6000" dirty="0"/>
              <a:t>protect </a:t>
            </a:r>
          </a:p>
          <a:p>
            <a:pPr algn="ctr">
              <a:buFont typeface="Gill Sans" panose="020B0502020104020203" pitchFamily="34" charset="-79"/>
              <a:buNone/>
            </a:pPr>
            <a:r>
              <a:rPr lang="en-US" altLang="en-US" sz="6000" dirty="0"/>
              <a:t>the patient’s skin?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B92A92E-E40C-A946-B64E-4C04B0751997}"/>
              </a:ext>
            </a:extLst>
          </p:cNvPr>
          <p:cNvSpPr txBox="1"/>
          <p:nvPr/>
        </p:nvSpPr>
        <p:spPr>
          <a:xfrm>
            <a:off x="-171450" y="6265830"/>
            <a:ext cx="1063429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18872" indent="0" defTabSz="914400">
              <a:buNone/>
            </a:pPr>
            <a:r>
              <a:rPr lang="en-US" dirty="0"/>
              <a:t>Created by: Henry Okonkwo, COO/CMO, Skilled Wound Care Surgical Group/Skilled Physician  Group </a:t>
            </a:r>
          </a:p>
          <a:p>
            <a:pPr marL="118872" indent="0" defTabSz="914400">
              <a:buNone/>
            </a:pPr>
            <a:r>
              <a:rPr lang="en-US" dirty="0"/>
              <a:t>For: CAHF Quality Improvement Subcommittee, All Rights Reserved®️, Do not copy without permission.</a:t>
            </a:r>
          </a:p>
        </p:txBody>
      </p:sp>
    </p:spTree>
    <p:extLst>
      <p:ext uri="{BB962C8B-B14F-4D97-AF65-F5344CB8AC3E}">
        <p14:creationId xmlns:p14="http://schemas.microsoft.com/office/powerpoint/2010/main" val="3611841561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99C969-34F7-374D-B3D5-8C110AF55E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en-US" sz="4800" dirty="0">
                <a:solidFill>
                  <a:srgbClr val="FFC000"/>
                </a:solidFill>
              </a:rPr>
              <a:t>Protect the skin</a:t>
            </a:r>
            <a:endParaRPr lang="en-US" dirty="0">
              <a:solidFill>
                <a:srgbClr val="FFC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BB1FA2-ADE8-244A-B832-BD84B4940C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257" y="1533480"/>
            <a:ext cx="4023743" cy="5169072"/>
          </a:xfrm>
        </p:spPr>
        <p:txBody>
          <a:bodyPr>
            <a:normAutofit fontScale="92500" lnSpcReduction="20000"/>
          </a:bodyPr>
          <a:lstStyle/>
          <a:p>
            <a:r>
              <a:rPr lang="en-US" altLang="en-US" dirty="0"/>
              <a:t>Cleaning your patient provides excellent protection.</a:t>
            </a:r>
          </a:p>
          <a:p>
            <a:endParaRPr lang="en-US" altLang="en-US" dirty="0"/>
          </a:p>
          <a:p>
            <a:r>
              <a:rPr lang="en-US" altLang="en-US" dirty="0"/>
              <a:t>Shower/bath patient only as often as needed.  </a:t>
            </a:r>
          </a:p>
          <a:p>
            <a:endParaRPr lang="en-US" altLang="en-US" dirty="0"/>
          </a:p>
          <a:p>
            <a:r>
              <a:rPr lang="en-US" altLang="en-US" dirty="0"/>
              <a:t>Don’t forget to wash </a:t>
            </a:r>
            <a:r>
              <a:rPr lang="en-US" altLang="en-US" i="1" dirty="0"/>
              <a:t>your patient’s </a:t>
            </a:r>
            <a:r>
              <a:rPr lang="en-US" altLang="en-US" dirty="0"/>
              <a:t>hands!</a:t>
            </a:r>
          </a:p>
          <a:p>
            <a:endParaRPr lang="en-US" altLang="en-US" dirty="0"/>
          </a:p>
          <a:p>
            <a:r>
              <a:rPr lang="en-US" altLang="en-US" dirty="0"/>
              <a:t>Moisturize the skin daily. </a:t>
            </a:r>
          </a:p>
          <a:p>
            <a:endParaRPr lang="en-US" altLang="en-US" dirty="0"/>
          </a:p>
          <a:p>
            <a:endParaRPr lang="en-US" dirty="0"/>
          </a:p>
        </p:txBody>
      </p:sp>
      <p:pic>
        <p:nvPicPr>
          <p:cNvPr id="71684" name="Picture 4" descr="Mosby&amp;#39;s Nursing Video Skills">
            <a:extLst>
              <a:ext uri="{FF2B5EF4-FFF2-40B4-BE49-F238E27FC236}">
                <a16:creationId xmlns:a16="http://schemas.microsoft.com/office/drawing/2014/main" id="{25029A6E-FD34-2042-8CB2-FDF5BA4A319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467" b="-1"/>
          <a:stretch/>
        </p:blipFill>
        <p:spPr bwMode="auto">
          <a:xfrm>
            <a:off x="4064000" y="1408176"/>
            <a:ext cx="8128000" cy="24018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688" name="Picture 8" descr="Transparency Needed at Long-term Care Facilities - Pioneer Institute">
            <a:extLst>
              <a:ext uri="{FF2B5EF4-FFF2-40B4-BE49-F238E27FC236}">
                <a16:creationId xmlns:a16="http://schemas.microsoft.com/office/drawing/2014/main" id="{3063EDFF-679C-5F4C-BBFD-7B0336AD214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333" b="50000"/>
          <a:stretch/>
        </p:blipFill>
        <p:spPr bwMode="auto">
          <a:xfrm>
            <a:off x="4064000" y="3810000"/>
            <a:ext cx="8128001" cy="30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486096C-3EE1-9F4D-BC16-8EF2945132AC}"/>
              </a:ext>
            </a:extLst>
          </p:cNvPr>
          <p:cNvSpPr txBox="1"/>
          <p:nvPr/>
        </p:nvSpPr>
        <p:spPr>
          <a:xfrm>
            <a:off x="-171450" y="6265830"/>
            <a:ext cx="1063429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18872" indent="0" defTabSz="914400">
              <a:buNone/>
            </a:pPr>
            <a:r>
              <a:rPr lang="en-US" dirty="0"/>
              <a:t>Created by: Henry Okonkwo, COO/CMO, Skilled Wound Care Surgical Group/Skilled Physician  Group </a:t>
            </a:r>
          </a:p>
          <a:p>
            <a:pPr marL="118872" indent="0" defTabSz="914400">
              <a:buNone/>
            </a:pPr>
            <a:r>
              <a:rPr lang="en-US" dirty="0"/>
              <a:t>For: CAHF Quality Improvement Subcommittee, All Rights Reserved®️, Do not copy without permission.</a:t>
            </a:r>
          </a:p>
        </p:txBody>
      </p:sp>
    </p:spTree>
    <p:extLst>
      <p:ext uri="{BB962C8B-B14F-4D97-AF65-F5344CB8AC3E}">
        <p14:creationId xmlns:p14="http://schemas.microsoft.com/office/powerpoint/2010/main" val="1258144334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6" name="Picture 6" descr="Rimless Junior Toilet Pan by Trade Washrooms">
            <a:extLst>
              <a:ext uri="{FF2B5EF4-FFF2-40B4-BE49-F238E27FC236}">
                <a16:creationId xmlns:a16="http://schemas.microsoft.com/office/drawing/2014/main" id="{DD81DD53-7C5C-A34D-B594-01DD7930AE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4404" y="1547446"/>
            <a:ext cx="2725615" cy="27256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A963704-B419-E24B-A650-17DB0F3BA5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en-US" sz="4800" dirty="0">
                <a:solidFill>
                  <a:srgbClr val="FFC000"/>
                </a:solidFill>
              </a:rPr>
              <a:t>Offer toileting</a:t>
            </a:r>
            <a:endParaRPr lang="en-US" dirty="0">
              <a:solidFill>
                <a:srgbClr val="FFC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62C2CB-9B80-414B-B7CE-D068CA8C0E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Gill Sans" panose="020B0502020104020203" pitchFamily="34" charset="-79"/>
              <a:buNone/>
            </a:pPr>
            <a:r>
              <a:rPr lang="en-US" altLang="en-US" dirty="0"/>
              <a:t>Every time you enter the </a:t>
            </a:r>
          </a:p>
          <a:p>
            <a:pPr>
              <a:buFont typeface="Gill Sans" panose="020B0502020104020203" pitchFamily="34" charset="-79"/>
              <a:buNone/>
            </a:pPr>
            <a:r>
              <a:rPr lang="en-US" altLang="en-US" dirty="0"/>
              <a:t>room, offer to assist with </a:t>
            </a:r>
          </a:p>
          <a:p>
            <a:pPr>
              <a:buFont typeface="Gill Sans" panose="020B0502020104020203" pitchFamily="34" charset="-79"/>
              <a:buNone/>
            </a:pPr>
            <a:r>
              <a:rPr lang="en-US" altLang="en-US" dirty="0"/>
              <a:t>bedside commode, toilet, or urinal. </a:t>
            </a:r>
          </a:p>
          <a:p>
            <a:endParaRPr lang="en-US" dirty="0"/>
          </a:p>
        </p:txBody>
      </p:sp>
      <p:pic>
        <p:nvPicPr>
          <p:cNvPr id="7" name="Picture 18">
            <a:extLst>
              <a:ext uri="{FF2B5EF4-FFF2-40B4-BE49-F238E27FC236}">
                <a16:creationId xmlns:a16="http://schemas.microsoft.com/office/drawing/2014/main" id="{791B6E8A-BCBC-A14A-958D-D903F293068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132" r="22752"/>
          <a:stretch/>
        </p:blipFill>
        <p:spPr bwMode="auto">
          <a:xfrm>
            <a:off x="9186531" y="1408176"/>
            <a:ext cx="3005470" cy="5452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2" name="Picture 2" descr="Amazon.com: Bedpan – Smooth Contoured Stackable Bed Pan – Portable and Easy  to Clean - for Bed-Bound/Bedridden Patient for Women and Men : Health &amp;amp;  Household">
            <a:extLst>
              <a:ext uri="{FF2B5EF4-FFF2-40B4-BE49-F238E27FC236}">
                <a16:creationId xmlns:a16="http://schemas.microsoft.com/office/drawing/2014/main" id="{A7E8A369-6294-664E-B5FD-D7A96E25BA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36" y="3765728"/>
            <a:ext cx="5369169" cy="24874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4" name="Picture 4" descr="Amazon.com: Homecraft Uni-Frame Folding Commode, Portable Toilet, Toilet  Bowl &amp;amp; Pan for Elderly, Handicapped, and Disabled Users, Metal Toilet for  Bedside Bathroom Use, Folding Toilet, Bedside Commode for Safety : Health &amp;amp;">
            <a:extLst>
              <a:ext uri="{FF2B5EF4-FFF2-40B4-BE49-F238E27FC236}">
                <a16:creationId xmlns:a16="http://schemas.microsoft.com/office/drawing/2014/main" id="{EFF15755-6512-B949-B675-A8CC0797E4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6526" y="4132384"/>
            <a:ext cx="1848623" cy="27256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C8661C41-BDC4-E046-95B0-5A378115E0E6}"/>
              </a:ext>
            </a:extLst>
          </p:cNvPr>
          <p:cNvSpPr txBox="1"/>
          <p:nvPr/>
        </p:nvSpPr>
        <p:spPr>
          <a:xfrm>
            <a:off x="-171450" y="6265830"/>
            <a:ext cx="1063429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18872" indent="0" defTabSz="914400">
              <a:buNone/>
            </a:pPr>
            <a:r>
              <a:rPr lang="en-US" dirty="0"/>
              <a:t>Created by: Henry Okonkwo, COO/CMO, Skilled Wound Care Surgical Group/Skilled Physician  Group </a:t>
            </a:r>
          </a:p>
          <a:p>
            <a:pPr marL="118872" indent="0" defTabSz="914400">
              <a:buNone/>
            </a:pPr>
            <a:r>
              <a:rPr lang="en-US" dirty="0"/>
              <a:t>For: CAHF Quality Improvement Subcommittee, All Rights Reserved®️, Do not copy without permission.</a:t>
            </a:r>
          </a:p>
        </p:txBody>
      </p:sp>
    </p:spTree>
    <p:extLst>
      <p:ext uri="{BB962C8B-B14F-4D97-AF65-F5344CB8AC3E}">
        <p14:creationId xmlns:p14="http://schemas.microsoft.com/office/powerpoint/2010/main" val="661908731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5063E9-F85B-374D-B600-20F492453A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4331" y="155448"/>
            <a:ext cx="10972800" cy="1252728"/>
          </a:xfrm>
        </p:spPr>
        <p:txBody>
          <a:bodyPr>
            <a:normAutofit/>
          </a:bodyPr>
          <a:lstStyle/>
          <a:p>
            <a:r>
              <a:rPr lang="en-US" altLang="en-US" sz="4800" dirty="0">
                <a:solidFill>
                  <a:srgbClr val="FFC000"/>
                </a:solidFill>
              </a:rPr>
              <a:t>Monitor nutritional intake</a:t>
            </a:r>
            <a:endParaRPr lang="en-US" dirty="0">
              <a:solidFill>
                <a:srgbClr val="FFC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D19DFB-7D71-1D4E-B433-0DC7AFD3C1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7166" y="1753927"/>
            <a:ext cx="5643565" cy="4625609"/>
          </a:xfrm>
        </p:spPr>
        <p:txBody>
          <a:bodyPr/>
          <a:lstStyle/>
          <a:p>
            <a:pPr>
              <a:spcBef>
                <a:spcPct val="0"/>
              </a:spcBef>
            </a:pPr>
            <a:r>
              <a:rPr lang="en-US" altLang="en-US" dirty="0"/>
              <a:t>For high-risk patients and patients with existing wounds, monitor the amount of intake for every meal and if it is not 70%  or greater, let the nurse know. </a:t>
            </a:r>
          </a:p>
          <a:p>
            <a:pPr algn="ctr">
              <a:spcBef>
                <a:spcPct val="0"/>
              </a:spcBef>
            </a:pPr>
            <a:endParaRPr lang="en-US" altLang="en-US" dirty="0"/>
          </a:p>
          <a:p>
            <a:endParaRPr lang="en-US" dirty="0"/>
          </a:p>
        </p:txBody>
      </p:sp>
      <p:pic>
        <p:nvPicPr>
          <p:cNvPr id="4" name="Picture 16">
            <a:extLst>
              <a:ext uri="{FF2B5EF4-FFF2-40B4-BE49-F238E27FC236}">
                <a16:creationId xmlns:a16="http://schemas.microsoft.com/office/drawing/2014/main" id="{FDD76ADD-905A-4743-822E-1CE12155F8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8435" y="1570074"/>
            <a:ext cx="5643565" cy="51324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8C8481F-9D0B-9F4C-B286-2959B1AF18F2}"/>
              </a:ext>
            </a:extLst>
          </p:cNvPr>
          <p:cNvSpPr txBox="1"/>
          <p:nvPr/>
        </p:nvSpPr>
        <p:spPr>
          <a:xfrm>
            <a:off x="-171450" y="6265830"/>
            <a:ext cx="1063429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18872" indent="0" defTabSz="914400">
              <a:buNone/>
            </a:pPr>
            <a:r>
              <a:rPr lang="en-US" dirty="0"/>
              <a:t>Created by: Henry Okonkwo, COO/CMO, Skilled Wound Care Surgical Group/Skilled Physician  Group </a:t>
            </a:r>
          </a:p>
          <a:p>
            <a:pPr marL="118872" indent="0" defTabSz="914400">
              <a:buNone/>
            </a:pPr>
            <a:r>
              <a:rPr lang="en-US" dirty="0"/>
              <a:t>For: CAHF Quality Improvement Subcommittee, All Rights Reserved®️, Do not copy without permission.</a:t>
            </a:r>
          </a:p>
        </p:txBody>
      </p:sp>
    </p:spTree>
    <p:extLst>
      <p:ext uri="{BB962C8B-B14F-4D97-AF65-F5344CB8AC3E}">
        <p14:creationId xmlns:p14="http://schemas.microsoft.com/office/powerpoint/2010/main" val="3487110482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FE99F6-D1D5-784C-B8B3-8A659B6666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4400" dirty="0">
                <a:solidFill>
                  <a:srgbClr val="FFC000"/>
                </a:solidFill>
              </a:rPr>
              <a:t>Monitor nutritional intake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9667F8-A084-C74E-9909-9E52128DBD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0157" y="1704721"/>
            <a:ext cx="5295906" cy="4625609"/>
          </a:xfrm>
        </p:spPr>
        <p:txBody>
          <a:bodyPr/>
          <a:lstStyle/>
          <a:p>
            <a:r>
              <a:rPr lang="en-US" dirty="0"/>
              <a:t>Poor nutritional intake is a contributing factor to skin breakdown, pressure injury development, and poor wound healing.</a:t>
            </a:r>
          </a:p>
          <a:p>
            <a:endParaRPr lang="en-US" dirty="0"/>
          </a:p>
          <a:p>
            <a:r>
              <a:rPr lang="en-US" dirty="0"/>
              <a:t> Encourage your patient to eat their meals as directed by the Nutritionist. </a:t>
            </a:r>
          </a:p>
        </p:txBody>
      </p:sp>
      <p:pic>
        <p:nvPicPr>
          <p:cNvPr id="16388" name="Picture 4" descr="Man in Hospital Bed receiving food from nurse">
            <a:extLst>
              <a:ext uri="{FF2B5EF4-FFF2-40B4-BE49-F238E27FC236}">
                <a16:creationId xmlns:a16="http://schemas.microsoft.com/office/drawing/2014/main" id="{E2E6CCFF-D8D6-3841-A8D2-5476D23E2B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9503" y="1408176"/>
            <a:ext cx="7785497" cy="53624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8E3D364-0C2E-F84A-A794-FD5182A1A7DF}"/>
              </a:ext>
            </a:extLst>
          </p:cNvPr>
          <p:cNvSpPr txBox="1"/>
          <p:nvPr/>
        </p:nvSpPr>
        <p:spPr>
          <a:xfrm>
            <a:off x="-171450" y="6265830"/>
            <a:ext cx="1063429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18872" indent="0" defTabSz="914400">
              <a:buNone/>
            </a:pPr>
            <a:r>
              <a:rPr lang="en-US" dirty="0"/>
              <a:t>Created by: Henry Okonkwo, COO/CMO, Skilled Wound Care Surgical Group/Skilled Physician  Group </a:t>
            </a:r>
          </a:p>
          <a:p>
            <a:pPr marL="118872" indent="0" defTabSz="914400">
              <a:buNone/>
            </a:pPr>
            <a:r>
              <a:rPr lang="en-US" dirty="0"/>
              <a:t>For: CAHF Quality Improvement Subcommittee, All Rights Reserved®️, Do not copy without permission.</a:t>
            </a:r>
          </a:p>
        </p:txBody>
      </p:sp>
    </p:spTree>
    <p:extLst>
      <p:ext uri="{BB962C8B-B14F-4D97-AF65-F5344CB8AC3E}">
        <p14:creationId xmlns:p14="http://schemas.microsoft.com/office/powerpoint/2010/main" val="201481037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E82C02-D1AD-724F-9DFC-A7CCC3A566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Powered </a:t>
            </a:r>
            <a:r>
              <a:rPr lang="en-US"/>
              <a:t>pressure reducing </a:t>
            </a:r>
            <a:r>
              <a:rPr lang="en-US" dirty="0"/>
              <a:t>mattresses: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9A3F35-2A99-2340-9F39-9F02FD9B9F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3773" y="1856610"/>
            <a:ext cx="10972800" cy="4625609"/>
          </a:xfrm>
        </p:spPr>
        <p:txBody>
          <a:bodyPr/>
          <a:lstStyle/>
          <a:p>
            <a:r>
              <a:rPr lang="en-US" dirty="0"/>
              <a:t>Low Air Loss Mattress</a:t>
            </a:r>
          </a:p>
        </p:txBody>
      </p:sp>
      <p:pic>
        <p:nvPicPr>
          <p:cNvPr id="75778" name="Picture 2" descr="Drive Medical Med Aire Low Air Loss Mattress Replacement System with  Alternating Pressure, Dark Purple, 8&amp;quot; : Drive Medical (a): Health &amp;amp;  Household - Amazon.com">
            <a:extLst>
              <a:ext uri="{FF2B5EF4-FFF2-40B4-BE49-F238E27FC236}">
                <a16:creationId xmlns:a16="http://schemas.microsoft.com/office/drawing/2014/main" id="{75C1A0D1-BFFD-064B-BA22-147A09CA1D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7544" y="1480830"/>
            <a:ext cx="6610683" cy="53771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D4609DE-86DD-884F-A221-04853287B3F1}"/>
              </a:ext>
            </a:extLst>
          </p:cNvPr>
          <p:cNvSpPr txBox="1"/>
          <p:nvPr/>
        </p:nvSpPr>
        <p:spPr>
          <a:xfrm>
            <a:off x="-171450" y="6265830"/>
            <a:ext cx="1063429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18872" indent="0" defTabSz="914400">
              <a:buNone/>
            </a:pPr>
            <a:r>
              <a:rPr lang="en-US" dirty="0"/>
              <a:t>Created by: Henry Okonkwo, COO/CMO, Skilled Wound Care Surgical Group/Skilled Physician  Group </a:t>
            </a:r>
          </a:p>
          <a:p>
            <a:pPr marL="118872" indent="0" defTabSz="914400">
              <a:buNone/>
            </a:pPr>
            <a:r>
              <a:rPr lang="en-US" dirty="0"/>
              <a:t>For: CAHF Quality Improvement Subcommittee, All Rights Reserved®️, Do not copy without permission.</a:t>
            </a:r>
          </a:p>
        </p:txBody>
      </p:sp>
    </p:spTree>
    <p:extLst>
      <p:ext uri="{BB962C8B-B14F-4D97-AF65-F5344CB8AC3E}">
        <p14:creationId xmlns:p14="http://schemas.microsoft.com/office/powerpoint/2010/main" val="3606776606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164ABA-FD39-D94A-B177-1B717069DF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Do you know how to operate the bed?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41BD37-C77D-1949-9116-2143C549BB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775192"/>
            <a:ext cx="5411786" cy="4625609"/>
          </a:xfrm>
        </p:spPr>
        <p:txBody>
          <a:bodyPr/>
          <a:lstStyle/>
          <a:p>
            <a:r>
              <a:rPr lang="en-US" dirty="0"/>
              <a:t>Ask your DSD or charge nurse for an in-service on how your patient’s low air loss mattress works. </a:t>
            </a:r>
          </a:p>
        </p:txBody>
      </p:sp>
      <p:pic>
        <p:nvPicPr>
          <p:cNvPr id="76802" name="Picture 2" descr="Med Aire Low Air Loss Mattress Replacement System With Alarm - Drive |">
            <a:extLst>
              <a:ext uri="{FF2B5EF4-FFF2-40B4-BE49-F238E27FC236}">
                <a16:creationId xmlns:a16="http://schemas.microsoft.com/office/drawing/2014/main" id="{9F7EB310-B466-404C-86C5-C6F056F746F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49" t="17284" r="10901" b="11979"/>
          <a:stretch/>
        </p:blipFill>
        <p:spPr bwMode="auto">
          <a:xfrm>
            <a:off x="6170615" y="1615704"/>
            <a:ext cx="6021385" cy="5242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539FCFB-E979-CD4E-B748-E644A0F3119E}"/>
              </a:ext>
            </a:extLst>
          </p:cNvPr>
          <p:cNvSpPr txBox="1"/>
          <p:nvPr/>
        </p:nvSpPr>
        <p:spPr>
          <a:xfrm>
            <a:off x="-171450" y="6265830"/>
            <a:ext cx="1063429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18872" indent="0" defTabSz="914400">
              <a:buNone/>
            </a:pPr>
            <a:r>
              <a:rPr lang="en-US" dirty="0"/>
              <a:t>Created by: Henry Okonkwo, COO/CMO, Skilled Wound Care Surgical Group/Skilled Physician  Group </a:t>
            </a:r>
          </a:p>
          <a:p>
            <a:pPr marL="118872" indent="0" defTabSz="914400">
              <a:buNone/>
            </a:pPr>
            <a:r>
              <a:rPr lang="en-US" dirty="0"/>
              <a:t>For: CAHF Quality Improvement Subcommittee, All Rights Reserved®️, Do not copy without permission.</a:t>
            </a:r>
          </a:p>
        </p:txBody>
      </p:sp>
    </p:spTree>
    <p:extLst>
      <p:ext uri="{BB962C8B-B14F-4D97-AF65-F5344CB8AC3E}">
        <p14:creationId xmlns:p14="http://schemas.microsoft.com/office/powerpoint/2010/main" val="833369582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Buy Cardinal Health Premium Underpads [Disposable Underpad]">
            <a:extLst>
              <a:ext uri="{FF2B5EF4-FFF2-40B4-BE49-F238E27FC236}">
                <a16:creationId xmlns:a16="http://schemas.microsoft.com/office/drawing/2014/main" id="{B73E20F3-56F2-5343-AC56-10C37336CAA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169" b="29507"/>
          <a:stretch/>
        </p:blipFill>
        <p:spPr bwMode="auto">
          <a:xfrm>
            <a:off x="5842000" y="2180492"/>
            <a:ext cx="6350000" cy="2497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16418F3-E76C-3D4B-9753-5D4AB29E10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altLang="en-US" sz="3600" dirty="0">
                <a:solidFill>
                  <a:srgbClr val="FFC000"/>
                </a:solidFill>
              </a:rPr>
              <a:t>Important notes about:</a:t>
            </a:r>
            <a:br>
              <a:rPr lang="en-US" altLang="en-US" sz="3600" dirty="0">
                <a:solidFill>
                  <a:srgbClr val="FFC000"/>
                </a:solidFill>
              </a:rPr>
            </a:br>
            <a:r>
              <a:rPr lang="en-US" altLang="en-US" sz="3600" dirty="0">
                <a:solidFill>
                  <a:srgbClr val="FFC000"/>
                </a:solidFill>
              </a:rPr>
              <a:t>Specialty Beds &amp; Powered Air Mattresses</a:t>
            </a:r>
            <a:endParaRPr lang="en-US" sz="3600" dirty="0">
              <a:solidFill>
                <a:srgbClr val="FFC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B73F71-E4A3-7B41-8C0C-E5D0F8C09E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547446"/>
            <a:ext cx="10972800" cy="4853355"/>
          </a:xfrm>
        </p:spPr>
        <p:txBody>
          <a:bodyPr>
            <a:normAutofit lnSpcReduction="10000"/>
          </a:bodyPr>
          <a:lstStyle/>
          <a:p>
            <a:pPr algn="ctr">
              <a:spcBef>
                <a:spcPts val="1000"/>
              </a:spcBef>
              <a:buFont typeface="Gill Sans" panose="020B0502020104020203" pitchFamily="34" charset="-79"/>
              <a:buNone/>
            </a:pPr>
            <a:r>
              <a:rPr lang="en-US" altLang="en-US" b="1" u="sng" dirty="0"/>
              <a:t>Use only </a:t>
            </a:r>
            <a:r>
              <a:rPr lang="en-US" altLang="en-US" b="1" i="1" u="sng" dirty="0"/>
              <a:t>ONE</a:t>
            </a:r>
            <a:r>
              <a:rPr lang="en-US" altLang="en-US" b="1" u="sng" dirty="0"/>
              <a:t> layer between the patient and  </a:t>
            </a:r>
          </a:p>
          <a:p>
            <a:pPr algn="ctr">
              <a:spcBef>
                <a:spcPts val="1000"/>
              </a:spcBef>
              <a:buFont typeface="Gill Sans" panose="020B0502020104020203" pitchFamily="34" charset="-79"/>
              <a:buNone/>
            </a:pPr>
            <a:r>
              <a:rPr lang="en-US" altLang="en-US" b="1" u="sng" dirty="0"/>
              <a:t>the special surface!!!</a:t>
            </a:r>
          </a:p>
          <a:p>
            <a:endParaRPr lang="en-US" altLang="en-US" dirty="0"/>
          </a:p>
          <a:p>
            <a:endParaRPr lang="en-US" altLang="en-US" dirty="0"/>
          </a:p>
          <a:p>
            <a:endParaRPr lang="en-US" altLang="en-US" dirty="0"/>
          </a:p>
          <a:p>
            <a:endParaRPr lang="en-US" altLang="en-US" b="1" u="sng" dirty="0"/>
          </a:p>
          <a:p>
            <a:endParaRPr lang="en-US" altLang="en-US" b="1" u="sng" dirty="0"/>
          </a:p>
          <a:p>
            <a:r>
              <a:rPr lang="en-US" altLang="en-US" b="1" u="sng" dirty="0"/>
              <a:t>One </a:t>
            </a:r>
            <a:r>
              <a:rPr lang="en-US" altLang="en-US" dirty="0"/>
              <a:t>diaper </a:t>
            </a:r>
            <a:r>
              <a:rPr lang="en-US" altLang="en-US" b="1" dirty="0"/>
              <a:t>or </a:t>
            </a:r>
            <a:r>
              <a:rPr lang="en-US" altLang="en-US" b="1" u="sng" dirty="0"/>
              <a:t>one</a:t>
            </a:r>
            <a:r>
              <a:rPr lang="en-US" altLang="en-US" dirty="0"/>
              <a:t> sheet </a:t>
            </a:r>
            <a:r>
              <a:rPr lang="en-US" altLang="en-US" b="1" dirty="0"/>
              <a:t>or </a:t>
            </a:r>
            <a:r>
              <a:rPr lang="en-US" altLang="en-US" b="1" u="sng" dirty="0"/>
              <a:t>one</a:t>
            </a:r>
            <a:r>
              <a:rPr lang="en-US" altLang="en-US" dirty="0"/>
              <a:t> breathable under-pad!</a:t>
            </a:r>
          </a:p>
          <a:p>
            <a:r>
              <a:rPr lang="en-US" altLang="en-US" dirty="0"/>
              <a:t>Patient must still be repositioned per your facility protocol!</a:t>
            </a:r>
          </a:p>
          <a:p>
            <a:r>
              <a:rPr lang="en-US" altLang="en-US" dirty="0"/>
              <a:t>The heels still need to be offloaded!</a:t>
            </a:r>
          </a:p>
          <a:p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599C68B-0BE3-2248-B5A9-D371A71EA946}"/>
              </a:ext>
            </a:extLst>
          </p:cNvPr>
          <p:cNvSpPr txBox="1"/>
          <p:nvPr/>
        </p:nvSpPr>
        <p:spPr>
          <a:xfrm>
            <a:off x="-171450" y="6265830"/>
            <a:ext cx="1063429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18872" indent="0" defTabSz="914400">
              <a:buNone/>
            </a:pPr>
            <a:r>
              <a:rPr lang="en-US" dirty="0"/>
              <a:t>Created by: Henry Okonkwo, COO/CMO, Skilled Wound Care Surgical Group/Skilled Physician  Group </a:t>
            </a:r>
          </a:p>
          <a:p>
            <a:pPr marL="118872" indent="0" defTabSz="914400">
              <a:buNone/>
            </a:pPr>
            <a:r>
              <a:rPr lang="en-US" dirty="0"/>
              <a:t>For: CAHF Quality Improvement Subcommittee, All Rights Reserved®️, Do not copy without permission.</a:t>
            </a:r>
          </a:p>
        </p:txBody>
      </p:sp>
    </p:spTree>
    <p:extLst>
      <p:ext uri="{BB962C8B-B14F-4D97-AF65-F5344CB8AC3E}">
        <p14:creationId xmlns:p14="http://schemas.microsoft.com/office/powerpoint/2010/main" val="1317367642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426 Nurse Questioning Illustrations &amp;amp; Clip Art - iStock">
            <a:extLst>
              <a:ext uri="{FF2B5EF4-FFF2-40B4-BE49-F238E27FC236}">
                <a16:creationId xmlns:a16="http://schemas.microsoft.com/office/drawing/2014/main" id="{62E0607F-1465-E64F-8151-22C95B725A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3060" y="1514936"/>
            <a:ext cx="3918008" cy="4965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D6A6F16-843F-1E49-B30B-AE76738EE0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 review:</a:t>
            </a:r>
          </a:p>
        </p:txBody>
      </p:sp>
      <p:sp>
        <p:nvSpPr>
          <p:cNvPr id="4" name="Rectangle 13">
            <a:extLst>
              <a:ext uri="{FF2B5EF4-FFF2-40B4-BE49-F238E27FC236}">
                <a16:creationId xmlns:a16="http://schemas.microsoft.com/office/drawing/2014/main" id="{3645AF78-FDC2-A845-8747-2F75691297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7409" y="1775192"/>
            <a:ext cx="7420453" cy="419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4200">
                <a:solidFill>
                  <a:srgbClr val="FFFFFF"/>
                </a:solidFill>
                <a:latin typeface="Gill Sans" panose="020B0502020104020203" pitchFamily="34" charset="-79"/>
                <a:ea typeface="ヒラギノ角ゴ ProN W3" panose="020B0300000000000000" pitchFamily="34" charset="-128"/>
                <a:sym typeface="Gill Sans" panose="020B0502020104020203" pitchFamily="34" charset="-79"/>
              </a:defRPr>
            </a:lvl1pPr>
            <a:lvl2pPr marL="742950" indent="-285750">
              <a:defRPr sz="4200">
                <a:solidFill>
                  <a:srgbClr val="FFFFFF"/>
                </a:solidFill>
                <a:latin typeface="Gill Sans" panose="020B0502020104020203" pitchFamily="34" charset="-79"/>
                <a:ea typeface="ヒラギノ角ゴ ProN W3" panose="020B0300000000000000" pitchFamily="34" charset="-128"/>
                <a:sym typeface="Gill Sans" panose="020B0502020104020203" pitchFamily="34" charset="-79"/>
              </a:defRPr>
            </a:lvl2pPr>
            <a:lvl3pPr marL="1143000" indent="-228600">
              <a:defRPr sz="4200">
                <a:solidFill>
                  <a:srgbClr val="FFFFFF"/>
                </a:solidFill>
                <a:latin typeface="Gill Sans" panose="020B0502020104020203" pitchFamily="34" charset="-79"/>
                <a:ea typeface="ヒラギノ角ゴ ProN W3" panose="020B0300000000000000" pitchFamily="34" charset="-128"/>
                <a:sym typeface="Gill Sans" panose="020B0502020104020203" pitchFamily="34" charset="-79"/>
              </a:defRPr>
            </a:lvl3pPr>
            <a:lvl4pPr marL="1600200" indent="-228600">
              <a:defRPr sz="4200">
                <a:solidFill>
                  <a:srgbClr val="FFFFFF"/>
                </a:solidFill>
                <a:latin typeface="Gill Sans" panose="020B0502020104020203" pitchFamily="34" charset="-79"/>
                <a:ea typeface="ヒラギノ角ゴ ProN W3" panose="020B0300000000000000" pitchFamily="34" charset="-128"/>
                <a:sym typeface="Gill Sans" panose="020B0502020104020203" pitchFamily="34" charset="-79"/>
              </a:defRPr>
            </a:lvl4pPr>
            <a:lvl5pPr marL="2057400" indent="-228600">
              <a:defRPr sz="4200">
                <a:solidFill>
                  <a:srgbClr val="FFFFFF"/>
                </a:solidFill>
                <a:latin typeface="Gill Sans" panose="020B0502020104020203" pitchFamily="34" charset="-79"/>
                <a:ea typeface="ヒラギノ角ゴ ProN W3" panose="020B0300000000000000" pitchFamily="34" charset="-128"/>
                <a:sym typeface="Gill Sans" panose="020B0502020104020203" pitchFamily="34" charset="-79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FFFFFF"/>
                </a:solidFill>
                <a:latin typeface="Gill Sans" panose="020B0502020104020203" pitchFamily="34" charset="-79"/>
                <a:ea typeface="ヒラギノ角ゴ ProN W3" panose="020B0300000000000000" pitchFamily="34" charset="-128"/>
                <a:sym typeface="Gill Sans" panose="020B0502020104020203" pitchFamily="34" charset="-79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FFFFFF"/>
                </a:solidFill>
                <a:latin typeface="Gill Sans" panose="020B0502020104020203" pitchFamily="34" charset="-79"/>
                <a:ea typeface="ヒラギノ角ゴ ProN W3" panose="020B0300000000000000" pitchFamily="34" charset="-128"/>
                <a:sym typeface="Gill Sans" panose="020B0502020104020203" pitchFamily="34" charset="-79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FFFFFF"/>
                </a:solidFill>
                <a:latin typeface="Gill Sans" panose="020B0502020104020203" pitchFamily="34" charset="-79"/>
                <a:ea typeface="ヒラギノ角ゴ ProN W3" panose="020B0300000000000000" pitchFamily="34" charset="-128"/>
                <a:sym typeface="Gill Sans" panose="020B0502020104020203" pitchFamily="34" charset="-79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FFFFFF"/>
                </a:solidFill>
                <a:latin typeface="Gill Sans" panose="020B0502020104020203" pitchFamily="34" charset="-79"/>
                <a:ea typeface="ヒラギノ角ゴ ProN W3" panose="020B0300000000000000" pitchFamily="34" charset="-128"/>
                <a:sym typeface="Gill Sans" panose="020B0502020104020203" pitchFamily="34" charset="-79"/>
              </a:defRPr>
            </a:lvl9pPr>
          </a:lstStyle>
          <a:p>
            <a:pPr algn="ctr"/>
            <a:r>
              <a:rPr lang="en-US" altLang="en-US" sz="6300" dirty="0">
                <a:solidFill>
                  <a:schemeClr val="tx1"/>
                </a:solidFill>
              </a:rPr>
              <a:t>What skin </a:t>
            </a:r>
            <a:br>
              <a:rPr lang="en-US" altLang="en-US" sz="6300" dirty="0">
                <a:solidFill>
                  <a:schemeClr val="tx1"/>
                </a:solidFill>
              </a:rPr>
            </a:br>
            <a:r>
              <a:rPr lang="en-US" altLang="en-US" sz="6300" dirty="0">
                <a:solidFill>
                  <a:schemeClr val="tx1"/>
                </a:solidFill>
              </a:rPr>
              <a:t>concerns do you report to the </a:t>
            </a:r>
            <a:br>
              <a:rPr lang="en-US" altLang="en-US" sz="6300" dirty="0">
                <a:solidFill>
                  <a:schemeClr val="tx1"/>
                </a:solidFill>
              </a:rPr>
            </a:br>
            <a:r>
              <a:rPr lang="en-US" altLang="en-US" sz="6300" dirty="0">
                <a:solidFill>
                  <a:schemeClr val="tx1"/>
                </a:solidFill>
              </a:rPr>
              <a:t>LVN, Charge Nurse, or RN?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4AA25C5-8C3A-E144-A639-FA962EDA76E7}"/>
              </a:ext>
            </a:extLst>
          </p:cNvPr>
          <p:cNvSpPr txBox="1"/>
          <p:nvPr/>
        </p:nvSpPr>
        <p:spPr>
          <a:xfrm>
            <a:off x="-171450" y="6265830"/>
            <a:ext cx="1063429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18872" indent="0" defTabSz="914400">
              <a:buNone/>
            </a:pPr>
            <a:r>
              <a:rPr lang="en-US" dirty="0"/>
              <a:t>Created by: Henry Okonkwo, COO/CMO, Skilled Wound Care Surgical Group/Skilled Physician  Group </a:t>
            </a:r>
          </a:p>
          <a:p>
            <a:pPr marL="118872" indent="0" defTabSz="914400">
              <a:buNone/>
            </a:pPr>
            <a:r>
              <a:rPr lang="en-US" dirty="0"/>
              <a:t>For: CAHF Quality Improvement Subcommittee, All Rights Reserved®️, Do not copy without permission.</a:t>
            </a:r>
          </a:p>
        </p:txBody>
      </p:sp>
    </p:spTree>
    <p:extLst>
      <p:ext uri="{BB962C8B-B14F-4D97-AF65-F5344CB8AC3E}">
        <p14:creationId xmlns:p14="http://schemas.microsoft.com/office/powerpoint/2010/main" val="31249084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42D061-32CB-DF47-AEFD-4FA19F9D63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CNAs and Pressure Injury Prevention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13D0F2-49D5-924F-825D-0E1C406612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9984" y="1546592"/>
            <a:ext cx="11412416" cy="4857021"/>
          </a:xfrm>
        </p:spPr>
        <p:txBody>
          <a:bodyPr>
            <a:normAutofit lnSpcReduction="10000"/>
          </a:bodyPr>
          <a:lstStyle/>
          <a:p>
            <a:r>
              <a:rPr lang="en-US" dirty="0"/>
              <a:t>When it comes to wound care, prevention is everything!</a:t>
            </a:r>
          </a:p>
          <a:p>
            <a:endParaRPr lang="en-US" dirty="0"/>
          </a:p>
          <a:p>
            <a:r>
              <a:rPr lang="en-US" dirty="0"/>
              <a:t>The true front-line workers in pressure injury  prevention are the Certified Nursing Assistants/Nurses Aides.</a:t>
            </a:r>
          </a:p>
          <a:p>
            <a:endParaRPr lang="en-US" dirty="0"/>
          </a:p>
          <a:p>
            <a:r>
              <a:rPr lang="en-US" dirty="0"/>
              <a:t>CNAs do most of the heavy lifting.</a:t>
            </a:r>
          </a:p>
          <a:p>
            <a:endParaRPr lang="en-US" dirty="0"/>
          </a:p>
          <a:p>
            <a:r>
              <a:rPr lang="en-US" dirty="0"/>
              <a:t>License nurses (LVN’s and RN’s) depend on each CNA.</a:t>
            </a:r>
          </a:p>
          <a:p>
            <a:endParaRPr lang="en-US" dirty="0"/>
          </a:p>
          <a:p>
            <a:r>
              <a:rPr lang="en-US" dirty="0"/>
              <a:t>Thus, the value of ongoing education is priceless.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AB96556-DD47-F449-B0DF-3F3BDA336B62}"/>
              </a:ext>
            </a:extLst>
          </p:cNvPr>
          <p:cNvSpPr txBox="1"/>
          <p:nvPr/>
        </p:nvSpPr>
        <p:spPr>
          <a:xfrm>
            <a:off x="-171450" y="6265830"/>
            <a:ext cx="1063429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18872" indent="0" defTabSz="914400">
              <a:buNone/>
            </a:pPr>
            <a:r>
              <a:rPr lang="en-US" dirty="0"/>
              <a:t>Created by: Henry Okonkwo, COO/CMO, Skilled Wound Care Surgical Group/Skilled Physician  Group </a:t>
            </a:r>
          </a:p>
          <a:p>
            <a:pPr marL="118872" indent="0" defTabSz="914400">
              <a:buNone/>
            </a:pPr>
            <a:r>
              <a:rPr lang="en-US" dirty="0"/>
              <a:t>For: CAHF Quality Improvement Subcommittee, All Rights Reserved®️, Do not copy without permission.</a:t>
            </a:r>
          </a:p>
        </p:txBody>
      </p:sp>
    </p:spTree>
    <p:extLst>
      <p:ext uri="{BB962C8B-B14F-4D97-AF65-F5344CB8AC3E}">
        <p14:creationId xmlns:p14="http://schemas.microsoft.com/office/powerpoint/2010/main" val="2090668644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6E3A3A-4726-FB4A-A8B8-8F9B9F93AD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What things should be reported to the LVN, Charge Nurse, RN?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A86089-3803-7541-BFA8-FC37268C75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600"/>
              </a:spcBef>
            </a:pPr>
            <a:r>
              <a:rPr lang="en-US" altLang="en-US" dirty="0"/>
              <a:t>Skin tears</a:t>
            </a:r>
          </a:p>
          <a:p>
            <a:pPr>
              <a:spcBef>
                <a:spcPts val="600"/>
              </a:spcBef>
            </a:pPr>
            <a:r>
              <a:rPr lang="en-US" altLang="en-US" dirty="0"/>
              <a:t>Bruising</a:t>
            </a:r>
          </a:p>
          <a:p>
            <a:pPr>
              <a:spcBef>
                <a:spcPts val="600"/>
              </a:spcBef>
            </a:pPr>
            <a:r>
              <a:rPr lang="en-US" altLang="en-US" dirty="0"/>
              <a:t>Excoriation</a:t>
            </a:r>
          </a:p>
          <a:p>
            <a:pPr>
              <a:spcBef>
                <a:spcPts val="600"/>
              </a:spcBef>
            </a:pPr>
            <a:r>
              <a:rPr lang="en-US" altLang="en-US" dirty="0"/>
              <a:t>Redness</a:t>
            </a:r>
          </a:p>
          <a:p>
            <a:pPr>
              <a:spcBef>
                <a:spcPts val="600"/>
              </a:spcBef>
            </a:pPr>
            <a:r>
              <a:rPr lang="en-US" altLang="en-US" dirty="0"/>
              <a:t>Rashes</a:t>
            </a:r>
          </a:p>
          <a:p>
            <a:pPr>
              <a:spcBef>
                <a:spcPts val="600"/>
              </a:spcBef>
            </a:pPr>
            <a:r>
              <a:rPr lang="en-US" altLang="en-US" dirty="0"/>
              <a:t>Incontinence Associated Dermatitis</a:t>
            </a:r>
          </a:p>
          <a:p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1845BFD-BCFD-A145-9DE7-9E227481FF76}"/>
              </a:ext>
            </a:extLst>
          </p:cNvPr>
          <p:cNvSpPr txBox="1"/>
          <p:nvPr/>
        </p:nvSpPr>
        <p:spPr>
          <a:xfrm>
            <a:off x="-171450" y="6265830"/>
            <a:ext cx="1063429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18872" indent="0" defTabSz="914400">
              <a:buNone/>
            </a:pPr>
            <a:r>
              <a:rPr lang="en-US" dirty="0"/>
              <a:t>Created by: Henry Okonkwo, COO/CMO, Skilled Wound Care Surgical Group/Skilled Physician  Group </a:t>
            </a:r>
          </a:p>
          <a:p>
            <a:pPr marL="118872" indent="0" defTabSz="914400">
              <a:buNone/>
            </a:pPr>
            <a:r>
              <a:rPr lang="en-US" dirty="0"/>
              <a:t>For: CAHF Quality Improvement Subcommittee, All Rights Reserved®️, Do not copy without permission.</a:t>
            </a:r>
          </a:p>
        </p:txBody>
      </p:sp>
    </p:spTree>
    <p:extLst>
      <p:ext uri="{BB962C8B-B14F-4D97-AF65-F5344CB8AC3E}">
        <p14:creationId xmlns:p14="http://schemas.microsoft.com/office/powerpoint/2010/main" val="4134616588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241E29-539E-EA48-B101-D5B9BDBF2E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other things should be reported?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A2C72E-BEDF-194D-9C66-D09E416F9D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600"/>
              </a:spcBef>
            </a:pPr>
            <a:r>
              <a:rPr lang="en-US" altLang="en-US" dirty="0"/>
              <a:t>Meal intake</a:t>
            </a:r>
          </a:p>
          <a:p>
            <a:pPr>
              <a:spcBef>
                <a:spcPts val="600"/>
              </a:spcBef>
            </a:pPr>
            <a:r>
              <a:rPr lang="en-US" altLang="en-US" dirty="0"/>
              <a:t>Fluid intake</a:t>
            </a:r>
          </a:p>
          <a:p>
            <a:r>
              <a:rPr lang="en-US" dirty="0"/>
              <a:t>And any other concerns!!!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6CE7D2C-1B4F-7C4C-A301-591561F9F3FB}"/>
              </a:ext>
            </a:extLst>
          </p:cNvPr>
          <p:cNvSpPr txBox="1"/>
          <p:nvPr/>
        </p:nvSpPr>
        <p:spPr>
          <a:xfrm>
            <a:off x="-171450" y="6265830"/>
            <a:ext cx="1063429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18872" indent="0" defTabSz="914400">
              <a:buNone/>
            </a:pPr>
            <a:r>
              <a:rPr lang="en-US" dirty="0"/>
              <a:t>Created by: Henry Okonkwo, COO/CMO, Skilled Wound Care Surgical Group/Skilled Physician  Group </a:t>
            </a:r>
          </a:p>
          <a:p>
            <a:pPr marL="118872" indent="0" defTabSz="914400">
              <a:buNone/>
            </a:pPr>
            <a:r>
              <a:rPr lang="en-US" dirty="0"/>
              <a:t>For: CAHF Quality Improvement Subcommittee, All Rights Reserved®️, Do not copy without permission.</a:t>
            </a:r>
          </a:p>
        </p:txBody>
      </p:sp>
    </p:spTree>
    <p:extLst>
      <p:ext uri="{BB962C8B-B14F-4D97-AF65-F5344CB8AC3E}">
        <p14:creationId xmlns:p14="http://schemas.microsoft.com/office/powerpoint/2010/main" val="2102765157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E50003-5B27-5145-B527-D057F5DD2C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Don’t forget to report..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949C80-428C-394C-963A-F038C26320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775192"/>
            <a:ext cx="5274365" cy="4625609"/>
          </a:xfrm>
        </p:spPr>
        <p:txBody>
          <a:bodyPr/>
          <a:lstStyle/>
          <a:p>
            <a:r>
              <a:rPr lang="en-US" dirty="0"/>
              <a:t>any previously resolved wounds on skin.</a:t>
            </a:r>
          </a:p>
        </p:txBody>
      </p:sp>
      <p:pic>
        <p:nvPicPr>
          <p:cNvPr id="9218" name="Picture 2" descr="What Is the Fastest Way to Get Rid of Bedsores?">
            <a:extLst>
              <a:ext uri="{FF2B5EF4-FFF2-40B4-BE49-F238E27FC236}">
                <a16:creationId xmlns:a16="http://schemas.microsoft.com/office/drawing/2014/main" id="{F44DBDB6-620C-6647-8762-C8BC1FBC27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0059" y="3429000"/>
            <a:ext cx="5061941" cy="3442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264 Pressure Sores Stock Photos, Pictures &amp;amp; Royalty-Free Images - iStock">
            <a:extLst>
              <a:ext uri="{FF2B5EF4-FFF2-40B4-BE49-F238E27FC236}">
                <a16:creationId xmlns:a16="http://schemas.microsoft.com/office/drawing/2014/main" id="{227DA2AE-B031-3D44-9958-98927EDDA0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8899" y="9728"/>
            <a:ext cx="5175866" cy="3442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84F2F20-FABC-DA48-8AF5-49F81315FDB3}"/>
              </a:ext>
            </a:extLst>
          </p:cNvPr>
          <p:cNvSpPr txBox="1"/>
          <p:nvPr/>
        </p:nvSpPr>
        <p:spPr>
          <a:xfrm>
            <a:off x="-171450" y="6265830"/>
            <a:ext cx="1063429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18872" indent="0" defTabSz="914400">
              <a:buNone/>
            </a:pPr>
            <a:r>
              <a:rPr lang="en-US" dirty="0"/>
              <a:t>Created by: Henry Okonkwo, COO/CMO, Skilled Wound Care Surgical Group/Skilled Physician  Group </a:t>
            </a:r>
          </a:p>
          <a:p>
            <a:pPr marL="118872" indent="0" defTabSz="914400">
              <a:buNone/>
            </a:pPr>
            <a:r>
              <a:rPr lang="en-US" dirty="0"/>
              <a:t>For: CAHF Quality Improvement Subcommittee, All Rights Reserved®️, Do not copy without permission.</a:t>
            </a:r>
          </a:p>
        </p:txBody>
      </p:sp>
    </p:spTree>
    <p:extLst>
      <p:ext uri="{BB962C8B-B14F-4D97-AF65-F5344CB8AC3E}">
        <p14:creationId xmlns:p14="http://schemas.microsoft.com/office/powerpoint/2010/main" val="3439174216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58609C-0C95-6646-AC7C-05F96DC8E8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Action Plan: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392E88-BD29-6242-A032-A128D355CB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dirty="0"/>
              <a:t>It is important to start interventions immediately, when skin breakdown is found. </a:t>
            </a:r>
          </a:p>
          <a:p>
            <a:endParaRPr lang="en-US" altLang="en-US" sz="1100" dirty="0"/>
          </a:p>
          <a:p>
            <a:pPr>
              <a:spcBef>
                <a:spcPts val="1000"/>
              </a:spcBef>
            </a:pPr>
            <a:r>
              <a:rPr lang="en-US" altLang="en-US" dirty="0"/>
              <a:t>If the patient’s primary nurse is not receptive to your concerns, please inform the Charge Nurse immediately. </a:t>
            </a:r>
          </a:p>
          <a:p>
            <a:pPr>
              <a:spcBef>
                <a:spcPts val="1000"/>
              </a:spcBef>
            </a:pPr>
            <a:endParaRPr lang="en-US" altLang="en-US" i="1" dirty="0"/>
          </a:p>
          <a:p>
            <a:pPr>
              <a:spcBef>
                <a:spcPts val="1000"/>
              </a:spcBef>
            </a:pPr>
            <a:r>
              <a:rPr lang="en-US" altLang="en-US" i="1" dirty="0"/>
              <a:t>Always follow your chain of command!</a:t>
            </a:r>
            <a:r>
              <a:rPr lang="en-US" altLang="en-US" dirty="0"/>
              <a:t> </a:t>
            </a:r>
          </a:p>
          <a:p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8BC70A2-BD99-934A-843B-996B4E004974}"/>
              </a:ext>
            </a:extLst>
          </p:cNvPr>
          <p:cNvSpPr txBox="1"/>
          <p:nvPr/>
        </p:nvSpPr>
        <p:spPr>
          <a:xfrm>
            <a:off x="-171450" y="6265830"/>
            <a:ext cx="1063429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18872" indent="0" defTabSz="914400">
              <a:buNone/>
            </a:pPr>
            <a:r>
              <a:rPr lang="en-US" dirty="0"/>
              <a:t>Created by: Henry Okonkwo, COO/CMO, Skilled Wound Care Surgical Group/Skilled Physician  Group </a:t>
            </a:r>
          </a:p>
          <a:p>
            <a:pPr marL="118872" indent="0" defTabSz="914400">
              <a:buNone/>
            </a:pPr>
            <a:r>
              <a:rPr lang="en-US" dirty="0"/>
              <a:t>For: CAHF Quality Improvement Subcommittee, All Rights Reserved®️, Do not copy without permission.</a:t>
            </a:r>
          </a:p>
        </p:txBody>
      </p:sp>
    </p:spTree>
    <p:extLst>
      <p:ext uri="{BB962C8B-B14F-4D97-AF65-F5344CB8AC3E}">
        <p14:creationId xmlns:p14="http://schemas.microsoft.com/office/powerpoint/2010/main" val="1743172447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294B8F-4C04-774F-907F-9FB7132D39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en-US" dirty="0"/>
              <a:t>Remember to…</a:t>
            </a:r>
            <a:endParaRPr lang="en-US" dirty="0"/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79665758-3BBF-2E46-858A-AAF04984C323}"/>
              </a:ext>
            </a:extLst>
          </p:cNvPr>
          <p:cNvSpPr txBox="1">
            <a:spLocks noChangeArrowheads="1"/>
          </p:cNvSpPr>
          <p:nvPr/>
        </p:nvSpPr>
        <p:spPr>
          <a:xfrm>
            <a:off x="-555657" y="1775192"/>
            <a:ext cx="6651657" cy="5715000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lvl1pPr marL="438912" indent="-320040" algn="l" rtl="0" eaLnBrk="1" latinLnBrk="0" hangingPunct="1">
              <a:spcBef>
                <a:spcPts val="0"/>
              </a:spcBef>
              <a:buClr>
                <a:schemeClr val="accent1"/>
              </a:buClr>
              <a:buSzPct val="80000"/>
              <a:buFont typeface="Wingdings 2"/>
              <a:buChar char=""/>
              <a:defRPr kumimoji="0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31520" indent="-274320" algn="l" rtl="0" eaLnBrk="1" latinLnBrk="0" hangingPunct="1">
              <a:spcBef>
                <a:spcPct val="20000"/>
              </a:spcBef>
              <a:buClr>
                <a:schemeClr val="accent2"/>
              </a:buClr>
              <a:buSzPct val="90000"/>
              <a:buFont typeface="Wingdings"/>
              <a:buChar char="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6696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/>
              <a:buChar char="▪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16152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/>
              <a:buChar char="▪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6464" indent="-182880" algn="l" rtl="0" eaLnBrk="1" latinLnBrk="0" hangingPunct="1">
              <a:spcBef>
                <a:spcPct val="20000"/>
              </a:spcBef>
              <a:buClr>
                <a:schemeClr val="accent5"/>
              </a:buClr>
              <a:buFont typeface="Wingdings 3"/>
              <a:buChar char=""/>
              <a:defRPr kumimoji="0" lang="en-US" sz="20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27632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 pitchFamily="18" charset="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31136" indent="-18288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 pitchFamily="18" charset="2"/>
              <a:buChar char="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889000" algn="ctr" defTabSz="914400">
              <a:buFont typeface="Gill Sans" panose="020B0502020104020203" pitchFamily="34" charset="-79"/>
              <a:buNone/>
            </a:pPr>
            <a:r>
              <a:rPr lang="en-US" altLang="en-US" dirty="0"/>
              <a:t>Document!</a:t>
            </a:r>
          </a:p>
          <a:p>
            <a:pPr marL="889000" algn="ctr" defTabSz="914400">
              <a:buFont typeface="Gill Sans" panose="020B0502020104020203" pitchFamily="34" charset="-79"/>
              <a:buNone/>
            </a:pPr>
            <a:r>
              <a:rPr lang="en-US" altLang="en-US" sz="6600" dirty="0"/>
              <a:t>Document!</a:t>
            </a:r>
          </a:p>
          <a:p>
            <a:pPr marL="889000" algn="ctr" defTabSz="914400">
              <a:buFont typeface="Gill Sans" panose="020B0502020104020203" pitchFamily="34" charset="-79"/>
              <a:buNone/>
            </a:pPr>
            <a:r>
              <a:rPr lang="en-US" altLang="en-US" sz="9600" dirty="0"/>
              <a:t>Document!</a:t>
            </a:r>
          </a:p>
        </p:txBody>
      </p:sp>
      <p:pic>
        <p:nvPicPr>
          <p:cNvPr id="18434" name="Picture 2" descr="Skilled Nursing - PointClickCare">
            <a:extLst>
              <a:ext uri="{FF2B5EF4-FFF2-40B4-BE49-F238E27FC236}">
                <a16:creationId xmlns:a16="http://schemas.microsoft.com/office/drawing/2014/main" id="{F1D87120-70F8-974C-B32C-226033461E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599" y="2056973"/>
            <a:ext cx="7111401" cy="40620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5F1F104-BBD6-6A4B-A388-C04B5806CA98}"/>
              </a:ext>
            </a:extLst>
          </p:cNvPr>
          <p:cNvSpPr txBox="1"/>
          <p:nvPr/>
        </p:nvSpPr>
        <p:spPr>
          <a:xfrm>
            <a:off x="-171450" y="6265830"/>
            <a:ext cx="1063429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18872" indent="0" defTabSz="914400">
              <a:buNone/>
            </a:pPr>
            <a:r>
              <a:rPr lang="en-US" dirty="0"/>
              <a:t>Created by: Henry Okonkwo, COO/CMO, Skilled Wound Care Surgical Group/Skilled Physician  Group </a:t>
            </a:r>
          </a:p>
          <a:p>
            <a:pPr marL="118872" indent="0" defTabSz="914400">
              <a:buNone/>
            </a:pPr>
            <a:r>
              <a:rPr lang="en-US" dirty="0"/>
              <a:t>For: CAHF Quality Improvement Subcommittee, All Rights Reserved®️, Do not copy without permission.</a:t>
            </a:r>
          </a:p>
        </p:txBody>
      </p:sp>
    </p:spTree>
    <p:extLst>
      <p:ext uri="{BB962C8B-B14F-4D97-AF65-F5344CB8AC3E}">
        <p14:creationId xmlns:p14="http://schemas.microsoft.com/office/powerpoint/2010/main" val="571268003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294B8F-4C04-774F-907F-9FB7132D39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en-US" dirty="0"/>
              <a:t>And remember to…</a:t>
            </a:r>
            <a:endParaRPr lang="en-US" dirty="0"/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79665758-3BBF-2E46-858A-AAF04984C323}"/>
              </a:ext>
            </a:extLst>
          </p:cNvPr>
          <p:cNvSpPr txBox="1">
            <a:spLocks noChangeArrowheads="1"/>
          </p:cNvSpPr>
          <p:nvPr/>
        </p:nvSpPr>
        <p:spPr>
          <a:xfrm>
            <a:off x="-555657" y="1775192"/>
            <a:ext cx="8310472" cy="5715000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lvl1pPr marL="438912" indent="-320040" algn="l" rtl="0" eaLnBrk="1" latinLnBrk="0" hangingPunct="1">
              <a:spcBef>
                <a:spcPts val="0"/>
              </a:spcBef>
              <a:buClr>
                <a:schemeClr val="accent1"/>
              </a:buClr>
              <a:buSzPct val="80000"/>
              <a:buFont typeface="Wingdings 2"/>
              <a:buChar char=""/>
              <a:defRPr kumimoji="0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31520" indent="-274320" algn="l" rtl="0" eaLnBrk="1" latinLnBrk="0" hangingPunct="1">
              <a:spcBef>
                <a:spcPct val="20000"/>
              </a:spcBef>
              <a:buClr>
                <a:schemeClr val="accent2"/>
              </a:buClr>
              <a:buSzPct val="90000"/>
              <a:buFont typeface="Wingdings"/>
              <a:buChar char="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6696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/>
              <a:buChar char="▪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16152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/>
              <a:buChar char="▪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6464" indent="-182880" algn="l" rtl="0" eaLnBrk="1" latinLnBrk="0" hangingPunct="1">
              <a:spcBef>
                <a:spcPct val="20000"/>
              </a:spcBef>
              <a:buClr>
                <a:schemeClr val="accent5"/>
              </a:buClr>
              <a:buFont typeface="Wingdings 3"/>
              <a:buChar char=""/>
              <a:defRPr kumimoji="0" lang="en-US" sz="20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27632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 pitchFamily="18" charset="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31136" indent="-18288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 pitchFamily="18" charset="2"/>
              <a:buChar char="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889000" algn="ctr" defTabSz="914400">
              <a:buFont typeface="Gill Sans" panose="020B0502020104020203" pitchFamily="34" charset="-79"/>
              <a:buNone/>
            </a:pPr>
            <a:r>
              <a:rPr lang="en-US" altLang="en-US" dirty="0"/>
              <a:t>Communicate!</a:t>
            </a:r>
          </a:p>
          <a:p>
            <a:pPr marL="889000" algn="ctr" defTabSz="914400">
              <a:buFont typeface="Gill Sans" panose="020B0502020104020203" pitchFamily="34" charset="-79"/>
              <a:buNone/>
            </a:pPr>
            <a:r>
              <a:rPr lang="en-US" altLang="en-US" sz="6600" dirty="0"/>
              <a:t>Communicate!</a:t>
            </a:r>
          </a:p>
          <a:p>
            <a:pPr marL="889000" algn="ctr" defTabSz="914400">
              <a:buFont typeface="Gill Sans" panose="020B0502020104020203" pitchFamily="34" charset="-79"/>
              <a:buNone/>
            </a:pPr>
            <a:r>
              <a:rPr lang="en-US" altLang="en-US" sz="9600" dirty="0"/>
              <a:t>Communicate!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5F1F104-BBD6-6A4B-A388-C04B5806CA98}"/>
              </a:ext>
            </a:extLst>
          </p:cNvPr>
          <p:cNvSpPr txBox="1"/>
          <p:nvPr/>
        </p:nvSpPr>
        <p:spPr>
          <a:xfrm>
            <a:off x="-171450" y="6265830"/>
            <a:ext cx="1063429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18872" indent="0" defTabSz="914400">
              <a:buNone/>
            </a:pPr>
            <a:r>
              <a:rPr lang="en-US" dirty="0"/>
              <a:t>Created by: Henry Okonkwo, COO/CMO, Skilled Wound Care Surgical Group/Skilled Physician  Group </a:t>
            </a:r>
          </a:p>
          <a:p>
            <a:pPr marL="118872" indent="0" defTabSz="914400">
              <a:buNone/>
            </a:pPr>
            <a:r>
              <a:rPr lang="en-US" dirty="0"/>
              <a:t>For: CAHF Quality Improvement Subcommittee, All Rights Reserved®️, Do not copy without permission.</a:t>
            </a:r>
          </a:p>
        </p:txBody>
      </p:sp>
      <p:pic>
        <p:nvPicPr>
          <p:cNvPr id="18436" name="Picture 4" descr="Communication is Essential to Being a Nurse">
            <a:extLst>
              <a:ext uri="{FF2B5EF4-FFF2-40B4-BE49-F238E27FC236}">
                <a16:creationId xmlns:a16="http://schemas.microsoft.com/office/drawing/2014/main" id="{51283018-3EF1-6944-8C8F-F3B6CB72BF8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45"/>
          <a:stretch/>
        </p:blipFill>
        <p:spPr bwMode="auto">
          <a:xfrm>
            <a:off x="7614138" y="2104738"/>
            <a:ext cx="4577862" cy="34818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29529855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DC524A-C681-D749-8E05-3F68BD2F18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FD4527C-5D52-8445-B37B-1462CA1B6097}"/>
              </a:ext>
            </a:extLst>
          </p:cNvPr>
          <p:cNvSpPr txBox="1"/>
          <p:nvPr/>
        </p:nvSpPr>
        <p:spPr>
          <a:xfrm>
            <a:off x="-171450" y="6265830"/>
            <a:ext cx="1063429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18872" indent="0" defTabSz="914400">
              <a:buNone/>
            </a:pPr>
            <a:r>
              <a:rPr lang="en-US" dirty="0"/>
              <a:t>Created by: Henry Okonkwo, COO/CMO, Skilled Wound Care Surgical Group/Skilled Physician  Group </a:t>
            </a:r>
          </a:p>
          <a:p>
            <a:pPr marL="118872" indent="0" defTabSz="914400">
              <a:buNone/>
            </a:pPr>
            <a:r>
              <a:rPr lang="en-US" dirty="0"/>
              <a:t>For: CAHF Quality Improvement Subcommittee, All Rights Reserved®️, Do not copy without permission.</a:t>
            </a:r>
          </a:p>
        </p:txBody>
      </p:sp>
      <p:pic>
        <p:nvPicPr>
          <p:cNvPr id="84994" name="Picture 2" descr="Most Importantly Images, Stock Photos &amp;amp; Vectors | Shutterstock">
            <a:extLst>
              <a:ext uri="{FF2B5EF4-FFF2-40B4-BE49-F238E27FC236}">
                <a16:creationId xmlns:a16="http://schemas.microsoft.com/office/drawing/2014/main" id="{7EA7C614-0677-AA41-AAF7-F725E2D9493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956" b="16868"/>
          <a:stretch/>
        </p:blipFill>
        <p:spPr bwMode="auto">
          <a:xfrm>
            <a:off x="-1" y="1467490"/>
            <a:ext cx="12175345" cy="47983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49462279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25C997-AC3B-E540-B238-E1443A091C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2819692" y="155448"/>
            <a:ext cx="17831380" cy="1252728"/>
          </a:xfrm>
        </p:spPr>
        <p:txBody>
          <a:bodyPr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DC524A-C681-D749-8E05-3F68BD2F18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6564" name="Picture 4" descr="See something, say something encouraged">
            <a:extLst>
              <a:ext uri="{FF2B5EF4-FFF2-40B4-BE49-F238E27FC236}">
                <a16:creationId xmlns:a16="http://schemas.microsoft.com/office/drawing/2014/main" id="{97B16487-9B34-C34D-BCD8-7A958542AC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FD4527C-5D52-8445-B37B-1462CA1B6097}"/>
              </a:ext>
            </a:extLst>
          </p:cNvPr>
          <p:cNvSpPr txBox="1"/>
          <p:nvPr/>
        </p:nvSpPr>
        <p:spPr>
          <a:xfrm>
            <a:off x="-171450" y="6265830"/>
            <a:ext cx="1063429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18872" indent="0" defTabSz="914400">
              <a:buNone/>
            </a:pPr>
            <a:r>
              <a:rPr lang="en-US" dirty="0">
                <a:solidFill>
                  <a:schemeClr val="bg1"/>
                </a:solidFill>
              </a:rPr>
              <a:t>Created by: Henry Okonkwo, COO/CMO, Skilled Wound Care Surgical Group/Skilled Physician  Group </a:t>
            </a:r>
          </a:p>
          <a:p>
            <a:pPr marL="118872" indent="0" defTabSz="914400">
              <a:buNone/>
            </a:pPr>
            <a:r>
              <a:rPr lang="en-US" dirty="0">
                <a:solidFill>
                  <a:schemeClr val="bg1"/>
                </a:solidFill>
              </a:rPr>
              <a:t>For: CAHF Quality Improvement Subcommittee, All Rights Reserved®️, Do not copy without permission.</a:t>
            </a:r>
          </a:p>
        </p:txBody>
      </p:sp>
    </p:spTree>
    <p:extLst>
      <p:ext uri="{BB962C8B-B14F-4D97-AF65-F5344CB8AC3E}">
        <p14:creationId xmlns:p14="http://schemas.microsoft.com/office/powerpoint/2010/main" val="435956603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09BB0F-C108-FB48-98D3-24F07F0095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Don’t forget!!!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F5D2B5-85A6-B945-9BA9-203B405791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2050" name="Picture 2" descr="Hey, providers, let&amp;#39;s make healthcare better for everyone - andros">
            <a:extLst>
              <a:ext uri="{FF2B5EF4-FFF2-40B4-BE49-F238E27FC236}">
                <a16:creationId xmlns:a16="http://schemas.microsoft.com/office/drawing/2014/main" id="{15E01744-8FD3-4E41-8A55-932F3C3D93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17796"/>
            <a:ext cx="12192000" cy="574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6412E53-234F-8C40-AE3A-FC630CA9A9CB}"/>
              </a:ext>
            </a:extLst>
          </p:cNvPr>
          <p:cNvSpPr txBox="1"/>
          <p:nvPr/>
        </p:nvSpPr>
        <p:spPr>
          <a:xfrm>
            <a:off x="3259788" y="5286261"/>
            <a:ext cx="541526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solidFill>
                  <a:srgbClr val="FFC000"/>
                </a:solidFill>
              </a:rPr>
              <a:t>It’s all about teamwork!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7B54522-C395-D446-BCA5-1D23E5DB822C}"/>
              </a:ext>
            </a:extLst>
          </p:cNvPr>
          <p:cNvSpPr txBox="1"/>
          <p:nvPr/>
        </p:nvSpPr>
        <p:spPr>
          <a:xfrm>
            <a:off x="-171450" y="6265830"/>
            <a:ext cx="1063429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18872" indent="0" defTabSz="914400">
              <a:buNone/>
            </a:pPr>
            <a:r>
              <a:rPr lang="en-US" dirty="0">
                <a:solidFill>
                  <a:schemeClr val="bg1"/>
                </a:solidFill>
              </a:rPr>
              <a:t>Created by: Henry Okonkwo, COO/CMO, Skilled Wound Care Surgical Group/Skilled Physician  Group </a:t>
            </a:r>
          </a:p>
          <a:p>
            <a:pPr marL="118872" indent="0" defTabSz="914400">
              <a:buNone/>
            </a:pPr>
            <a:r>
              <a:rPr lang="en-US" dirty="0">
                <a:solidFill>
                  <a:schemeClr val="bg1"/>
                </a:solidFill>
              </a:rPr>
              <a:t>For: CAHF Quality Improvement Subcommittee, All Rights Reserved®️, Do not copy without permission.</a:t>
            </a:r>
          </a:p>
        </p:txBody>
      </p:sp>
    </p:spTree>
    <p:extLst>
      <p:ext uri="{BB962C8B-B14F-4D97-AF65-F5344CB8AC3E}">
        <p14:creationId xmlns:p14="http://schemas.microsoft.com/office/powerpoint/2010/main" val="39433301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CEE684-BAC8-4740-8CC3-20BD554686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FBB7FF-16AE-CC4C-AAFC-ED9FF43029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482" name="Picture 2" descr="Thank you for your time - Marshall County Community Foundation">
            <a:extLst>
              <a:ext uri="{FF2B5EF4-FFF2-40B4-BE49-F238E27FC236}">
                <a16:creationId xmlns:a16="http://schemas.microsoft.com/office/drawing/2014/main" id="{865543C0-5147-E540-8877-F8A6868BAA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701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A984C7CE-CD5F-DC4A-8746-A836CBCF0E36}"/>
              </a:ext>
            </a:extLst>
          </p:cNvPr>
          <p:cNvSpPr txBox="1">
            <a:spLocks/>
          </p:cNvSpPr>
          <p:nvPr/>
        </p:nvSpPr>
        <p:spPr>
          <a:xfrm>
            <a:off x="1727200" y="4195573"/>
            <a:ext cx="10769600" cy="167335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500" b="1" kern="1200">
                <a:solidFill>
                  <a:schemeClr val="accent1">
                    <a:satMod val="150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extLst/>
          </a:lstStyle>
          <a:p>
            <a:pPr defTabSz="914400"/>
            <a:r>
              <a:rPr lang="en-US" dirty="0"/>
              <a:t>Pressure Injury Prevention for CNA’s</a:t>
            </a:r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5F602503-D81E-1342-8557-24922C43DD03}"/>
              </a:ext>
            </a:extLst>
          </p:cNvPr>
          <p:cNvSpPr txBox="1">
            <a:spLocks/>
          </p:cNvSpPr>
          <p:nvPr/>
        </p:nvSpPr>
        <p:spPr>
          <a:xfrm>
            <a:off x="0" y="5471923"/>
            <a:ext cx="10769600" cy="1499616"/>
          </a:xfrm>
          <a:prstGeom prst="rect">
            <a:avLst/>
          </a:prstGeom>
        </p:spPr>
        <p:txBody>
          <a:bodyPr vert="horz" lIns="54864" tIns="91440" rtlCol="0">
            <a:normAutofit fontScale="55000" lnSpcReduction="20000"/>
          </a:bodyPr>
          <a:lstStyle>
            <a:lvl1pPr marL="438912" indent="-320040" algn="l" rtl="0" eaLnBrk="1" latinLnBrk="0" hangingPunct="1">
              <a:spcBef>
                <a:spcPts val="0"/>
              </a:spcBef>
              <a:buClr>
                <a:schemeClr val="accent1"/>
              </a:buClr>
              <a:buSzPct val="80000"/>
              <a:buFont typeface="Wingdings 2"/>
              <a:buChar char=""/>
              <a:defRPr kumimoji="0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31520" indent="-274320" algn="l" rtl="0" eaLnBrk="1" latinLnBrk="0" hangingPunct="1">
              <a:spcBef>
                <a:spcPct val="20000"/>
              </a:spcBef>
              <a:buClr>
                <a:schemeClr val="accent2"/>
              </a:buClr>
              <a:buSzPct val="90000"/>
              <a:buFont typeface="Wingdings"/>
              <a:buChar char="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6696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/>
              <a:buChar char="▪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16152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/>
              <a:buChar char="▪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6464" indent="-182880" algn="l" rtl="0" eaLnBrk="1" latinLnBrk="0" hangingPunct="1">
              <a:spcBef>
                <a:spcPct val="20000"/>
              </a:spcBef>
              <a:buClr>
                <a:schemeClr val="accent5"/>
              </a:buClr>
              <a:buFont typeface="Wingdings 3"/>
              <a:buChar char=""/>
              <a:defRPr kumimoji="0" lang="en-US" sz="20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27632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 pitchFamily="18" charset="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31136" indent="-18288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 pitchFamily="18" charset="2"/>
              <a:buChar char="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118872" indent="0" defTabSz="914400">
              <a:buNone/>
            </a:pPr>
            <a:r>
              <a:rPr lang="en-US" dirty="0">
                <a:solidFill>
                  <a:schemeClr val="bg1"/>
                </a:solidFill>
              </a:rPr>
              <a:t>Created by: </a:t>
            </a:r>
          </a:p>
          <a:p>
            <a:pPr marL="118872" indent="0" defTabSz="914400">
              <a:buNone/>
            </a:pPr>
            <a:r>
              <a:rPr lang="en-US" dirty="0">
                <a:solidFill>
                  <a:schemeClr val="bg1"/>
                </a:solidFill>
              </a:rPr>
              <a:t>Henry Okonkwo, Chief Operations Officer/Chief Medical Officer </a:t>
            </a:r>
          </a:p>
          <a:p>
            <a:pPr marL="118872" indent="0" defTabSz="914400">
              <a:buNone/>
            </a:pPr>
            <a:r>
              <a:rPr lang="en-US" dirty="0">
                <a:solidFill>
                  <a:schemeClr val="bg1"/>
                </a:solidFill>
              </a:rPr>
              <a:t>Skilled Wound Care Surgical Group</a:t>
            </a:r>
          </a:p>
          <a:p>
            <a:pPr marL="118872" indent="0" defTabSz="914400">
              <a:buNone/>
            </a:pPr>
            <a:endParaRPr lang="en-US" dirty="0">
              <a:solidFill>
                <a:schemeClr val="bg1"/>
              </a:solidFill>
            </a:endParaRPr>
          </a:p>
          <a:p>
            <a:pPr marL="118872" indent="0" defTabSz="914400">
              <a:buNone/>
            </a:pPr>
            <a:r>
              <a:rPr lang="en-US" dirty="0">
                <a:solidFill>
                  <a:schemeClr val="bg1"/>
                </a:solidFill>
              </a:rPr>
              <a:t>For:</a:t>
            </a:r>
          </a:p>
          <a:p>
            <a:pPr marL="118872" indent="0" defTabSz="914400">
              <a:buNone/>
            </a:pPr>
            <a:r>
              <a:rPr lang="en-US" dirty="0">
                <a:solidFill>
                  <a:schemeClr val="bg1"/>
                </a:solidFill>
              </a:rPr>
              <a:t>CAHF Quality Improvement Subcommittee, All Rights Reserved®️, Do not copy without permission.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FC21CFA-C14F-364C-9AC4-5303F053DDC8}"/>
              </a:ext>
            </a:extLst>
          </p:cNvPr>
          <p:cNvSpPr txBox="1"/>
          <p:nvPr/>
        </p:nvSpPr>
        <p:spPr>
          <a:xfrm>
            <a:off x="1288073" y="7119472"/>
            <a:ext cx="1063429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18872" indent="0" defTabSz="914400">
              <a:buNone/>
            </a:pPr>
            <a:r>
              <a:rPr lang="en-US" dirty="0"/>
              <a:t>Created by: Henry Okonkwo, COO/CMO, Skilled Wound Care Surgical Group/Skilled Physician  Group </a:t>
            </a:r>
          </a:p>
          <a:p>
            <a:pPr marL="118872" indent="0" defTabSz="914400">
              <a:buNone/>
            </a:pPr>
            <a:r>
              <a:rPr lang="en-US" dirty="0"/>
              <a:t>For: CAHF Quality Assurance Sub-Committee, All Rights Reserved®️, Do not copy without permission.</a:t>
            </a:r>
          </a:p>
        </p:txBody>
      </p:sp>
    </p:spTree>
    <p:extLst>
      <p:ext uri="{BB962C8B-B14F-4D97-AF65-F5344CB8AC3E}">
        <p14:creationId xmlns:p14="http://schemas.microsoft.com/office/powerpoint/2010/main" val="21367589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4B79D0-82EE-C844-8142-E8F59D5941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CNAs and Pressure Injury Prevention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442617-09E0-B343-A049-20F92CA16B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892" y="1635369"/>
            <a:ext cx="5233750" cy="5067183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Although </a:t>
            </a:r>
            <a:r>
              <a:rPr lang="en-US" b="1" dirty="0"/>
              <a:t>CNAs do not assess</a:t>
            </a:r>
            <a:r>
              <a:rPr lang="en-US" dirty="0"/>
              <a:t>, licensed nurses depend on nursing assistants to communicate in a  timely manner the findings during each shift.</a:t>
            </a:r>
          </a:p>
          <a:p>
            <a:endParaRPr lang="en-US" dirty="0"/>
          </a:p>
          <a:p>
            <a:r>
              <a:rPr lang="en-US" dirty="0"/>
              <a:t>It has been often said that: nursing assistants are to report what they hear, see, smell, and touch.</a:t>
            </a:r>
          </a:p>
          <a:p>
            <a:endParaRPr lang="en-US" dirty="0"/>
          </a:p>
          <a:p>
            <a:pPr marL="118872" indent="0">
              <a:buNone/>
            </a:pPr>
            <a:endParaRPr lang="en-US" dirty="0"/>
          </a:p>
        </p:txBody>
      </p:sp>
      <p:pic>
        <p:nvPicPr>
          <p:cNvPr id="4" name="Picture 2" descr="Narrative Nurse Notes 10 Expert Tips | American Mobile">
            <a:extLst>
              <a:ext uri="{FF2B5EF4-FFF2-40B4-BE49-F238E27FC236}">
                <a16:creationId xmlns:a16="http://schemas.microsoft.com/office/drawing/2014/main" id="{C7B8D7F1-3CBB-6343-873D-845C4F00EE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0642" y="1496099"/>
            <a:ext cx="8054358" cy="5361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31F845C-5218-2743-A74E-4FA73B033283}"/>
              </a:ext>
            </a:extLst>
          </p:cNvPr>
          <p:cNvSpPr txBox="1"/>
          <p:nvPr/>
        </p:nvSpPr>
        <p:spPr>
          <a:xfrm>
            <a:off x="-171450" y="6265830"/>
            <a:ext cx="1063429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18872" indent="0" defTabSz="914400">
              <a:buNone/>
            </a:pPr>
            <a:r>
              <a:rPr lang="en-US" dirty="0"/>
              <a:t>Created by: Henry Okonkwo, COO/CMO, Skilled Wound Care Surgical Group/Skilled Physician  Group </a:t>
            </a:r>
          </a:p>
          <a:p>
            <a:pPr marL="118872" indent="0" defTabSz="914400">
              <a:buNone/>
            </a:pPr>
            <a:r>
              <a:rPr lang="en-US" dirty="0"/>
              <a:t>For: CAHF Quality Improvement Subcommittee, All Rights Reserved®️, Do not copy without permission.</a:t>
            </a:r>
          </a:p>
        </p:txBody>
      </p:sp>
    </p:spTree>
    <p:extLst>
      <p:ext uri="{BB962C8B-B14F-4D97-AF65-F5344CB8AC3E}">
        <p14:creationId xmlns:p14="http://schemas.microsoft.com/office/powerpoint/2010/main" val="2813791867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CEE684-BAC8-4740-8CC3-20BD554686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References: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FBB7FF-16AE-CC4C-AAFC-ED9FF43029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1258" y="1596122"/>
            <a:ext cx="10972800" cy="4625609"/>
          </a:xfrm>
        </p:spPr>
        <p:txBody>
          <a:bodyPr/>
          <a:lstStyle/>
          <a:p>
            <a:r>
              <a:rPr lang="en-US" dirty="0"/>
              <a:t>Okonkwo, Henry, The Atlas </a:t>
            </a:r>
            <a:r>
              <a:rPr lang="en-US"/>
              <a:t>Of  Wounds</a:t>
            </a:r>
            <a:r>
              <a:rPr lang="en-US" dirty="0"/>
              <a:t>, Ostomy, And </a:t>
            </a:r>
            <a:r>
              <a:rPr lang="en-US"/>
              <a:t>Skin Textbook</a:t>
            </a:r>
            <a:r>
              <a:rPr lang="en-US" dirty="0"/>
              <a:t>, 2</a:t>
            </a:r>
            <a:r>
              <a:rPr lang="en-US" baseline="30000" dirty="0"/>
              <a:t>nd</a:t>
            </a:r>
            <a:r>
              <a:rPr lang="en-US" dirty="0"/>
              <a:t> Edition, 2019</a:t>
            </a:r>
          </a:p>
          <a:p>
            <a:r>
              <a:rPr lang="en-US" dirty="0">
                <a:hlinkClick r:id="rId2"/>
              </a:rPr>
              <a:t>https://npiap.com</a:t>
            </a:r>
            <a:endParaRPr lang="en-US" dirty="0"/>
          </a:p>
          <a:p>
            <a:r>
              <a:rPr lang="en-US" dirty="0">
                <a:hlinkClick r:id="rId3"/>
              </a:rPr>
              <a:t>https://cdn.ymaws.com/npiap.com/resource/resmgr/online_store/npiap_pressure_injury_stages.pdf</a:t>
            </a:r>
            <a:endParaRPr lang="en-US" dirty="0"/>
          </a:p>
          <a:p>
            <a:r>
              <a:rPr lang="en-US" dirty="0"/>
              <a:t>https://</a:t>
            </a:r>
            <a:r>
              <a:rPr lang="en-US" dirty="0" err="1"/>
              <a:t>www.cms.gov</a:t>
            </a:r>
            <a:r>
              <a:rPr lang="en-US" dirty="0"/>
              <a:t>/Regulations-and-Guidance/Guidance/Manuals/downloads/som107ap_pp_guidelines_ltcf.pdf</a:t>
            </a:r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5F602503-D81E-1342-8557-24922C43DD03}"/>
              </a:ext>
            </a:extLst>
          </p:cNvPr>
          <p:cNvSpPr txBox="1">
            <a:spLocks/>
          </p:cNvSpPr>
          <p:nvPr/>
        </p:nvSpPr>
        <p:spPr>
          <a:xfrm>
            <a:off x="0" y="7913736"/>
            <a:ext cx="10769600" cy="1499616"/>
          </a:xfrm>
          <a:prstGeom prst="rect">
            <a:avLst/>
          </a:prstGeom>
        </p:spPr>
        <p:txBody>
          <a:bodyPr vert="horz" lIns="54864" tIns="91440" rtlCol="0">
            <a:normAutofit fontScale="55000" lnSpcReduction="20000"/>
          </a:bodyPr>
          <a:lstStyle>
            <a:lvl1pPr marL="438912" indent="-320040" algn="l" rtl="0" eaLnBrk="1" latinLnBrk="0" hangingPunct="1">
              <a:spcBef>
                <a:spcPts val="0"/>
              </a:spcBef>
              <a:buClr>
                <a:schemeClr val="accent1"/>
              </a:buClr>
              <a:buSzPct val="80000"/>
              <a:buFont typeface="Wingdings 2"/>
              <a:buChar char=""/>
              <a:defRPr kumimoji="0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31520" indent="-274320" algn="l" rtl="0" eaLnBrk="1" latinLnBrk="0" hangingPunct="1">
              <a:spcBef>
                <a:spcPct val="20000"/>
              </a:spcBef>
              <a:buClr>
                <a:schemeClr val="accent2"/>
              </a:buClr>
              <a:buSzPct val="90000"/>
              <a:buFont typeface="Wingdings"/>
              <a:buChar char="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6696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/>
              <a:buChar char="▪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16152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/>
              <a:buChar char="▪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6464" indent="-182880" algn="l" rtl="0" eaLnBrk="1" latinLnBrk="0" hangingPunct="1">
              <a:spcBef>
                <a:spcPct val="20000"/>
              </a:spcBef>
              <a:buClr>
                <a:schemeClr val="accent5"/>
              </a:buClr>
              <a:buFont typeface="Wingdings 3"/>
              <a:buChar char=""/>
              <a:defRPr kumimoji="0" lang="en-US" sz="20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27632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 pitchFamily="18" charset="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31136" indent="-18288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 pitchFamily="18" charset="2"/>
              <a:buChar char="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118872" indent="0" defTabSz="914400">
              <a:buNone/>
            </a:pPr>
            <a:r>
              <a:rPr lang="en-US" dirty="0"/>
              <a:t>Created by: </a:t>
            </a:r>
          </a:p>
          <a:p>
            <a:pPr marL="118872" indent="0" defTabSz="914400">
              <a:buNone/>
            </a:pPr>
            <a:r>
              <a:rPr lang="en-US" dirty="0"/>
              <a:t>Henry Okonkwo, Chief Operations Officer/Chief Medical Officer </a:t>
            </a:r>
          </a:p>
          <a:p>
            <a:pPr marL="118872" indent="0" defTabSz="914400">
              <a:buNone/>
            </a:pPr>
            <a:r>
              <a:rPr lang="en-US" dirty="0"/>
              <a:t>Skilled Wound Care Surgical Group</a:t>
            </a:r>
          </a:p>
          <a:p>
            <a:pPr marL="118872" indent="0" defTabSz="914400">
              <a:buNone/>
            </a:pPr>
            <a:endParaRPr lang="en-US" dirty="0"/>
          </a:p>
          <a:p>
            <a:pPr marL="118872" indent="0" defTabSz="914400">
              <a:buNone/>
            </a:pPr>
            <a:r>
              <a:rPr lang="en-US" dirty="0"/>
              <a:t>For:</a:t>
            </a:r>
          </a:p>
          <a:p>
            <a:pPr marL="118872" indent="0" defTabSz="914400">
              <a:buNone/>
            </a:pPr>
            <a:r>
              <a:rPr lang="en-US" dirty="0"/>
              <a:t>CAHF Quality Assurance Sub-Committee, All Rights Reserved®️, Do not copy without permission.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FC21CFA-C14F-364C-9AC4-5303F053DDC8}"/>
              </a:ext>
            </a:extLst>
          </p:cNvPr>
          <p:cNvSpPr txBox="1"/>
          <p:nvPr/>
        </p:nvSpPr>
        <p:spPr>
          <a:xfrm>
            <a:off x="0" y="6211669"/>
            <a:ext cx="1063429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18872" indent="0" defTabSz="914400">
              <a:buNone/>
            </a:pPr>
            <a:r>
              <a:rPr lang="en-US" dirty="0"/>
              <a:t>Created by: Henry Okonkwo, COO/CMO, Skilled Wound Care Surgical Group/Skilled Physician  Group </a:t>
            </a:r>
          </a:p>
          <a:p>
            <a:pPr marL="118872" indent="0" defTabSz="914400">
              <a:buNone/>
            </a:pPr>
            <a:r>
              <a:rPr lang="en-US" dirty="0"/>
              <a:t>For: CAHF Quality Improvement Subcommittee, All Rights Reserved®️, Do not copy without permission.</a:t>
            </a:r>
          </a:p>
        </p:txBody>
      </p:sp>
    </p:spTree>
    <p:extLst>
      <p:ext uri="{BB962C8B-B14F-4D97-AF65-F5344CB8AC3E}">
        <p14:creationId xmlns:p14="http://schemas.microsoft.com/office/powerpoint/2010/main" val="4023824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66C5AC-10B3-D041-9CFA-44E1D96138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Some daily responsibilities of a CNA that are associated with skin health: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1DDA2E-8B80-6F41-AC90-A3C5D3616F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610" y="1503588"/>
            <a:ext cx="10972800" cy="5188826"/>
          </a:xfrm>
        </p:spPr>
        <p:txBody>
          <a:bodyPr>
            <a:normAutofit fontScale="92500" lnSpcReduction="20000"/>
          </a:bodyPr>
          <a:lstStyle/>
          <a:p>
            <a:pPr marL="118872" indent="0">
              <a:buNone/>
            </a:pPr>
            <a:r>
              <a:rPr lang="en-US" b="1" dirty="0"/>
              <a:t>Skills such as:</a:t>
            </a:r>
          </a:p>
          <a:p>
            <a:r>
              <a:rPr lang="en-US" dirty="0"/>
              <a:t>Bathing( in bed) /showering</a:t>
            </a:r>
          </a:p>
          <a:p>
            <a:r>
              <a:rPr lang="en-US" dirty="0"/>
              <a:t>Personal hygiene</a:t>
            </a:r>
          </a:p>
          <a:p>
            <a:r>
              <a:rPr lang="en-US" dirty="0"/>
              <a:t>Skin care </a:t>
            </a:r>
          </a:p>
          <a:p>
            <a:r>
              <a:rPr lang="en-US" dirty="0"/>
              <a:t>Transfers</a:t>
            </a:r>
          </a:p>
          <a:p>
            <a:r>
              <a:rPr lang="en-US" dirty="0"/>
              <a:t>Hand washing</a:t>
            </a:r>
          </a:p>
          <a:p>
            <a:r>
              <a:rPr lang="en-US" dirty="0"/>
              <a:t>Bed making</a:t>
            </a:r>
          </a:p>
          <a:p>
            <a:r>
              <a:rPr lang="en-US" dirty="0"/>
              <a:t>Mechanical lift use</a:t>
            </a:r>
          </a:p>
          <a:p>
            <a:r>
              <a:rPr lang="en-US" dirty="0"/>
              <a:t>Repositioning</a:t>
            </a:r>
          </a:p>
          <a:p>
            <a:r>
              <a:rPr lang="en-US" dirty="0"/>
              <a:t>Nutrition &amp; fluids</a:t>
            </a:r>
          </a:p>
          <a:p>
            <a:r>
              <a:rPr lang="en-US" dirty="0"/>
              <a:t>Perineal care</a:t>
            </a:r>
          </a:p>
          <a:p>
            <a:r>
              <a:rPr lang="en-US" dirty="0"/>
              <a:t>Partial bath</a:t>
            </a:r>
          </a:p>
          <a:p>
            <a:r>
              <a:rPr lang="en-US" dirty="0"/>
              <a:t>Oral hygiene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54699C3C-5107-AC4A-8DC4-F232DF3CD700}"/>
              </a:ext>
            </a:extLst>
          </p:cNvPr>
          <p:cNvSpPr txBox="1">
            <a:spLocks/>
          </p:cNvSpPr>
          <p:nvPr/>
        </p:nvSpPr>
        <p:spPr>
          <a:xfrm>
            <a:off x="6096000" y="1930172"/>
            <a:ext cx="10972800" cy="4625609"/>
          </a:xfrm>
          <a:prstGeom prst="rect">
            <a:avLst/>
          </a:prstGeom>
        </p:spPr>
        <p:txBody>
          <a:bodyPr vert="horz" lIns="54864" tIns="91440" rtlCol="0">
            <a:normAutofit fontScale="92500" lnSpcReduction="20000"/>
          </a:bodyPr>
          <a:lstStyle>
            <a:lvl1pPr marL="438912" indent="-320040" algn="l" rtl="0" eaLnBrk="1" latinLnBrk="0" hangingPunct="1">
              <a:spcBef>
                <a:spcPts val="0"/>
              </a:spcBef>
              <a:buClr>
                <a:schemeClr val="accent1"/>
              </a:buClr>
              <a:buSzPct val="80000"/>
              <a:buFont typeface="Wingdings 2"/>
              <a:buChar char=""/>
              <a:defRPr kumimoji="0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31520" indent="-274320" algn="l" rtl="0" eaLnBrk="1" latinLnBrk="0" hangingPunct="1">
              <a:spcBef>
                <a:spcPct val="20000"/>
              </a:spcBef>
              <a:buClr>
                <a:schemeClr val="accent2"/>
              </a:buClr>
              <a:buSzPct val="90000"/>
              <a:buFont typeface="Wingdings"/>
              <a:buChar char="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6696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/>
              <a:buChar char="▪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16152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/>
              <a:buChar char="▪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6464" indent="-182880" algn="l" rtl="0" eaLnBrk="1" latinLnBrk="0" hangingPunct="1">
              <a:spcBef>
                <a:spcPct val="20000"/>
              </a:spcBef>
              <a:buClr>
                <a:schemeClr val="accent5"/>
              </a:buClr>
              <a:buFont typeface="Wingdings 3"/>
              <a:buChar char=""/>
              <a:defRPr kumimoji="0" lang="en-US" sz="20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27632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 pitchFamily="18" charset="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31136" indent="-18288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 pitchFamily="18" charset="2"/>
              <a:buChar char="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r>
              <a:rPr lang="en-US" dirty="0"/>
              <a:t>Shaving</a:t>
            </a:r>
          </a:p>
          <a:p>
            <a:pPr defTabSz="914400"/>
            <a:r>
              <a:rPr lang="en-US" dirty="0"/>
              <a:t>Catheter care</a:t>
            </a:r>
          </a:p>
          <a:p>
            <a:pPr defTabSz="914400"/>
            <a:r>
              <a:rPr lang="en-US" dirty="0"/>
              <a:t>Nail care</a:t>
            </a:r>
          </a:p>
          <a:p>
            <a:pPr defTabSz="914400"/>
            <a:r>
              <a:rPr lang="en-US" dirty="0"/>
              <a:t>Resident feeding</a:t>
            </a:r>
          </a:p>
          <a:p>
            <a:pPr defTabSz="914400"/>
            <a:r>
              <a:rPr lang="en-US" dirty="0"/>
              <a:t>Intake &amp; output</a:t>
            </a:r>
          </a:p>
          <a:p>
            <a:pPr defTabSz="914400"/>
            <a:r>
              <a:rPr lang="en-US" dirty="0"/>
              <a:t>Apply PPE</a:t>
            </a:r>
          </a:p>
          <a:p>
            <a:pPr defTabSz="914400"/>
            <a:r>
              <a:rPr lang="en-US" dirty="0"/>
              <a:t>Documentation</a:t>
            </a:r>
          </a:p>
          <a:p>
            <a:pPr defTabSz="914400"/>
            <a:r>
              <a:rPr lang="en-US" dirty="0"/>
              <a:t>Dressing a resident</a:t>
            </a:r>
          </a:p>
          <a:p>
            <a:pPr defTabSz="914400"/>
            <a:r>
              <a:rPr lang="en-US" dirty="0"/>
              <a:t>Specimen collection</a:t>
            </a:r>
          </a:p>
          <a:p>
            <a:pPr defTabSz="914400"/>
            <a:r>
              <a:rPr lang="en-US" dirty="0"/>
              <a:t>Height &amp; weight</a:t>
            </a:r>
          </a:p>
          <a:p>
            <a:pPr defTabSz="914400"/>
            <a:r>
              <a:rPr lang="en-US" dirty="0"/>
              <a:t>Range of motion</a:t>
            </a:r>
          </a:p>
          <a:p>
            <a:pPr defTabSz="914400"/>
            <a:endParaRPr lang="en-US" dirty="0"/>
          </a:p>
          <a:p>
            <a:pPr defTabSz="914400"/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31E7965-5360-1E47-8E1C-C3E4C822968E}"/>
              </a:ext>
            </a:extLst>
          </p:cNvPr>
          <p:cNvSpPr txBox="1"/>
          <p:nvPr/>
        </p:nvSpPr>
        <p:spPr>
          <a:xfrm>
            <a:off x="-171450" y="6265830"/>
            <a:ext cx="1063429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18872" indent="0" defTabSz="914400">
              <a:buNone/>
            </a:pPr>
            <a:r>
              <a:rPr lang="en-US" dirty="0"/>
              <a:t>Created by: Henry Okonkwo, COO/CMO, Skilled Wound Care Surgical Group/Skilled Physician  Group </a:t>
            </a:r>
          </a:p>
          <a:p>
            <a:pPr marL="118872" indent="0" defTabSz="914400">
              <a:buNone/>
            </a:pPr>
            <a:r>
              <a:rPr lang="en-US" dirty="0"/>
              <a:t>For: CAHF Quality Improvement Subcommittee, All Rights Reserved®️, Do not copy without permission.</a:t>
            </a:r>
          </a:p>
        </p:txBody>
      </p:sp>
    </p:spTree>
    <p:extLst>
      <p:ext uri="{BB962C8B-B14F-4D97-AF65-F5344CB8AC3E}">
        <p14:creationId xmlns:p14="http://schemas.microsoft.com/office/powerpoint/2010/main" val="260696581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ower Point Theme1 Henry Okonkwo">
  <a:themeElements>
    <a:clrScheme name="Module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Module">
      <a:majorFont>
        <a:latin typeface="Corbel"/>
        <a:ea typeface=""/>
        <a:cs typeface=""/>
        <a:font script="Jpan" typeface="ＭＳ ゴシック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rbel"/>
        <a:ea typeface=""/>
        <a:cs typeface=""/>
        <a:font script="Jpan" typeface="ＭＳ ゴシック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Modul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ower Point Theme1 Henry Okonkwo" id="{9CC3A27C-01C3-E642-9082-BAED3BE5E8B5}" vid="{78D9646F-D6F7-C14D-982A-0F69D114602B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0276be14-fb14-429c-9e43-1420826ca7af" xsi:nil="true"/>
    <lcf76f155ced4ddcb4097134ff3c332f xmlns="ed5bff3f-e3f5-4250-92de-f37ea7f26bef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CAACB3D2BF76B45ACF34EC06EF222FE" ma:contentTypeVersion="16" ma:contentTypeDescription="Create a new document." ma:contentTypeScope="" ma:versionID="f7e8281878d9ac75f2a6f7d941ff635f">
  <xsd:schema xmlns:xsd="http://www.w3.org/2001/XMLSchema" xmlns:xs="http://www.w3.org/2001/XMLSchema" xmlns:p="http://schemas.microsoft.com/office/2006/metadata/properties" xmlns:ns2="ed5bff3f-e3f5-4250-92de-f37ea7f26bef" xmlns:ns3="0276be14-fb14-429c-9e43-1420826ca7af" targetNamespace="http://schemas.microsoft.com/office/2006/metadata/properties" ma:root="true" ma:fieldsID="2b9ad5b13d9cf3fd9aaf0f14049245fc" ns2:_="" ns3:_="">
    <xsd:import namespace="ed5bff3f-e3f5-4250-92de-f37ea7f26bef"/>
    <xsd:import namespace="0276be14-fb14-429c-9e43-1420826ca7a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OCR" minOccurs="0"/>
                <xsd:element ref="ns2:MediaServiceLocation" minOccurs="0"/>
                <xsd:element ref="ns2:MediaLengthInSeconds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d5bff3f-e3f5-4250-92de-f37ea7f26be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Image Tags" ma:readOnly="false" ma:fieldId="{5cf76f15-5ced-4ddc-b409-7134ff3c332f}" ma:taxonomyMulti="true" ma:sspId="563a6a0f-f9c9-4bbd-a448-931c77480fc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276be14-fb14-429c-9e43-1420826ca7af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0653d83c-17e2-489b-9a73-490ff5b8fd61}" ma:internalName="TaxCatchAll" ma:showField="CatchAllData" ma:web="0276be14-fb14-429c-9e43-1420826ca7a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66022046-9A1C-4CDA-96CB-15401EA31B04}">
  <ds:schemaRefs>
    <ds:schemaRef ds:uri="http://schemas.microsoft.com/office/2006/documentManagement/types"/>
    <ds:schemaRef ds:uri="http://schemas.microsoft.com/office/2006/metadata/properties"/>
    <ds:schemaRef ds:uri="http://purl.org/dc/terms/"/>
    <ds:schemaRef ds:uri="be2c8eef-281a-4325-8327-ded23dd7f7df"/>
    <ds:schemaRef ds:uri="http://purl.org/dc/dcmitype/"/>
    <ds:schemaRef ds:uri="http://schemas.microsoft.com/office/infopath/2007/PartnerControls"/>
    <ds:schemaRef ds:uri="http://schemas.openxmlformats.org/package/2006/metadata/core-properties"/>
    <ds:schemaRef ds:uri="http://www.w3.org/XML/1998/namespace"/>
    <ds:schemaRef ds:uri="http://purl.org/dc/elements/1.1/"/>
    <ds:schemaRef ds:uri="0276be14-fb14-429c-9e43-1420826ca7af"/>
    <ds:schemaRef ds:uri="ed5bff3f-e3f5-4250-92de-f37ea7f26bef"/>
  </ds:schemaRefs>
</ds:datastoreItem>
</file>

<file path=customXml/itemProps2.xml><?xml version="1.0" encoding="utf-8"?>
<ds:datastoreItem xmlns:ds="http://schemas.openxmlformats.org/officeDocument/2006/customXml" ds:itemID="{CD7FCDA3-B030-4654-8FFD-7A16E3BC674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d5bff3f-e3f5-4250-92de-f37ea7f26bef"/>
    <ds:schemaRef ds:uri="0276be14-fb14-429c-9e43-1420826ca7a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8953337E-1EEA-40EE-AF5C-2A42A7ED2D9D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Power Point Theme1 Henry Okonkwo</Template>
  <TotalTime>20190</TotalTime>
  <Words>4954</Words>
  <Application>Microsoft Office PowerPoint</Application>
  <PresentationFormat>Widescreen</PresentationFormat>
  <Paragraphs>468</Paragraphs>
  <Slides>80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80</vt:i4>
      </vt:variant>
    </vt:vector>
  </HeadingPairs>
  <TitlesOfParts>
    <vt:vector size="90" baseType="lpstr">
      <vt:lpstr>Arial</vt:lpstr>
      <vt:lpstr>ArialMT</vt:lpstr>
      <vt:lpstr>Corbel</vt:lpstr>
      <vt:lpstr>Gill Sans</vt:lpstr>
      <vt:lpstr>Tahoma</vt:lpstr>
      <vt:lpstr>Times New Roman</vt:lpstr>
      <vt:lpstr>Wingdings</vt:lpstr>
      <vt:lpstr>Wingdings 2</vt:lpstr>
      <vt:lpstr>Wingdings 3</vt:lpstr>
      <vt:lpstr>Power Point Theme1 Henry Okonkwo</vt:lpstr>
      <vt:lpstr>Pressure Injury Prevention for CNA’s</vt:lpstr>
      <vt:lpstr>Learning Objectives:</vt:lpstr>
      <vt:lpstr>What is a Pressure Injury?</vt:lpstr>
      <vt:lpstr>Pressure Injury Definition (National Pressure Injury Advisory Panel/NPIAP definition)</vt:lpstr>
      <vt:lpstr>Question:</vt:lpstr>
      <vt:lpstr>Everyone!!!</vt:lpstr>
      <vt:lpstr>CNAs and Pressure Injury Prevention </vt:lpstr>
      <vt:lpstr>CNAs and Pressure Injury Prevention </vt:lpstr>
      <vt:lpstr>Some daily responsibilities of a CNA that are associated with skin health:</vt:lpstr>
      <vt:lpstr>NPIAP and CNAs</vt:lpstr>
      <vt:lpstr>What is the most common reason a patient get pressure injuries?</vt:lpstr>
      <vt:lpstr>PowerPoint Presentation</vt:lpstr>
      <vt:lpstr>When sitting…</vt:lpstr>
      <vt:lpstr>When In bed…</vt:lpstr>
      <vt:lpstr>So, what are high risk areas for pressure injuries when patients don't move?</vt:lpstr>
      <vt:lpstr>Unloading pressure from high-risk pressure points allow for the prevention of pressure injuries!!!</vt:lpstr>
      <vt:lpstr>High risk sites for the development of pressure injuries:</vt:lpstr>
      <vt:lpstr>High risk sites for the development of pressure injuries:</vt:lpstr>
      <vt:lpstr>What are you looking for?</vt:lpstr>
      <vt:lpstr>What are you looking for?</vt:lpstr>
      <vt:lpstr>What are you looking for?</vt:lpstr>
      <vt:lpstr>PowerPoint Presentation</vt:lpstr>
      <vt:lpstr>How to help Prevent Pressure Injuries.</vt:lpstr>
      <vt:lpstr>How to help Prevent Pressure Injuries:</vt:lpstr>
      <vt:lpstr>Get your patient out of bed.</vt:lpstr>
      <vt:lpstr>Get patients out of their room!!!</vt:lpstr>
      <vt:lpstr>Turn patient multiple times as needed during your shift</vt:lpstr>
      <vt:lpstr>Always use a draw sheet when attempting to reposition a patient while in bed. </vt:lpstr>
      <vt:lpstr>PowerPoint Presentation</vt:lpstr>
      <vt:lpstr>PowerPoint Presentation</vt:lpstr>
      <vt:lpstr>Especially when Bathing… (shower or bed-bath)</vt:lpstr>
      <vt:lpstr>And when repositioning </vt:lpstr>
      <vt:lpstr>PowerPoint Presentation</vt:lpstr>
      <vt:lpstr>Where else to look…</vt:lpstr>
      <vt:lpstr>Where else to look…</vt:lpstr>
      <vt:lpstr>PowerPoint Presentation</vt:lpstr>
      <vt:lpstr>What should you do when you find a  Pressure Injury?</vt:lpstr>
      <vt:lpstr>Wounds are not the only skin challenges that we should be concerned about.</vt:lpstr>
      <vt:lpstr>What are some examples of other skin breakdown you may find?</vt:lpstr>
      <vt:lpstr>Moisture Associated Skin Damage/MASD……….</vt:lpstr>
      <vt:lpstr>PowerPoint Presentation</vt:lpstr>
      <vt:lpstr>Protecting the skin from MASD</vt:lpstr>
      <vt:lpstr>Skin Tears</vt:lpstr>
      <vt:lpstr>PowerPoint Presentation</vt:lpstr>
      <vt:lpstr>Preventing skin tears…</vt:lpstr>
      <vt:lpstr>Scabies Rash</vt:lpstr>
      <vt:lpstr>PowerPoint Presentation</vt:lpstr>
      <vt:lpstr>Protect yourself</vt:lpstr>
      <vt:lpstr>Bruising</vt:lpstr>
      <vt:lpstr>Excoriation</vt:lpstr>
      <vt:lpstr>PowerPoint Presentation</vt:lpstr>
      <vt:lpstr>Have you turned me to check my skin?</vt:lpstr>
      <vt:lpstr>PowerPoint Presentation</vt:lpstr>
      <vt:lpstr>What can you do to prevent skin breakdown?</vt:lpstr>
      <vt:lpstr>Why is Fluids/ Hydration so important:</vt:lpstr>
      <vt:lpstr>Why is Fluids/ Hydration so important:</vt:lpstr>
      <vt:lpstr>Why is Fluids/ Hydration so important:</vt:lpstr>
      <vt:lpstr>Offload the heels!</vt:lpstr>
      <vt:lpstr>Offloading Note:</vt:lpstr>
      <vt:lpstr>Offloading the heels</vt:lpstr>
      <vt:lpstr>PowerPoint Presentation</vt:lpstr>
      <vt:lpstr>Protect the skin</vt:lpstr>
      <vt:lpstr>Offer toileting</vt:lpstr>
      <vt:lpstr>Monitor nutritional intake</vt:lpstr>
      <vt:lpstr>Monitor nutritional intake</vt:lpstr>
      <vt:lpstr>Powered pressure reducing mattresses:</vt:lpstr>
      <vt:lpstr>Do you know how to operate the bed?</vt:lpstr>
      <vt:lpstr>Important notes about: Specialty Beds &amp; Powered Air Mattresses</vt:lpstr>
      <vt:lpstr>In review:</vt:lpstr>
      <vt:lpstr>What things should be reported to the LVN, Charge Nurse, RN?</vt:lpstr>
      <vt:lpstr>What other things should be reported?</vt:lpstr>
      <vt:lpstr>Don’t forget to report..</vt:lpstr>
      <vt:lpstr>Action Plan:</vt:lpstr>
      <vt:lpstr>Remember to…</vt:lpstr>
      <vt:lpstr>And remember to…</vt:lpstr>
      <vt:lpstr>PowerPoint Presentation</vt:lpstr>
      <vt:lpstr>PowerPoint Presentation</vt:lpstr>
      <vt:lpstr>Don’t forget!!!</vt:lpstr>
      <vt:lpstr>PowerPoint Presentation</vt:lpstr>
      <vt:lpstr>References: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Pressure Ulcer Prevention for CNA’s</dc:title>
  <dc:creator>17022</dc:creator>
  <cp:lastModifiedBy>Laura Alcala-Leon</cp:lastModifiedBy>
  <cp:revision>69</cp:revision>
  <dcterms:created xsi:type="dcterms:W3CDTF">2021-10-17T10:20:25Z</dcterms:created>
  <dcterms:modified xsi:type="dcterms:W3CDTF">2026-05-04T16:33:23Z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0x010100ECAACB3D2BF76B45ACF34EC06EF222FE</vt:lpwstr>
  </property>
  <property fmtid="{D5CDD505-2E9C-101B-9397-08002B2CF9AE}" pid="3" name="MediaServiceImageTags">
    <vt:lpwstr/>
  </property>
</Properties>
</file>