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436B8-C135-47B7-A16E-1AE5CFB0810A}"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7E64E-FD14-4D3F-9B55-43B6A92BA0E5}" type="slidenum">
              <a:rPr lang="en-US" smtClean="0"/>
              <a:t>‹#›</a:t>
            </a:fld>
            <a:endParaRPr lang="en-US"/>
          </a:p>
        </p:txBody>
      </p:sp>
    </p:spTree>
    <p:extLst>
      <p:ext uri="{BB962C8B-B14F-4D97-AF65-F5344CB8AC3E}">
        <p14:creationId xmlns:p14="http://schemas.microsoft.com/office/powerpoint/2010/main" val="106522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MODULE 3</a:t>
            </a:r>
          </a:p>
          <a:p>
            <a:r>
              <a:rPr lang="en-US" dirty="0"/>
              <a:t>Module 3 covers the Response Toolkit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49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Response Guides…</a:t>
            </a:r>
          </a:p>
          <a:p>
            <a:pPr>
              <a:spcAft>
                <a:spcPts val="408"/>
              </a:spcAft>
            </a:pPr>
            <a:r>
              <a:rPr lang="en-US" dirty="0" smtClean="0"/>
              <a:t>A Documents and Tools section is included in each IRG. Elements include:</a:t>
            </a:r>
          </a:p>
          <a:p>
            <a:pPr marL="174708" indent="-174708">
              <a:spcAft>
                <a:spcPts val="408"/>
              </a:spcAft>
              <a:buFont typeface="Arial" panose="020B0604020202020204" pitchFamily="34" charset="0"/>
              <a:buChar char="•"/>
            </a:pPr>
            <a:r>
              <a:rPr lang="en-US" dirty="0" smtClean="0"/>
              <a:t>Nursing Home Emergency Operations Plan (EOP)</a:t>
            </a:r>
          </a:p>
          <a:p>
            <a:pPr marL="174708" indent="-174708">
              <a:spcAft>
                <a:spcPts val="408"/>
              </a:spcAft>
              <a:buFont typeface="Arial" panose="020B0604020202020204" pitchFamily="34" charset="0"/>
              <a:buChar char="•"/>
            </a:pPr>
            <a:r>
              <a:rPr lang="en-US" dirty="0" smtClean="0"/>
              <a:t>Business Continuity Plan</a:t>
            </a:r>
          </a:p>
          <a:p>
            <a:pPr marL="174708" indent="-174708">
              <a:spcAft>
                <a:spcPts val="408"/>
              </a:spcAft>
              <a:buFont typeface="Arial" panose="020B0604020202020204" pitchFamily="34" charset="0"/>
              <a:buChar char="•"/>
            </a:pPr>
            <a:r>
              <a:rPr lang="en-US" dirty="0" smtClean="0"/>
              <a:t>Security Procedures</a:t>
            </a:r>
          </a:p>
          <a:p>
            <a:pPr marL="174708" indent="-174708">
              <a:spcAft>
                <a:spcPts val="408"/>
              </a:spcAft>
              <a:buFont typeface="Arial" panose="020B0604020202020204" pitchFamily="34" charset="0"/>
              <a:buChar char="•"/>
            </a:pPr>
            <a:r>
              <a:rPr lang="en-US" dirty="0" smtClean="0"/>
              <a:t>Fatality Management Procedures</a:t>
            </a:r>
          </a:p>
          <a:p>
            <a:pPr marL="174708" indent="-174708">
              <a:spcAft>
                <a:spcPts val="408"/>
              </a:spcAft>
              <a:buFont typeface="Arial" panose="020B0604020202020204" pitchFamily="34" charset="0"/>
              <a:buChar char="•"/>
            </a:pPr>
            <a:r>
              <a:rPr lang="en-US" dirty="0" smtClean="0"/>
              <a:t>NHICS Forms</a:t>
            </a:r>
          </a:p>
          <a:p>
            <a:pPr marL="174708" indent="-174708">
              <a:spcAft>
                <a:spcPts val="611"/>
              </a:spcAft>
              <a:buFont typeface="Arial" panose="020B0604020202020204" pitchFamily="34" charset="0"/>
              <a:buChar char="•"/>
            </a:pPr>
            <a:r>
              <a:rPr lang="en-US" dirty="0" smtClean="0"/>
              <a:t>Job Action Sheets</a:t>
            </a:r>
          </a:p>
          <a:p>
            <a:r>
              <a:rPr lang="en-US" dirty="0"/>
              <a:t>A comprehensive list of </a:t>
            </a:r>
            <a:r>
              <a:rPr lang="en-US" b="1" dirty="0"/>
              <a:t>Documents and Tools </a:t>
            </a:r>
            <a:r>
              <a:rPr lang="en-US" dirty="0"/>
              <a:t>is included at the end of each Incident Response Guide (IRG).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02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Response Guides…</a:t>
            </a:r>
          </a:p>
          <a:p>
            <a:pPr>
              <a:spcAft>
                <a:spcPts val="408"/>
              </a:spcAft>
            </a:pPr>
            <a:r>
              <a:rPr lang="en-US" dirty="0"/>
              <a:t>Other Documents and Tools include:</a:t>
            </a:r>
          </a:p>
          <a:p>
            <a:pPr marL="174708" indent="-174708">
              <a:spcAft>
                <a:spcPts val="408"/>
              </a:spcAft>
              <a:buFont typeface="Arial" panose="020B0604020202020204" pitchFamily="34" charset="0"/>
              <a:buChar char="•"/>
            </a:pPr>
            <a:r>
              <a:rPr lang="en-US" dirty="0"/>
              <a:t>Nursing home organization chart</a:t>
            </a:r>
          </a:p>
          <a:p>
            <a:pPr marL="174708" indent="-174708">
              <a:spcAft>
                <a:spcPts val="408"/>
              </a:spcAft>
              <a:buFont typeface="Arial" panose="020B0604020202020204" pitchFamily="34" charset="0"/>
              <a:buChar char="•"/>
            </a:pPr>
            <a:r>
              <a:rPr lang="en-US" dirty="0"/>
              <a:t>Campus floor plans, maps and evacuation routes </a:t>
            </a:r>
          </a:p>
          <a:p>
            <a:pPr marL="174708" indent="-174708">
              <a:spcAft>
                <a:spcPts val="408"/>
              </a:spcAft>
              <a:buFont typeface="Arial" panose="020B0604020202020204" pitchFamily="34" charset="0"/>
              <a:buChar char="•"/>
            </a:pPr>
            <a:r>
              <a:rPr lang="en-US" dirty="0"/>
              <a:t>Television/radio/internet to monitor news and collection situational awareness</a:t>
            </a:r>
          </a:p>
          <a:p>
            <a:pPr marL="174708" indent="-174708">
              <a:spcAft>
                <a:spcPts val="408"/>
              </a:spcAft>
              <a:buFont typeface="Arial" panose="020B0604020202020204" pitchFamily="34" charset="0"/>
              <a:buChar char="•"/>
            </a:pPr>
            <a:r>
              <a:rPr lang="en-US" dirty="0"/>
              <a:t>Telephone/cell phone/satellite radio/internet/amateur radio/2-way radio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28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Action Plan Quick Start</a:t>
            </a:r>
          </a:p>
          <a:p>
            <a:pPr>
              <a:spcAft>
                <a:spcPts val="408"/>
              </a:spcAft>
            </a:pPr>
            <a:r>
              <a:rPr lang="en-US" dirty="0"/>
              <a:t>The Incident Action Plan (IAP) Quick Start (new NHICS 200) is designed to:</a:t>
            </a:r>
          </a:p>
          <a:p>
            <a:pPr marL="174708" indent="-174708">
              <a:spcAft>
                <a:spcPts val="408"/>
              </a:spcAft>
              <a:buFont typeface="Arial" panose="020B0604020202020204" pitchFamily="34" charset="0"/>
              <a:buChar char="•"/>
            </a:pPr>
            <a:r>
              <a:rPr lang="en-US" dirty="0" smtClean="0"/>
              <a:t>Be </a:t>
            </a:r>
            <a:r>
              <a:rPr lang="en-US" dirty="0"/>
              <a:t>used at the onset of an activation</a:t>
            </a:r>
          </a:p>
          <a:p>
            <a:pPr marL="174708" indent="-174708">
              <a:spcAft>
                <a:spcPts val="408"/>
              </a:spcAft>
              <a:buFont typeface="Arial" panose="020B0604020202020204" pitchFamily="34" charset="0"/>
              <a:buChar char="•"/>
            </a:pPr>
            <a:r>
              <a:rPr lang="en-US" dirty="0"/>
              <a:t>Assist the Incident Commander by reducing the time spent filling out forms</a:t>
            </a:r>
          </a:p>
          <a:p>
            <a:pPr marL="174708" indent="-174708">
              <a:spcAft>
                <a:spcPts val="611"/>
              </a:spcAft>
              <a:buFont typeface="Arial" panose="020B0604020202020204" pitchFamily="34" charset="0"/>
              <a:buChar char="•"/>
            </a:pPr>
            <a:r>
              <a:rPr lang="en-US" dirty="0"/>
              <a:t>May be the only form needed for smaller activations</a:t>
            </a:r>
          </a:p>
          <a:p>
            <a:r>
              <a:rPr lang="en-US" dirty="0"/>
              <a:t>The IAP Quick Start may be used to document the initial situation, objectives, weather implications, IMT organization, resources required, strategies/tactics, health and safety information for the activation.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98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Forms</a:t>
            </a:r>
          </a:p>
          <a:p>
            <a:pPr>
              <a:spcAft>
                <a:spcPts val="408"/>
              </a:spcAft>
            </a:pPr>
            <a:r>
              <a:rPr lang="en-US" dirty="0"/>
              <a:t>NHICS 2017 provides 19 NHICS Forms : </a:t>
            </a:r>
          </a:p>
          <a:p>
            <a:pPr marL="174708" indent="-174708">
              <a:spcAft>
                <a:spcPts val="408"/>
              </a:spcAft>
              <a:buFont typeface="Arial" panose="020B0604020202020204" pitchFamily="34" charset="0"/>
              <a:buChar char="•"/>
            </a:pPr>
            <a:r>
              <a:rPr lang="en-US" dirty="0"/>
              <a:t>Use only the forms you need</a:t>
            </a:r>
          </a:p>
          <a:p>
            <a:pPr marL="174708" indent="-174708">
              <a:spcAft>
                <a:spcPts val="408"/>
              </a:spcAft>
              <a:buFont typeface="Arial" panose="020B0604020202020204" pitchFamily="34" charset="0"/>
              <a:buChar char="•"/>
            </a:pPr>
            <a:r>
              <a:rPr lang="en-US" dirty="0"/>
              <a:t>Use throughout the life of an activation</a:t>
            </a:r>
          </a:p>
          <a:p>
            <a:pPr marL="174708" indent="-174708">
              <a:spcAft>
                <a:spcPts val="408"/>
              </a:spcAft>
              <a:buFont typeface="Arial" panose="020B0604020202020204" pitchFamily="34" charset="0"/>
              <a:buChar char="•"/>
            </a:pPr>
            <a:r>
              <a:rPr lang="en-US" dirty="0"/>
              <a:t>OK to customize if necessary but retain the form number and name for standardization</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72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570730"/>
          </a:xfrm>
        </p:spPr>
        <p:txBody>
          <a:bodyPr/>
          <a:lstStyle/>
          <a:p>
            <a:pPr defTabSz="931774">
              <a:spcAft>
                <a:spcPts val="611"/>
              </a:spcAft>
              <a:defRPr/>
            </a:pPr>
            <a:r>
              <a:rPr lang="en-US" b="1" dirty="0"/>
              <a:t>Note on the NHICS 258</a:t>
            </a:r>
          </a:p>
          <a:p>
            <a:pPr defTabSz="931774">
              <a:spcAft>
                <a:spcPts val="408"/>
              </a:spcAft>
              <a:defRPr/>
            </a:pPr>
            <a:r>
              <a:rPr lang="en-US" dirty="0"/>
              <a:t>In the planning stage your team should ensure completion and maintenance of the NHICS 258 Facility Resource Directory that documents all of the entities your facility may need services from during a disaster, including</a:t>
            </a:r>
          </a:p>
          <a:p>
            <a:pPr marL="174708" indent="-174708" defTabSz="931774">
              <a:spcAft>
                <a:spcPts val="408"/>
              </a:spcAft>
              <a:buFont typeface="Arial" panose="020B0604020202020204" pitchFamily="34" charset="0"/>
              <a:buChar char="•"/>
              <a:defRPr/>
            </a:pPr>
            <a:r>
              <a:rPr lang="en-US" dirty="0"/>
              <a:t>Utilities</a:t>
            </a:r>
          </a:p>
          <a:p>
            <a:pPr marL="174708" indent="-174708">
              <a:spcAft>
                <a:spcPts val="408"/>
              </a:spcAft>
              <a:buFont typeface="Arial" panose="020B0604020202020204" pitchFamily="34" charset="0"/>
              <a:buChar char="•"/>
              <a:defRPr/>
            </a:pPr>
            <a:r>
              <a:rPr lang="en-US" dirty="0"/>
              <a:t>Hospitals</a:t>
            </a:r>
          </a:p>
          <a:p>
            <a:pPr marL="174708" indent="-174708" defTabSz="931774">
              <a:spcAft>
                <a:spcPts val="408"/>
              </a:spcAft>
              <a:buFont typeface="Arial" panose="020B0604020202020204" pitchFamily="34" charset="0"/>
              <a:buChar char="•"/>
              <a:defRPr/>
            </a:pPr>
            <a:r>
              <a:rPr lang="en-US" dirty="0"/>
              <a:t>Medical Supply Companies</a:t>
            </a:r>
          </a:p>
          <a:p>
            <a:pPr defTabSz="931774">
              <a:spcAft>
                <a:spcPts val="408"/>
              </a:spcAft>
              <a:defRPr/>
            </a:pPr>
            <a:r>
              <a:rPr lang="en-US" dirty="0"/>
              <a:t>Other entities include:</a:t>
            </a:r>
          </a:p>
          <a:p>
            <a:pPr marL="174708" indent="-174708" defTabSz="931774">
              <a:spcAft>
                <a:spcPts val="408"/>
              </a:spcAft>
              <a:buFont typeface="Arial" panose="020B0604020202020204" pitchFamily="34" charset="0"/>
              <a:buChar char="•"/>
              <a:defRPr/>
            </a:pPr>
            <a:r>
              <a:rPr lang="en-US" dirty="0"/>
              <a:t>Transportation providers </a:t>
            </a:r>
          </a:p>
          <a:p>
            <a:pPr marL="174708" indent="-174708" defTabSz="931774">
              <a:spcAft>
                <a:spcPts val="408"/>
              </a:spcAft>
              <a:buFont typeface="Arial" panose="020B0604020202020204" pitchFamily="34" charset="0"/>
              <a:buChar char="•"/>
              <a:defRPr/>
            </a:pPr>
            <a:r>
              <a:rPr lang="en-US" dirty="0"/>
              <a:t>Fuel distributors</a:t>
            </a:r>
          </a:p>
          <a:p>
            <a:pPr marL="174708" indent="-174708" defTabSz="931774">
              <a:spcAft>
                <a:spcPts val="408"/>
              </a:spcAft>
              <a:buFont typeface="Arial" panose="020B0604020202020204" pitchFamily="34" charset="0"/>
              <a:buChar char="•"/>
              <a:defRPr/>
            </a:pPr>
            <a:r>
              <a:rPr lang="en-US" dirty="0"/>
              <a:t>Health department</a:t>
            </a:r>
          </a:p>
          <a:p>
            <a:pPr marL="174708" indent="-174708" defTabSz="931774">
              <a:spcAft>
                <a:spcPts val="408"/>
              </a:spcAft>
              <a:buFont typeface="Arial" panose="020B0604020202020204" pitchFamily="34" charset="0"/>
              <a:buChar char="•"/>
              <a:defRPr/>
            </a:pPr>
            <a:r>
              <a:rPr lang="en-US" dirty="0"/>
              <a:t>Fire department</a:t>
            </a:r>
          </a:p>
          <a:p>
            <a:pPr marL="174708" indent="-174708" defTabSz="931774">
              <a:spcAft>
                <a:spcPts val="408"/>
              </a:spcAft>
              <a:buFont typeface="Arial" panose="020B0604020202020204" pitchFamily="34" charset="0"/>
              <a:buChar char="•"/>
              <a:defRPr/>
            </a:pPr>
            <a:r>
              <a:rPr lang="en-US" dirty="0"/>
              <a:t>Contractors</a:t>
            </a:r>
          </a:p>
          <a:p>
            <a:pPr marL="174708" indent="-174708" defTabSz="931774">
              <a:spcAft>
                <a:spcPts val="408"/>
              </a:spcAft>
              <a:buFont typeface="Arial" panose="020B0604020202020204" pitchFamily="34" charset="0"/>
              <a:buChar char="•"/>
              <a:defRPr/>
            </a:pPr>
            <a:r>
              <a:rPr lang="en-US" dirty="0"/>
              <a:t>Sister facilities</a:t>
            </a:r>
          </a:p>
          <a:p>
            <a:pPr marL="174708" indent="-174708" defTabSz="931774">
              <a:spcAft>
                <a:spcPts val="408"/>
              </a:spcAft>
              <a:buFont typeface="Arial" panose="020B0604020202020204" pitchFamily="34" charset="0"/>
              <a:buChar char="•"/>
              <a:defRPr/>
            </a:pPr>
            <a:r>
              <a:rPr lang="en-US" dirty="0"/>
              <a:t>Law enforcement</a:t>
            </a:r>
          </a:p>
          <a:p>
            <a:pPr marL="174708" indent="-174708" defTabSz="931774">
              <a:spcAft>
                <a:spcPts val="408"/>
              </a:spcAft>
              <a:buFont typeface="Arial" panose="020B0604020202020204" pitchFamily="34" charset="0"/>
              <a:buChar char="•"/>
              <a:defRPr/>
            </a:pPr>
            <a:r>
              <a:rPr lang="en-US" dirty="0"/>
              <a:t>Licensing and certification district office</a:t>
            </a:r>
          </a:p>
          <a:p>
            <a:pPr marL="174708" indent="-174708" defTabSz="931774">
              <a:spcAft>
                <a:spcPts val="408"/>
              </a:spcAft>
              <a:buFont typeface="Arial" panose="020B0604020202020204" pitchFamily="34" charset="0"/>
              <a:buChar char="•"/>
              <a:defRPr/>
            </a:pPr>
            <a:r>
              <a:rPr lang="en-US" dirty="0"/>
              <a:t>Media</a:t>
            </a:r>
          </a:p>
          <a:p>
            <a:pPr marL="174708" indent="-174708" defTabSz="931774">
              <a:spcAft>
                <a:spcPts val="408"/>
              </a:spcAft>
              <a:buFont typeface="Arial" panose="020B0604020202020204" pitchFamily="34" charset="0"/>
              <a:buChar char="•"/>
              <a:defRPr/>
            </a:pPr>
            <a:r>
              <a:rPr lang="en-US" dirty="0"/>
              <a:t>Poison Control</a:t>
            </a:r>
          </a:p>
          <a:p>
            <a:pPr marL="174708" indent="-174708" defTabSz="931774">
              <a:spcAft>
                <a:spcPts val="408"/>
              </a:spcAft>
              <a:buFont typeface="Arial" panose="020B0604020202020204" pitchFamily="34" charset="0"/>
              <a:buChar char="•"/>
              <a:defRPr/>
            </a:pPr>
            <a:r>
              <a:rPr lang="en-US" dirty="0"/>
              <a:t>Moving Company</a:t>
            </a:r>
          </a:p>
          <a:p>
            <a:pPr marL="174708" indent="-174708" defTabSz="931774">
              <a:spcAft>
                <a:spcPts val="408"/>
              </a:spcAft>
              <a:buFont typeface="Arial" panose="020B0604020202020204" pitchFamily="34" charset="0"/>
              <a:buChar char="•"/>
              <a:defRPr/>
            </a:pPr>
            <a:r>
              <a:rPr lang="en-US" dirty="0"/>
              <a:t>Restoration Services</a:t>
            </a:r>
          </a:p>
          <a:p>
            <a:pPr marL="174708" indent="-174708" defTabSz="931774">
              <a:buFont typeface="Arial" panose="020B0604020202020204" pitchFamily="34" charset="0"/>
              <a:buChar char="•"/>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823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spcAft>
                <a:spcPts val="611"/>
              </a:spcAft>
              <a:defRPr/>
            </a:pPr>
            <a:r>
              <a:rPr lang="en-US" b="1" dirty="0"/>
              <a:t>NHICS Forms…</a:t>
            </a:r>
          </a:p>
          <a:p>
            <a:pPr marL="174708" lvl="1" indent="-174708" defTabSz="931774">
              <a:spcAft>
                <a:spcPts val="408"/>
              </a:spcAft>
              <a:buFont typeface="Arial" panose="020B0604020202020204" pitchFamily="34" charset="0"/>
              <a:buChar char="•"/>
              <a:defRPr/>
            </a:pPr>
            <a:r>
              <a:rPr lang="en-US" dirty="0"/>
              <a:t>In NHICS 2017, electronic NHICS Forms are available as both:</a:t>
            </a:r>
          </a:p>
          <a:p>
            <a:pPr marL="640594" lvl="2" indent="-174708">
              <a:spcAft>
                <a:spcPts val="408"/>
              </a:spcAft>
              <a:buFont typeface="Arial" panose="020B0604020202020204" pitchFamily="34" charset="0"/>
              <a:buChar char="•"/>
              <a:defRPr/>
            </a:pPr>
            <a:r>
              <a:rPr lang="en-US" dirty="0"/>
              <a:t>Fillable Adobe PDF</a:t>
            </a:r>
          </a:p>
          <a:p>
            <a:pPr marL="640594" lvl="2" indent="-174708">
              <a:spcAft>
                <a:spcPts val="408"/>
              </a:spcAft>
              <a:buFont typeface="Arial" panose="020B0604020202020204" pitchFamily="34" charset="0"/>
              <a:buChar char="•"/>
              <a:defRPr/>
            </a:pPr>
            <a:r>
              <a:rPr lang="en-US" dirty="0"/>
              <a:t>Fillable Microsoft Word</a:t>
            </a:r>
          </a:p>
          <a:p>
            <a:pPr marL="174708" lvl="1" indent="-174708" defTabSz="931774">
              <a:buFont typeface="Arial" panose="020B0604020202020204" pitchFamily="34" charset="0"/>
              <a:buChar char="•"/>
              <a:defRPr/>
            </a:pPr>
            <a:r>
              <a:rPr lang="en-US" dirty="0"/>
              <a:t>Any format can be printed and filled out by hand</a:t>
            </a:r>
          </a:p>
          <a:p>
            <a:pPr marL="174708" lvl="1" indent="-174708" defTabSz="931774">
              <a:spcAft>
                <a:spcPts val="611"/>
              </a:spcAft>
              <a:buFont typeface="Arial" panose="020B0604020202020204" pitchFamily="34" charset="0"/>
              <a:buChar char="•"/>
              <a:defRPr/>
            </a:pPr>
            <a:r>
              <a:rPr lang="en-US" dirty="0"/>
              <a:t>A customizable IMT chart is included in Visio format for </a:t>
            </a:r>
            <a:r>
              <a:rPr lang="en-US" dirty="0" smtClean="0"/>
              <a:t>editing</a:t>
            </a:r>
          </a:p>
          <a:p>
            <a:pPr marL="174708" lvl="1" indent="-174708" defTabSz="931774">
              <a:spcAft>
                <a:spcPts val="611"/>
              </a:spcAft>
              <a:buFont typeface="Arial" panose="020B0604020202020204" pitchFamily="34" charset="0"/>
              <a:buChar char="•"/>
              <a:defRPr/>
            </a:pPr>
            <a:endParaRPr lang="en-US" dirty="0"/>
          </a:p>
          <a:p>
            <a:pPr marL="0" lvl="1" defTabSz="931774">
              <a:spcAft>
                <a:spcPts val="611"/>
              </a:spcAft>
              <a:defRPr/>
            </a:pPr>
            <a:r>
              <a:rPr lang="en-US" b="1" u="sng" dirty="0"/>
              <a:t>NOTE</a:t>
            </a:r>
            <a:r>
              <a:rPr lang="en-US" dirty="0"/>
              <a:t>: </a:t>
            </a:r>
            <a:r>
              <a:rPr lang="en-US" u="sng" dirty="0"/>
              <a:t>The Word-based forms may be customized by turning off document protection</a:t>
            </a:r>
            <a:r>
              <a:rPr lang="en-US" dirty="0"/>
              <a:t>. To turn off document protection in Word: 1) Select the “Developer” tab, 2) Find the “Protect” group and Select “Restrict Editing”, and  3) Click the button for “Stop Protection”</a:t>
            </a:r>
          </a:p>
          <a:p>
            <a:pPr>
              <a:spcAft>
                <a:spcPts val="611"/>
              </a:spcAft>
            </a:pPr>
            <a:r>
              <a:rPr lang="en-US" dirty="0"/>
              <a:t>Forms should always be printed in advance and stored in a safe location in case electronic versions are inaccessible due to an outage or computer issue</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355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Forms…</a:t>
            </a:r>
          </a:p>
          <a:p>
            <a:pPr>
              <a:spcAft>
                <a:spcPts val="408"/>
              </a:spcAft>
            </a:pPr>
            <a:r>
              <a:rPr lang="en-US" dirty="0"/>
              <a:t>A new one-page Instruction Sheet is included at the end of each NHICS Form that describes:</a:t>
            </a:r>
          </a:p>
          <a:p>
            <a:pPr marL="174708" indent="-174708">
              <a:spcAft>
                <a:spcPts val="408"/>
              </a:spcAft>
              <a:buFont typeface="Arial" panose="020B0604020202020204" pitchFamily="34" charset="0"/>
              <a:buChar char="•"/>
            </a:pPr>
            <a:r>
              <a:rPr lang="en-US" dirty="0"/>
              <a:t>The purpose of the form</a:t>
            </a:r>
          </a:p>
          <a:p>
            <a:pPr marL="174708" indent="-174708">
              <a:spcAft>
                <a:spcPts val="408"/>
              </a:spcAft>
              <a:buFont typeface="Arial" panose="020B0604020202020204" pitchFamily="34" charset="0"/>
              <a:buChar char="•"/>
            </a:pPr>
            <a:r>
              <a:rPr lang="en-US" dirty="0"/>
              <a:t>Who completes it</a:t>
            </a:r>
          </a:p>
          <a:p>
            <a:pPr marL="174708" indent="-174708">
              <a:spcAft>
                <a:spcPts val="408"/>
              </a:spcAft>
              <a:buFont typeface="Arial" panose="020B0604020202020204" pitchFamily="34" charset="0"/>
              <a:buChar char="•"/>
            </a:pPr>
            <a:r>
              <a:rPr lang="en-US" dirty="0" smtClean="0"/>
              <a:t>To whom it is routed</a:t>
            </a:r>
            <a:endParaRPr lang="en-US" dirty="0"/>
          </a:p>
          <a:p>
            <a:pPr marL="174708" indent="-174708">
              <a:spcAft>
                <a:spcPts val="408"/>
              </a:spcAft>
              <a:buFont typeface="Arial" panose="020B0604020202020204" pitchFamily="34" charset="0"/>
              <a:buChar char="•"/>
            </a:pPr>
            <a:r>
              <a:rPr lang="en-US" dirty="0"/>
              <a:t>Each form field </a:t>
            </a:r>
            <a:r>
              <a:rPr lang="en-US" dirty="0" smtClean="0"/>
              <a:t>is provided in </a:t>
            </a:r>
            <a:r>
              <a:rPr lang="en-US" dirty="0"/>
              <a:t>a summary table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36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Forms…</a:t>
            </a:r>
          </a:p>
          <a:p>
            <a:pPr>
              <a:spcAft>
                <a:spcPts val="611"/>
              </a:spcAft>
            </a:pPr>
            <a:r>
              <a:rPr lang="en-US" dirty="0"/>
              <a:t>The advantages of using NHICS Forms include:</a:t>
            </a:r>
          </a:p>
          <a:p>
            <a:pPr marL="174708" indent="-174708">
              <a:spcAft>
                <a:spcPts val="611"/>
              </a:spcAft>
              <a:buFont typeface="Arial" panose="020B0604020202020204" pitchFamily="34" charset="0"/>
              <a:buChar char="•"/>
            </a:pPr>
            <a:r>
              <a:rPr lang="en-US" dirty="0"/>
              <a:t>Clear, standardized documentation of response and recovery activities</a:t>
            </a:r>
          </a:p>
          <a:p>
            <a:pPr marL="174708" indent="-174708">
              <a:spcAft>
                <a:spcPts val="611"/>
              </a:spcAft>
              <a:buFont typeface="Arial" panose="020B0604020202020204" pitchFamily="34" charset="0"/>
              <a:buChar char="•"/>
            </a:pPr>
            <a:r>
              <a:rPr lang="en-US" dirty="0"/>
              <a:t>Quality assurance tool</a:t>
            </a:r>
          </a:p>
          <a:p>
            <a:pPr marL="174708" indent="-174708">
              <a:spcAft>
                <a:spcPts val="611"/>
              </a:spcAft>
              <a:buFont typeface="Arial" panose="020B0604020202020204" pitchFamily="34" charset="0"/>
              <a:buChar char="•"/>
            </a:pPr>
            <a:r>
              <a:rPr lang="en-US" dirty="0"/>
              <a:t>May assist in reviewing the response</a:t>
            </a:r>
          </a:p>
          <a:p>
            <a:pPr marL="174708" indent="-174708">
              <a:spcAft>
                <a:spcPts val="611"/>
              </a:spcAft>
              <a:buFont typeface="Arial" panose="020B0604020202020204" pitchFamily="34" charset="0"/>
              <a:buChar char="•"/>
            </a:pPr>
            <a:r>
              <a:rPr lang="en-US" dirty="0"/>
              <a:t>May assist in financial recovery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87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Forms…</a:t>
            </a:r>
          </a:p>
          <a:p>
            <a:r>
              <a:rPr lang="en-US" dirty="0"/>
              <a:t>This summary table shows each NHICS Form, who completes it, its purpose and whether it is recommended or optional. Forms highlighted in blue are recommended.  </a:t>
            </a:r>
          </a:p>
          <a:p>
            <a:endParaRPr lang="en-US" dirty="0"/>
          </a:p>
          <a:p>
            <a:pPr marL="174708" indent="-174708">
              <a:spcAft>
                <a:spcPts val="408"/>
              </a:spcAft>
              <a:buFont typeface="Arial" panose="020B0604020202020204" pitchFamily="34" charset="0"/>
              <a:buChar char="•"/>
            </a:pPr>
            <a:r>
              <a:rPr lang="en-US" dirty="0"/>
              <a:t>The NHICS 200 Incident Action Plan (IAP) Quick Start  is a </a:t>
            </a:r>
            <a:r>
              <a:rPr lang="en-US" u="sng" dirty="0"/>
              <a:t>recommended </a:t>
            </a:r>
            <a:r>
              <a:rPr lang="en-US" dirty="0"/>
              <a:t>form which provides a fast approach to developing the IAP by combining forms (completed by Incident Commander or Planning Section Chief)</a:t>
            </a:r>
          </a:p>
          <a:p>
            <a:pPr marL="174708" indent="-174708">
              <a:spcAft>
                <a:spcPts val="408"/>
              </a:spcAft>
              <a:buFont typeface="Arial" panose="020B0604020202020204" pitchFamily="34" charset="0"/>
              <a:buChar char="•"/>
            </a:pPr>
            <a:r>
              <a:rPr lang="en-US" dirty="0"/>
              <a:t>The NHICS 201 Incident Briefing an optional form which documents initial response actions (completed by Incident Commander or designee)</a:t>
            </a:r>
          </a:p>
          <a:p>
            <a:pPr marL="174708" indent="-174708">
              <a:spcAft>
                <a:spcPts val="408"/>
              </a:spcAft>
              <a:buFont typeface="Arial" panose="020B0604020202020204" pitchFamily="34" charset="0"/>
              <a:buChar char="•"/>
            </a:pPr>
            <a:r>
              <a:rPr lang="en-US" dirty="0"/>
              <a:t>The NHICS 202 Incident Objectives is an optional form which defines command objectives and key messages (completed by Planning Section Chief)</a:t>
            </a:r>
          </a:p>
          <a:p>
            <a:pPr marL="174708" indent="-174708">
              <a:spcAft>
                <a:spcPts val="408"/>
              </a:spcAft>
              <a:buFont typeface="Arial" panose="020B0604020202020204" pitchFamily="34" charset="0"/>
              <a:buChar char="•"/>
            </a:pPr>
            <a:r>
              <a:rPr lang="en-US" dirty="0"/>
              <a:t>The NHICS 203 Organization Assignment List is an optional form which documents the IMT positions and contact information for those positions (completed by Planning Section Chief)</a:t>
            </a:r>
          </a:p>
          <a:p>
            <a:pPr marL="174708" indent="-174708">
              <a:spcAft>
                <a:spcPts val="408"/>
              </a:spcAft>
              <a:buFont typeface="Arial" panose="020B0604020202020204" pitchFamily="34" charset="0"/>
              <a:buChar char="•"/>
            </a:pPr>
            <a:r>
              <a:rPr lang="en-US" dirty="0"/>
              <a:t>The NHICS 204 is an optional form which documents the strategies and tactics of an activated Section and resources required (completed by Planning Section Chief)</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06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Forms…</a:t>
            </a:r>
            <a:endParaRPr lang="en-US" dirty="0"/>
          </a:p>
          <a:p>
            <a:pPr>
              <a:spcAft>
                <a:spcPts val="408"/>
              </a:spcAft>
            </a:pPr>
            <a:r>
              <a:rPr lang="en-US" dirty="0"/>
              <a:t>This summary table shows each NHICS form, who completes it, its purpose and whether it is recommended or optional.</a:t>
            </a:r>
          </a:p>
          <a:p>
            <a:pPr marL="174708" indent="-174708">
              <a:spcAft>
                <a:spcPts val="408"/>
              </a:spcAft>
              <a:buFont typeface="Arial" panose="020B0604020202020204" pitchFamily="34" charset="0"/>
              <a:buChar char="•"/>
            </a:pPr>
            <a:r>
              <a:rPr lang="en-US" dirty="0"/>
              <a:t>The NHICS 206 Staff Medical Plan is an optional  form which addresses the treatment plan for injured or ill staff members and/or volunteers (completed by Safety Officer)</a:t>
            </a:r>
          </a:p>
          <a:p>
            <a:pPr marL="174708" indent="-174708">
              <a:spcAft>
                <a:spcPts val="408"/>
              </a:spcAft>
              <a:buFont typeface="Arial" panose="020B0604020202020204" pitchFamily="34" charset="0"/>
              <a:buChar char="•"/>
            </a:pPr>
            <a:r>
              <a:rPr lang="en-US" dirty="0"/>
              <a:t>The NHICS 207 Incident Management Team Chart is an optional form which provides a visual display of the personnel assigned to the IMT positions (completed by Incident Commander or designee)</a:t>
            </a:r>
          </a:p>
          <a:p>
            <a:pPr marL="174708" indent="-174708">
              <a:spcAft>
                <a:spcPts val="408"/>
              </a:spcAft>
              <a:buFont typeface="Arial" panose="020B0604020202020204" pitchFamily="34" charset="0"/>
              <a:buChar char="•"/>
            </a:pPr>
            <a:r>
              <a:rPr lang="en-US" dirty="0"/>
              <a:t>The NHICS 214 Activity Log is </a:t>
            </a:r>
            <a:r>
              <a:rPr lang="en-US" u="sng" dirty="0"/>
              <a:t>recommended</a:t>
            </a:r>
            <a:r>
              <a:rPr lang="en-US" dirty="0"/>
              <a:t> as it provides basic documentation of incident activity (completed by all IMT personnel)</a:t>
            </a:r>
          </a:p>
          <a:p>
            <a:pPr marL="174708" indent="-174708">
              <a:spcAft>
                <a:spcPts val="408"/>
              </a:spcAft>
              <a:buFont typeface="Arial" panose="020B0604020202020204" pitchFamily="34" charset="0"/>
              <a:buChar char="•"/>
            </a:pPr>
            <a:r>
              <a:rPr lang="en-US" dirty="0"/>
              <a:t>The NHICS 215A Incident Action Plan (IAP) Safety Analysis is </a:t>
            </a:r>
            <a:r>
              <a:rPr lang="en-US" u="sng" dirty="0"/>
              <a:t>recommended</a:t>
            </a:r>
            <a:r>
              <a:rPr lang="en-US" dirty="0"/>
              <a:t> as it records the findings of the Safety Officer after completing an operational risk assessment (completed by Safety Officer)</a:t>
            </a:r>
          </a:p>
          <a:p>
            <a:pPr marL="174708" indent="-174708">
              <a:spcAft>
                <a:spcPts val="408"/>
              </a:spcAft>
              <a:buFont typeface="Arial" panose="020B0604020202020204" pitchFamily="34" charset="0"/>
              <a:buChar char="•"/>
            </a:pPr>
            <a:r>
              <a:rPr lang="en-US" dirty="0"/>
              <a:t>The NHICS 251 Facility System Status Report is a </a:t>
            </a:r>
            <a:r>
              <a:rPr lang="en-US" u="sng" dirty="0"/>
              <a:t>recommended </a:t>
            </a:r>
            <a:r>
              <a:rPr lang="en-US" dirty="0"/>
              <a:t>form which records the status of various critical facility systems and infrastructure (completed by  Infrastructure Branch Director)</a:t>
            </a:r>
          </a:p>
          <a:p>
            <a:pPr marL="174708" indent="-174708">
              <a:spcAft>
                <a:spcPts val="408"/>
              </a:spcAft>
              <a:buFont typeface="Arial" panose="020B0604020202020204" pitchFamily="34" charset="0"/>
              <a:buChar char="•"/>
            </a:pPr>
            <a:r>
              <a:rPr lang="en-US" dirty="0"/>
              <a:t>The NHICS 252 Section Personnel Time Sheet is</a:t>
            </a:r>
            <a:r>
              <a:rPr lang="en-US" u="sng" dirty="0"/>
              <a:t> recommended </a:t>
            </a:r>
            <a:r>
              <a:rPr lang="en-US" dirty="0"/>
              <a:t>to track hours worked during the response (completed by all IMT personnel)</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30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Objectives -- Module 3</a:t>
            </a:r>
          </a:p>
          <a:p>
            <a:pPr>
              <a:spcAft>
                <a:spcPts val="408"/>
              </a:spcAft>
            </a:pPr>
            <a:r>
              <a:rPr lang="en-US" dirty="0"/>
              <a:t>In Module 3  you will become familiar with the NHICS Response Toolkit including:</a:t>
            </a:r>
          </a:p>
          <a:p>
            <a:pPr marL="174708" indent="-174708">
              <a:spcAft>
                <a:spcPts val="408"/>
              </a:spcAft>
              <a:buFont typeface="Arial" panose="020B0604020202020204" pitchFamily="34" charset="0"/>
              <a:buChar char="•"/>
            </a:pPr>
            <a:r>
              <a:rPr lang="en-US" dirty="0"/>
              <a:t>Job Action Sheets  which provide activities and tasks for IMT roles </a:t>
            </a:r>
          </a:p>
          <a:p>
            <a:pPr marL="174708" indent="-174708">
              <a:spcAft>
                <a:spcPts val="408"/>
              </a:spcAft>
              <a:buFont typeface="Arial" panose="020B0604020202020204" pitchFamily="34" charset="0"/>
              <a:buChar char="•"/>
            </a:pPr>
            <a:r>
              <a:rPr lang="en-US" dirty="0"/>
              <a:t>Incident Response Guides (IRGs) which are designed to guide response from the initial mobilization through recovery for specific types of incidents</a:t>
            </a:r>
          </a:p>
          <a:p>
            <a:pPr marL="174708" indent="-174708">
              <a:spcAft>
                <a:spcPts val="408"/>
              </a:spcAft>
              <a:buFont typeface="Arial" panose="020B0604020202020204" pitchFamily="34" charset="0"/>
              <a:buChar char="•"/>
            </a:pPr>
            <a:r>
              <a:rPr lang="en-US" dirty="0"/>
              <a:t>Incident Action Plan (IAP) Quick Start  which can be used for response and documentation of the incident</a:t>
            </a:r>
          </a:p>
          <a:p>
            <a:pPr marL="174708" indent="-174708">
              <a:spcAft>
                <a:spcPts val="408"/>
              </a:spcAft>
              <a:buFont typeface="Arial" panose="020B0604020202020204" pitchFamily="34" charset="0"/>
              <a:buChar char="•"/>
            </a:pPr>
            <a:r>
              <a:rPr lang="en-US" dirty="0"/>
              <a:t>NHICS Forms that may be useful to your facility in organizing your response.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086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2613" y="4415790"/>
            <a:ext cx="5296747" cy="4648200"/>
          </a:xfrm>
        </p:spPr>
        <p:txBody>
          <a:bodyPr/>
          <a:lstStyle/>
          <a:p>
            <a:pPr>
              <a:spcAft>
                <a:spcPts val="611"/>
              </a:spcAft>
            </a:pPr>
            <a:r>
              <a:rPr lang="en-US" b="1" dirty="0"/>
              <a:t>NHICS Forms…</a:t>
            </a:r>
            <a:endParaRPr lang="en-US" dirty="0"/>
          </a:p>
          <a:p>
            <a:pPr>
              <a:spcAft>
                <a:spcPts val="408"/>
              </a:spcAft>
            </a:pPr>
            <a:r>
              <a:rPr lang="en-US" dirty="0"/>
              <a:t>This summary table shows each NHICS form, who completes it, its purpose and whether it is recommended or optional.</a:t>
            </a:r>
          </a:p>
          <a:p>
            <a:pPr marL="174708" indent="-174708">
              <a:spcAft>
                <a:spcPts val="408"/>
              </a:spcAft>
              <a:buFont typeface="Arial" panose="020B0604020202020204" pitchFamily="34" charset="0"/>
              <a:buChar char="•"/>
            </a:pPr>
            <a:r>
              <a:rPr lang="en-US" dirty="0"/>
              <a:t>The NHICS 255 Volunteer Registration is an optional form used to document volunteer sign in and out for each operational period. Other tracking systems may be used instead (completed by Logistics Section Chief)</a:t>
            </a:r>
          </a:p>
          <a:p>
            <a:pPr marL="174708" indent="-174708">
              <a:spcAft>
                <a:spcPts val="408"/>
              </a:spcAft>
              <a:buFont typeface="Arial" panose="020B0604020202020204" pitchFamily="34" charset="0"/>
              <a:buChar char="•"/>
            </a:pPr>
            <a:r>
              <a:rPr lang="en-US" dirty="0"/>
              <a:t>The NHICS 254 Emergency Admit Tracking is a </a:t>
            </a:r>
            <a:r>
              <a:rPr lang="en-US" u="sng" dirty="0"/>
              <a:t>recommended </a:t>
            </a:r>
            <a:r>
              <a:rPr lang="en-US" dirty="0"/>
              <a:t>form which records the triage, treatment and disposition of emergency admits (completed by Resident Services Branch Director)</a:t>
            </a:r>
          </a:p>
          <a:p>
            <a:pPr marL="174708" indent="-174708">
              <a:spcAft>
                <a:spcPts val="408"/>
              </a:spcAft>
              <a:buFont typeface="Arial" panose="020B0604020202020204" pitchFamily="34" charset="0"/>
              <a:buChar char="•"/>
            </a:pPr>
            <a:r>
              <a:rPr lang="en-US" dirty="0"/>
              <a:t>The NHICS 255 Master Resident Evacuation Tracking is </a:t>
            </a:r>
            <a:r>
              <a:rPr lang="en-US" u="sng" dirty="0"/>
              <a:t>recommended </a:t>
            </a:r>
            <a:r>
              <a:rPr lang="en-US" dirty="0"/>
              <a:t>to track all residents evacuated (completed by Resident Services Branch Director)</a:t>
            </a:r>
          </a:p>
          <a:p>
            <a:pPr marL="174708" indent="-174708">
              <a:spcAft>
                <a:spcPts val="408"/>
              </a:spcAft>
              <a:buFont typeface="Arial" panose="020B0604020202020204" pitchFamily="34" charset="0"/>
              <a:buChar char="•"/>
            </a:pPr>
            <a:r>
              <a:rPr lang="en-US" dirty="0"/>
              <a:t>The NHICS 257 Resource Accounting Record is an optional form which documents the request, use, return and condition of resources used to response (completed by all IMT Personnel under the Logistics Section Chief)</a:t>
            </a:r>
          </a:p>
          <a:p>
            <a:pPr marL="174708" indent="-174708">
              <a:spcAft>
                <a:spcPts val="408"/>
              </a:spcAft>
              <a:buFont typeface="Arial" panose="020B0604020202020204" pitchFamily="34" charset="0"/>
              <a:buChar char="•"/>
            </a:pPr>
            <a:r>
              <a:rPr lang="en-US" dirty="0"/>
              <a:t>The NHICS 258 Facility Resource Directory is </a:t>
            </a:r>
            <a:r>
              <a:rPr lang="en-US" u="sng" dirty="0"/>
              <a:t>recommended </a:t>
            </a:r>
            <a:r>
              <a:rPr lang="en-US" dirty="0"/>
              <a:t>for documenting critical contact information for all facility resources (completed by Planning Section Chief)</a:t>
            </a:r>
          </a:p>
          <a:p>
            <a:pPr marL="174708" indent="-174708">
              <a:spcAft>
                <a:spcPts val="408"/>
              </a:spcAft>
              <a:buFont typeface="Arial" panose="020B0604020202020204" pitchFamily="34" charset="0"/>
              <a:buChar char="•"/>
            </a:pPr>
            <a:r>
              <a:rPr lang="en-US" dirty="0"/>
              <a:t>The NHICS 259 Facility Casualty Fatality Report is </a:t>
            </a:r>
            <a:r>
              <a:rPr lang="en-US" u="sng" dirty="0"/>
              <a:t>recommended </a:t>
            </a:r>
            <a:r>
              <a:rPr lang="en-US" dirty="0"/>
              <a:t>to document injury or death of residents (completed by Resident Services Branch Director)</a:t>
            </a:r>
          </a:p>
          <a:p>
            <a:pPr marL="174708" indent="-174708">
              <a:spcAft>
                <a:spcPts val="408"/>
              </a:spcAft>
              <a:buFont typeface="Arial" panose="020B0604020202020204" pitchFamily="34" charset="0"/>
              <a:buChar char="•"/>
            </a:pPr>
            <a:r>
              <a:rPr lang="en-US" dirty="0"/>
              <a:t>The NHICS 260 Resident Evacuation Tracking is </a:t>
            </a:r>
            <a:r>
              <a:rPr lang="en-US" u="sng" dirty="0"/>
              <a:t>recommended </a:t>
            </a:r>
            <a:r>
              <a:rPr lang="en-US" dirty="0"/>
              <a:t>to document individual evacuated residents (completed by Resident Services Branch Director)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97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1</a:t>
            </a:r>
          </a:p>
          <a:p>
            <a:r>
              <a:rPr lang="en-US" dirty="0"/>
              <a:t>The answer is “E. All of the Above”. The Scribe/Runner may assigned anywhere on the IMT chart, including under the Command or General staff. They should be assigned by the Incident Commander based on need during the response.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9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solidFill>
                  <a:prstClr val="black"/>
                </a:solidFill>
              </a:rPr>
              <a:t>Knowledge Check – Question 2</a:t>
            </a:r>
          </a:p>
          <a:p>
            <a:r>
              <a:rPr lang="en-US" dirty="0"/>
              <a:t>The Answer is F -- All of the above.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268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solidFill>
                  <a:prstClr val="black"/>
                </a:solidFill>
              </a:rPr>
              <a:t>Knowledge Check – Question 3</a:t>
            </a:r>
          </a:p>
          <a:p>
            <a:r>
              <a:rPr lang="en-US" dirty="0"/>
              <a:t>The answer is C. NHICS is flexible and the NHICS Forms completed should reflect the incident documentation needs.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65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solidFill>
                  <a:prstClr val="black"/>
                </a:solidFill>
              </a:rPr>
              <a:t>Knowledge Check – Question 4</a:t>
            </a:r>
          </a:p>
          <a:p>
            <a:r>
              <a:rPr lang="en-US" dirty="0"/>
              <a:t>The correct answer is A. NHICS 258 – Facility Resource Directory. By so doing, this important information is readily available for an activation.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607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Summary</a:t>
            </a:r>
          </a:p>
          <a:p>
            <a:pPr>
              <a:spcAft>
                <a:spcPts val="408"/>
              </a:spcAft>
            </a:pPr>
            <a:r>
              <a:rPr lang="en-US" dirty="0"/>
              <a:t>This module you became familiar with the NHICS Response Toolkit including:</a:t>
            </a:r>
          </a:p>
          <a:p>
            <a:pPr marL="174708" indent="-174708">
              <a:spcAft>
                <a:spcPts val="408"/>
              </a:spcAft>
              <a:buFont typeface="Arial" panose="020B0604020202020204" pitchFamily="34" charset="0"/>
              <a:buChar char="•"/>
            </a:pPr>
            <a:r>
              <a:rPr lang="en-US" dirty="0"/>
              <a:t>Job Action Sheets (JASs)</a:t>
            </a:r>
          </a:p>
          <a:p>
            <a:pPr marL="174708" indent="-174708">
              <a:spcAft>
                <a:spcPts val="408"/>
              </a:spcAft>
              <a:buFont typeface="Arial" panose="020B0604020202020204" pitchFamily="34" charset="0"/>
              <a:buChar char="•"/>
            </a:pPr>
            <a:r>
              <a:rPr lang="en-US" dirty="0"/>
              <a:t>Incident Response Guides (IRGs)</a:t>
            </a:r>
          </a:p>
          <a:p>
            <a:pPr marL="174708" indent="-174708">
              <a:spcAft>
                <a:spcPts val="408"/>
              </a:spcAft>
              <a:buFont typeface="Arial" panose="020B0604020202020204" pitchFamily="34" charset="0"/>
              <a:buChar char="•"/>
            </a:pPr>
            <a:r>
              <a:rPr lang="en-US" dirty="0"/>
              <a:t>Incident Action Plan (IAP) Quick Start </a:t>
            </a:r>
          </a:p>
          <a:p>
            <a:pPr marL="174708" indent="-174708">
              <a:spcAft>
                <a:spcPts val="611"/>
              </a:spcAft>
              <a:buFont typeface="Arial" panose="020B0604020202020204" pitchFamily="34" charset="0"/>
              <a:buChar char="•"/>
            </a:pPr>
            <a:r>
              <a:rPr lang="en-US" dirty="0"/>
              <a:t>NHICS Forms</a:t>
            </a:r>
          </a:p>
          <a:p>
            <a:pPr>
              <a:spcAft>
                <a:spcPts val="408"/>
              </a:spcAft>
            </a:pPr>
            <a:r>
              <a:rPr lang="en-US" dirty="0"/>
              <a:t>This concludes NHICS Training Module 3: Response Toolkit.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83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218853" cy="4183380"/>
          </a:xfrm>
        </p:spPr>
        <p:txBody>
          <a:bodyPr/>
          <a:lstStyle/>
          <a:p>
            <a:pPr>
              <a:spcAft>
                <a:spcPts val="611"/>
              </a:spcAft>
            </a:pPr>
            <a:r>
              <a:rPr lang="en-US" b="1" dirty="0"/>
              <a:t>Job Action Sheets</a:t>
            </a:r>
          </a:p>
          <a:p>
            <a:r>
              <a:rPr lang="en-US" dirty="0"/>
              <a:t>Job Action Sheets provide IMT staff with position-specific responsibilities. JASs should be reviewed in the planning phase (prior to activation) and immediately upon receiving an IMT assignment, i.e., at the onset of activation, to ensure all tasks and activities are considered and performed if necessary.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95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Job Action Sheets…</a:t>
            </a:r>
          </a:p>
          <a:p>
            <a:pPr>
              <a:spcAft>
                <a:spcPts val="408"/>
              </a:spcAft>
            </a:pPr>
            <a:r>
              <a:rPr lang="en-US" dirty="0"/>
              <a:t>All JASs are grouped according to time periods:</a:t>
            </a:r>
          </a:p>
          <a:p>
            <a:pPr marL="174708" indent="-174708">
              <a:spcAft>
                <a:spcPts val="408"/>
              </a:spcAft>
              <a:buFont typeface="Arial" panose="020B0604020202020204" pitchFamily="34" charset="0"/>
              <a:buChar char="•"/>
            </a:pPr>
            <a:r>
              <a:rPr lang="en-US" dirty="0"/>
              <a:t>Immediate Response (</a:t>
            </a:r>
            <a:r>
              <a:rPr lang="en-US" dirty="0" smtClean="0"/>
              <a:t>0–2 </a:t>
            </a:r>
            <a:r>
              <a:rPr lang="en-US" dirty="0"/>
              <a:t>hours)</a:t>
            </a:r>
          </a:p>
          <a:p>
            <a:pPr marL="174708" indent="-174708">
              <a:spcAft>
                <a:spcPts val="408"/>
              </a:spcAft>
              <a:buFont typeface="Arial" panose="020B0604020202020204" pitchFamily="34" charset="0"/>
              <a:buChar char="•"/>
            </a:pPr>
            <a:r>
              <a:rPr lang="en-US" dirty="0"/>
              <a:t>Intermediate Response (</a:t>
            </a:r>
            <a:r>
              <a:rPr lang="en-US" dirty="0" smtClean="0"/>
              <a:t>2–12 </a:t>
            </a:r>
            <a:r>
              <a:rPr lang="en-US" dirty="0"/>
              <a:t>hours)</a:t>
            </a:r>
          </a:p>
          <a:p>
            <a:pPr marL="174708" indent="-174708">
              <a:spcAft>
                <a:spcPts val="408"/>
              </a:spcAft>
              <a:buFont typeface="Arial" panose="020B0604020202020204" pitchFamily="34" charset="0"/>
              <a:buChar char="•"/>
            </a:pPr>
            <a:r>
              <a:rPr lang="en-US" dirty="0"/>
              <a:t>Extended Response and System Recovery (greater than 12 hours)</a:t>
            </a:r>
          </a:p>
          <a:p>
            <a:pPr>
              <a:spcAft>
                <a:spcPts val="408"/>
              </a:spcAft>
            </a:pPr>
            <a:r>
              <a:rPr lang="en-US" dirty="0"/>
              <a:t>The structure of the JASs mirror the organization of the Incident Response Guides (IRGs).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91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8"/>
              </a:spcAft>
            </a:pPr>
            <a:r>
              <a:rPr lang="en-US" b="1" dirty="0"/>
              <a:t>Job Action Sheets…</a:t>
            </a:r>
            <a:endParaRPr lang="en-US" dirty="0"/>
          </a:p>
          <a:p>
            <a:pPr>
              <a:spcAft>
                <a:spcPts val="408"/>
              </a:spcAft>
            </a:pPr>
            <a:r>
              <a:rPr lang="en-US" dirty="0"/>
              <a:t>For each level of response, JASs for every IMT position are sub-divided into:</a:t>
            </a:r>
          </a:p>
          <a:p>
            <a:pPr marL="174708" indent="-174708">
              <a:spcAft>
                <a:spcPts val="408"/>
              </a:spcAft>
              <a:buFont typeface="Arial" panose="020B0604020202020204" pitchFamily="34" charset="0"/>
              <a:buChar char="•"/>
            </a:pPr>
            <a:r>
              <a:rPr lang="en-US" b="1" dirty="0"/>
              <a:t>Activities</a:t>
            </a:r>
            <a:r>
              <a:rPr lang="en-US" dirty="0"/>
              <a:t> to be completed by the activated position</a:t>
            </a:r>
          </a:p>
          <a:p>
            <a:pPr marL="174708" indent="-174708">
              <a:spcAft>
                <a:spcPts val="408"/>
              </a:spcAft>
              <a:buFont typeface="Arial" panose="020B0604020202020204" pitchFamily="34" charset="0"/>
              <a:buChar char="•"/>
            </a:pPr>
            <a:r>
              <a:rPr lang="en-US" dirty="0"/>
              <a:t>Required </a:t>
            </a:r>
            <a:r>
              <a:rPr lang="en-US" b="1" dirty="0"/>
              <a:t>Documentation </a:t>
            </a:r>
            <a:r>
              <a:rPr lang="en-US" dirty="0"/>
              <a:t>to be filled out which includes NHICS Forms (Activity Log and/or Timesheet, etc.)</a:t>
            </a:r>
          </a:p>
          <a:p>
            <a:pPr marL="174708" indent="-174708">
              <a:spcAft>
                <a:spcPts val="408"/>
              </a:spcAft>
              <a:buFont typeface="Arial" panose="020B0604020202020204" pitchFamily="34" charset="0"/>
              <a:buChar char="•"/>
            </a:pPr>
            <a:r>
              <a:rPr lang="en-US" b="1" dirty="0"/>
              <a:t>Resources</a:t>
            </a:r>
            <a:r>
              <a:rPr lang="en-US" dirty="0"/>
              <a:t> that may be needed (e.g., Communication Plan)</a:t>
            </a:r>
          </a:p>
          <a:p>
            <a:pPr marL="174708" indent="-174708">
              <a:spcAft>
                <a:spcPts val="408"/>
              </a:spcAft>
              <a:buFont typeface="Arial" panose="020B0604020202020204" pitchFamily="34" charset="0"/>
              <a:buChar char="•"/>
            </a:pPr>
            <a:r>
              <a:rPr lang="en-US" dirty="0"/>
              <a:t>Important</a:t>
            </a:r>
            <a:r>
              <a:rPr lang="en-US" b="1" dirty="0"/>
              <a:t> Communication </a:t>
            </a:r>
            <a:r>
              <a:rPr lang="en-US" dirty="0"/>
              <a:t>considerations such as who the IMT member should communicate with on certain issues (e.g., safety concerns should be brought to the attention of the Safety Officer)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93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Job Action Sheets…</a:t>
            </a:r>
            <a:endParaRPr lang="en-US" dirty="0"/>
          </a:p>
          <a:p>
            <a:pPr>
              <a:spcAft>
                <a:spcPts val="408"/>
              </a:spcAft>
            </a:pPr>
            <a:r>
              <a:rPr lang="en-US" dirty="0"/>
              <a:t>The </a:t>
            </a:r>
            <a:r>
              <a:rPr lang="en-US" u="sng" dirty="0"/>
              <a:t>Documents and Tools </a:t>
            </a:r>
            <a:r>
              <a:rPr lang="en-US" dirty="0"/>
              <a:t>section at the end of each JAS includes the a list of relevant NHICS Forms.</a:t>
            </a:r>
          </a:p>
          <a:p>
            <a:pPr marL="174708" indent="-174708">
              <a:spcAft>
                <a:spcPts val="611"/>
              </a:spcAft>
              <a:buFont typeface="Arial" panose="020B0604020202020204" pitchFamily="34" charset="0"/>
              <a:buChar char="•"/>
            </a:pPr>
            <a:r>
              <a:rPr lang="en-US" dirty="0"/>
              <a:t>Depending on the IMT position, the JAS indicates which NHICS Forms must be filled out (or whether the position should receive a copy of a completed NHICS Form)</a:t>
            </a:r>
          </a:p>
          <a:p>
            <a:r>
              <a:rPr lang="en-US" dirty="0"/>
              <a:t>As an example, the Incident Commander has a list of all of the forms because they are in charge and potentially the only person activated in the small activation while the Scribe/Runner has only gets copies and documents his/her activities on an Activity Log and time on a timesheet.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24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Response Guides</a:t>
            </a:r>
          </a:p>
          <a:p>
            <a:pPr>
              <a:spcAft>
                <a:spcPts val="408"/>
              </a:spcAft>
            </a:pPr>
            <a:r>
              <a:rPr lang="en-US" dirty="0"/>
              <a:t>Incident Response Guides (IRGs) :</a:t>
            </a:r>
          </a:p>
          <a:p>
            <a:pPr marL="174708" indent="-174708">
              <a:spcAft>
                <a:spcPts val="408"/>
              </a:spcAft>
              <a:buFont typeface="Arial" panose="020B0604020202020204" pitchFamily="34" charset="0"/>
              <a:buChar char="•"/>
            </a:pPr>
            <a:r>
              <a:rPr lang="en-US" dirty="0"/>
              <a:t>Indicate critical actions to be taken or considered</a:t>
            </a:r>
          </a:p>
          <a:p>
            <a:pPr marL="174708" indent="-174708">
              <a:spcAft>
                <a:spcPts val="408"/>
              </a:spcAft>
              <a:buFont typeface="Arial" panose="020B0604020202020204" pitchFamily="34" charset="0"/>
              <a:buChar char="•"/>
            </a:pPr>
            <a:r>
              <a:rPr lang="en-US" dirty="0"/>
              <a:t>Are organized by IMT position</a:t>
            </a:r>
          </a:p>
          <a:p>
            <a:pPr marL="174708" indent="-174708">
              <a:spcAft>
                <a:spcPts val="611"/>
              </a:spcAft>
              <a:buFont typeface="Arial" panose="020B0604020202020204" pitchFamily="34" charset="0"/>
              <a:buChar char="•"/>
            </a:pPr>
            <a:r>
              <a:rPr lang="en-US" dirty="0"/>
              <a:t>Include fields that allow the IMT member to add his/her initials when actions are completed</a:t>
            </a:r>
          </a:p>
          <a:p>
            <a:r>
              <a:rPr lang="en-US" dirty="0"/>
              <a:t>The IRGs may be collected after an activation to assist in documentation of the incident.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92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Response Guides</a:t>
            </a:r>
            <a:r>
              <a:rPr lang="en-US" dirty="0"/>
              <a:t>…</a:t>
            </a:r>
          </a:p>
          <a:p>
            <a:pPr>
              <a:spcAft>
                <a:spcPts val="408"/>
              </a:spcAft>
            </a:pPr>
            <a:r>
              <a:rPr lang="en-US" dirty="0"/>
              <a:t>Incident Response Guides (IRGs) are grouped according to time periods (similar to JASs):</a:t>
            </a:r>
          </a:p>
          <a:p>
            <a:pPr marL="174708" indent="-174708">
              <a:spcAft>
                <a:spcPts val="408"/>
              </a:spcAft>
              <a:buFont typeface="Arial" panose="020B0604020202020204" pitchFamily="34" charset="0"/>
              <a:buChar char="•"/>
            </a:pPr>
            <a:r>
              <a:rPr lang="en-US" dirty="0"/>
              <a:t>Immediate Response (</a:t>
            </a:r>
            <a:r>
              <a:rPr lang="en-US" dirty="0" smtClean="0"/>
              <a:t>0–2 </a:t>
            </a:r>
            <a:r>
              <a:rPr lang="en-US" dirty="0"/>
              <a:t>hours)</a:t>
            </a:r>
          </a:p>
          <a:p>
            <a:pPr marL="174708" indent="-174708">
              <a:spcAft>
                <a:spcPts val="408"/>
              </a:spcAft>
              <a:buFont typeface="Arial" panose="020B0604020202020204" pitchFamily="34" charset="0"/>
              <a:buChar char="•"/>
            </a:pPr>
            <a:r>
              <a:rPr lang="en-US" dirty="0"/>
              <a:t>Intermediate Response (</a:t>
            </a:r>
            <a:r>
              <a:rPr lang="en-US" dirty="0" smtClean="0"/>
              <a:t>2–12 </a:t>
            </a:r>
            <a:r>
              <a:rPr lang="en-US" dirty="0"/>
              <a:t>hours)</a:t>
            </a:r>
          </a:p>
          <a:p>
            <a:pPr marL="174708" indent="-174708">
              <a:spcAft>
                <a:spcPts val="408"/>
              </a:spcAft>
              <a:buFont typeface="Arial" panose="020B0604020202020204" pitchFamily="34" charset="0"/>
              <a:buChar char="•"/>
            </a:pPr>
            <a:r>
              <a:rPr lang="en-US" dirty="0"/>
              <a:t>Extended Response and System Recovery (greater than 12 hours)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59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b="1" dirty="0"/>
              <a:t>Incident Response Guides…</a:t>
            </a:r>
          </a:p>
          <a:p>
            <a:pPr defTabSz="931774">
              <a:spcAft>
                <a:spcPts val="408"/>
              </a:spcAft>
              <a:defRPr/>
            </a:pPr>
            <a:r>
              <a:rPr lang="en-US" dirty="0"/>
              <a:t>A Rapid Response Checklist is included at the beginning of each IRG which includes:</a:t>
            </a:r>
          </a:p>
          <a:p>
            <a:pPr marL="174708" indent="-174708" defTabSz="931774">
              <a:spcAft>
                <a:spcPts val="408"/>
              </a:spcAft>
              <a:buFont typeface="Arial" panose="020B0604020202020204" pitchFamily="34" charset="0"/>
              <a:buChar char="•"/>
              <a:defRPr/>
            </a:pPr>
            <a:r>
              <a:rPr lang="en-US" dirty="0"/>
              <a:t>Critical tasks that need to happen in tandem with mobilization. </a:t>
            </a:r>
          </a:p>
          <a:p>
            <a:pPr marL="640594" lvl="1" indent="-174708">
              <a:spcAft>
                <a:spcPts val="408"/>
              </a:spcAft>
              <a:buFont typeface="Arial" panose="020B0604020202020204" pitchFamily="34" charset="0"/>
              <a:buChar char="•"/>
              <a:defRPr/>
            </a:pPr>
            <a:r>
              <a:rPr lang="en-US" dirty="0"/>
              <a:t>Example: Evacuation to an alternate site</a:t>
            </a:r>
          </a:p>
          <a:p>
            <a:pPr defTabSz="931774">
              <a:defRPr/>
            </a:pPr>
            <a:r>
              <a:rPr lang="en-US" dirty="0"/>
              <a:t>In the photo, residents of Asbury Tower wee evacuated during Hurricane Sandy to a newly constructed hotel. Rapid thinking, planning ahead and forecasting made this evacuation a success.</a:t>
            </a:r>
          </a:p>
          <a:p>
            <a:pPr defTabSz="931774">
              <a:defRPr/>
            </a:pPr>
            <a:endParaRPr lang="en-US" dirty="0"/>
          </a:p>
          <a:p>
            <a:pPr defTabSz="931774">
              <a:defRPr/>
            </a:pPr>
            <a:r>
              <a:rPr lang="en-US" dirty="0"/>
              <a:t>Photo credit: FEMA Photo by Steve Zumwalt, Asbury Park, N.J., Jan. 15, 2013 -- Mary Schmid and Henriette Katz relax during at Asbury Tower which was evacuated during Hurricane Sandy. FEMA helped the tower residents with housing nearby at a newly constructed Hampton Inn.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5844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9637" y="5965826"/>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Tree>
    <p:extLst>
      <p:ext uri="{BB962C8B-B14F-4D97-AF65-F5344CB8AC3E}">
        <p14:creationId xmlns:p14="http://schemas.microsoft.com/office/powerpoint/2010/main" val="445708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21428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3675049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06977" y="3883977"/>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31"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13911" y="3551397"/>
            <a:ext cx="1682751"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4830" y="5943601"/>
            <a:ext cx="250401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6783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normAutofit/>
          </a:bodyPr>
          <a:lstStyle>
            <a:lvl1pPr algn="l">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812800" y="1600200"/>
            <a:ext cx="1076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588000" y="6272849"/>
            <a:ext cx="914400" cy="365125"/>
          </a:xfrm>
          <a:ln w="15875">
            <a:solidFill>
              <a:schemeClr val="bg1">
                <a:lumMod val="75000"/>
                <a:alpha val="15000"/>
              </a:schemeClr>
            </a:solidFill>
          </a:ln>
          <a:effectLst>
            <a:glow rad="127000">
              <a:schemeClr val="accent1">
                <a:alpha val="0"/>
              </a:schemeClr>
            </a:glow>
          </a:effectLst>
        </p:spPr>
        <p:txBody>
          <a:bodyPr/>
          <a:lstStyle/>
          <a:p>
            <a:fld id="{A085CBD4-4602-4939-BE73-88E0CC735A80}" type="slidenum">
              <a:rPr lang="en-US" smtClean="0"/>
              <a:t>‹#›</a:t>
            </a:fld>
            <a:endParaRPr lang="en-US" dirty="0"/>
          </a:p>
        </p:txBody>
      </p:sp>
      <p:sp>
        <p:nvSpPr>
          <p:cNvPr id="7" name="Hexagon 6"/>
          <p:cNvSpPr/>
          <p:nvPr userDrawn="1"/>
        </p:nvSpPr>
        <p:spPr>
          <a:xfrm rot="5400000">
            <a:off x="9023350" y="442573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Hexagon 7"/>
          <p:cNvSpPr/>
          <p:nvPr userDrawn="1"/>
        </p:nvSpPr>
        <p:spPr>
          <a:xfrm rot="5400000">
            <a:off x="11492653" y="3396404"/>
            <a:ext cx="1328420" cy="1657773"/>
          </a:xfrm>
          <a:prstGeom prst="hexagon">
            <a:avLst/>
          </a:prstGeom>
          <a:noFill/>
          <a:ln w="15875" cap="flat" cmpd="sng" algn="ctr">
            <a:solidFill>
              <a:schemeClr val="bg1">
                <a:lumMod val="75000"/>
                <a:alpha val="30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Hexagon 9"/>
          <p:cNvSpPr/>
          <p:nvPr userDrawn="1"/>
        </p:nvSpPr>
        <p:spPr>
          <a:xfrm rot="5400000">
            <a:off x="8191077" y="544046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Hexagon 10"/>
          <p:cNvSpPr/>
          <p:nvPr userDrawn="1"/>
        </p:nvSpPr>
        <p:spPr>
          <a:xfrm rot="5400000">
            <a:off x="11511703" y="5441104"/>
            <a:ext cx="1328420" cy="1657773"/>
          </a:xfrm>
          <a:prstGeom prst="hexagon">
            <a:avLst/>
          </a:prstGeom>
          <a:noFill/>
          <a:ln w="15875" cap="flat" cmpd="sng" algn="ctr">
            <a:solidFill>
              <a:schemeClr val="bg1">
                <a:lumMod val="75000"/>
                <a:alpha val="32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Hexagon 11"/>
          <p:cNvSpPr/>
          <p:nvPr userDrawn="1"/>
        </p:nvSpPr>
        <p:spPr>
          <a:xfrm rot="5400000">
            <a:off x="10683239" y="4420024"/>
            <a:ext cx="1328420" cy="1657773"/>
          </a:xfrm>
          <a:prstGeom prst="hexagon">
            <a:avLst/>
          </a:prstGeom>
          <a:noFill/>
          <a:ln w="15875" cap="flat" cmpd="sng" algn="ctr">
            <a:solidFill>
              <a:schemeClr val="bg1">
                <a:lumMod val="75000"/>
                <a:alpha val="2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3" name="Picture 2" descr="CAHF Public Webs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6096000"/>
            <a:ext cx="2510113"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8910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2322859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1423925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18849782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5117903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12414764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34890771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normAutofit/>
          </a:bodyPr>
          <a:lstStyle>
            <a:lvl1pPr algn="ctr">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sp>
        <p:nvSpPr>
          <p:cNvPr id="7" name="Hexagon 6"/>
          <p:cNvSpPr/>
          <p:nvPr userDrawn="1"/>
        </p:nvSpPr>
        <p:spPr>
          <a:xfrm rot="5400000">
            <a:off x="9023350" y="4425739"/>
            <a:ext cx="1328420" cy="1657773"/>
          </a:xfrm>
          <a:prstGeom prst="hexagon">
            <a:avLst/>
          </a:prstGeom>
          <a:noFill/>
          <a:ln w="16510" cap="flat" cmpd="sng" algn="ctr">
            <a:solidFill>
              <a:srgbClr val="4F81BD">
                <a:alpha val="2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8" name="Hexagon 7"/>
          <p:cNvSpPr/>
          <p:nvPr userDrawn="1"/>
        </p:nvSpPr>
        <p:spPr>
          <a:xfrm rot="5400000">
            <a:off x="11492653" y="33964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0" name="Hexagon 9"/>
          <p:cNvSpPr/>
          <p:nvPr userDrawn="1"/>
        </p:nvSpPr>
        <p:spPr>
          <a:xfrm rot="5400000">
            <a:off x="8191077" y="5440469"/>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1" name="Hexagon 10"/>
          <p:cNvSpPr/>
          <p:nvPr userDrawn="1"/>
        </p:nvSpPr>
        <p:spPr>
          <a:xfrm rot="5400000">
            <a:off x="11511703" y="54411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2" name="Hexagon 11"/>
          <p:cNvSpPr/>
          <p:nvPr userDrawn="1"/>
        </p:nvSpPr>
        <p:spPr>
          <a:xfrm rot="5400000">
            <a:off x="10683239" y="4420024"/>
            <a:ext cx="1328420" cy="1657773"/>
          </a:xfrm>
          <a:prstGeom prst="hexagon">
            <a:avLst/>
          </a:prstGeom>
          <a:noFill/>
          <a:ln w="16510" cap="flat" cmpd="sng" algn="ctr">
            <a:solidFill>
              <a:srgbClr val="4F81BD">
                <a:alpha val="3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550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5408577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9488546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33140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88446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16917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48DD4">
                  <a:tint val="75000"/>
                </a:srgbClr>
              </a:solidFill>
            </a:endParaRPr>
          </a:p>
        </p:txBody>
      </p:sp>
      <p:sp>
        <p:nvSpPr>
          <p:cNvPr id="9" name="Slide Number Placeholder 8"/>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9793539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48DD4">
                  <a:tint val="75000"/>
                </a:srgbClr>
              </a:solidFill>
            </a:endParaRPr>
          </a:p>
        </p:txBody>
      </p:sp>
      <p:sp>
        <p:nvSpPr>
          <p:cNvPr id="5" name="Slide Number Placeholder 4"/>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572848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48DD4">
                  <a:tint val="75000"/>
                </a:srgbClr>
              </a:solidFill>
            </a:endParaRPr>
          </a:p>
        </p:txBody>
      </p:sp>
      <p:sp>
        <p:nvSpPr>
          <p:cNvPr id="4" name="Slide Number Placeholder 3"/>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142824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77728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821520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48DD4">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731425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t>5/19/2017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t>‹#›</a:t>
            </a:fld>
            <a:endParaRPr lang="en-US" dirty="0"/>
          </a:p>
        </p:txBody>
      </p:sp>
    </p:spTree>
    <p:extLst>
      <p:ext uri="{BB962C8B-B14F-4D97-AF65-F5344CB8AC3E}">
        <p14:creationId xmlns:p14="http://schemas.microsoft.com/office/powerpoint/2010/main" val="1094035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cahfdisasterprep.com/NHICS/GuidebookTools.aspx"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1"/>
            <a:ext cx="7620000" cy="1984375"/>
          </a:xfrm>
        </p:spPr>
        <p:txBody>
          <a:bodyPr>
            <a:normAutofit/>
          </a:bodyPr>
          <a:lstStyle/>
          <a:p>
            <a:pPr algn="l"/>
            <a:r>
              <a:rPr lang="en-US" sz="3800" dirty="0"/>
              <a:t>MODULE 3: </a:t>
            </a:r>
            <a:br>
              <a:rPr lang="en-US" sz="3800" dirty="0"/>
            </a:br>
            <a:r>
              <a:rPr lang="en-US" sz="3800" dirty="0"/>
              <a:t>Response </a:t>
            </a:r>
            <a:r>
              <a:rPr lang="en-US" sz="3800" dirty="0"/>
              <a:t>Toolkit</a:t>
            </a:r>
          </a:p>
        </p:txBody>
      </p:sp>
    </p:spTree>
    <p:extLst>
      <p:ext uri="{BB962C8B-B14F-4D97-AF65-F5344CB8AC3E}">
        <p14:creationId xmlns:p14="http://schemas.microsoft.com/office/powerpoint/2010/main" val="308861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sz="3800" dirty="0"/>
              <a:t>Incident Response Guides…</a:t>
            </a:r>
            <a:endParaRPr lang="en-US" sz="3800" dirty="0"/>
          </a:p>
        </p:txBody>
      </p:sp>
      <p:sp>
        <p:nvSpPr>
          <p:cNvPr id="3" name="Content Placeholder 2"/>
          <p:cNvSpPr>
            <a:spLocks noGrp="1"/>
          </p:cNvSpPr>
          <p:nvPr>
            <p:ph idx="1"/>
          </p:nvPr>
        </p:nvSpPr>
        <p:spPr/>
        <p:txBody>
          <a:bodyPr>
            <a:normAutofit/>
          </a:bodyPr>
          <a:lstStyle/>
          <a:p>
            <a:r>
              <a:rPr lang="en-US" dirty="0" smtClean="0"/>
              <a:t>A </a:t>
            </a:r>
            <a:r>
              <a:rPr lang="en-US" b="1" dirty="0" smtClean="0"/>
              <a:t>Documents and Tools </a:t>
            </a:r>
            <a:r>
              <a:rPr lang="en-US" dirty="0" smtClean="0"/>
              <a:t>section is included in each IRG. Elements include:</a:t>
            </a:r>
          </a:p>
          <a:p>
            <a:pPr lvl="1"/>
            <a:r>
              <a:rPr lang="en-US" dirty="0" smtClean="0"/>
              <a:t>Nursing Home Emergency Operations Plan</a:t>
            </a:r>
          </a:p>
          <a:p>
            <a:pPr lvl="1"/>
            <a:r>
              <a:rPr lang="en-US" dirty="0" smtClean="0"/>
              <a:t>Business Continuity Plan</a:t>
            </a:r>
          </a:p>
          <a:p>
            <a:pPr lvl="1"/>
            <a:r>
              <a:rPr lang="en-US" dirty="0" smtClean="0"/>
              <a:t>Security Procedures</a:t>
            </a:r>
          </a:p>
          <a:p>
            <a:pPr lvl="1"/>
            <a:r>
              <a:rPr lang="en-US" dirty="0" smtClean="0"/>
              <a:t>Fatality Management Procedures</a:t>
            </a:r>
          </a:p>
          <a:p>
            <a:pPr lvl="1"/>
            <a:r>
              <a:rPr lang="en-US" dirty="0" smtClean="0"/>
              <a:t>NHICS Forms</a:t>
            </a:r>
          </a:p>
          <a:p>
            <a:pPr lvl="1"/>
            <a:r>
              <a:rPr lang="en-US" dirty="0" smtClean="0"/>
              <a:t>Job Action Sheets</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86" t="9147" r="37521" b="6250"/>
          <a:stretch/>
        </p:blipFill>
        <p:spPr bwMode="auto">
          <a:xfrm>
            <a:off x="8077200" y="3429000"/>
            <a:ext cx="2289518" cy="298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14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Incident Response Guides…</a:t>
            </a:r>
            <a:endParaRPr lang="en-US" sz="3800" dirty="0"/>
          </a:p>
        </p:txBody>
      </p:sp>
      <p:sp>
        <p:nvSpPr>
          <p:cNvPr id="3" name="Content Placeholder 2"/>
          <p:cNvSpPr>
            <a:spLocks noGrp="1"/>
          </p:cNvSpPr>
          <p:nvPr>
            <p:ph idx="1"/>
          </p:nvPr>
        </p:nvSpPr>
        <p:spPr/>
        <p:txBody>
          <a:bodyPr>
            <a:normAutofit/>
          </a:bodyPr>
          <a:lstStyle/>
          <a:p>
            <a:pPr>
              <a:spcAft>
                <a:spcPts val="600"/>
              </a:spcAft>
            </a:pPr>
            <a:r>
              <a:rPr lang="en-US" dirty="0" smtClean="0"/>
              <a:t>Other Documents and Tools include:</a:t>
            </a:r>
          </a:p>
          <a:p>
            <a:pPr lvl="1">
              <a:spcAft>
                <a:spcPts val="600"/>
              </a:spcAft>
            </a:pPr>
            <a:r>
              <a:rPr lang="en-US" dirty="0" smtClean="0"/>
              <a:t>Nursing home organization chart</a:t>
            </a:r>
          </a:p>
          <a:p>
            <a:pPr lvl="1">
              <a:spcAft>
                <a:spcPts val="600"/>
              </a:spcAft>
            </a:pPr>
            <a:r>
              <a:rPr lang="en-US" dirty="0" smtClean="0"/>
              <a:t>Campus floor plans, maps and evacuation routes</a:t>
            </a:r>
          </a:p>
          <a:p>
            <a:pPr lvl="1">
              <a:spcAft>
                <a:spcPts val="600"/>
              </a:spcAft>
            </a:pPr>
            <a:r>
              <a:rPr lang="en-US" dirty="0" smtClean="0"/>
              <a:t>Television/radio/internet to monitor news</a:t>
            </a:r>
          </a:p>
          <a:p>
            <a:pPr lvl="1">
              <a:spcAft>
                <a:spcPts val="600"/>
              </a:spcAft>
            </a:pPr>
            <a:r>
              <a:rPr lang="en-US" dirty="0" smtClean="0"/>
              <a:t>Telephone and cell phone</a:t>
            </a:r>
          </a:p>
          <a:p>
            <a:pPr lvl="1">
              <a:spcAft>
                <a:spcPts val="600"/>
              </a:spcAft>
            </a:pPr>
            <a:r>
              <a:rPr lang="en-US" dirty="0" smtClean="0"/>
              <a:t>Satellite, amateur or 2-way radio</a:t>
            </a:r>
            <a:endParaRPr lang="en-US" dirty="0"/>
          </a:p>
        </p:txBody>
      </p:sp>
    </p:spTree>
    <p:extLst>
      <p:ext uri="{BB962C8B-B14F-4D97-AF65-F5344CB8AC3E}">
        <p14:creationId xmlns:p14="http://schemas.microsoft.com/office/powerpoint/2010/main" val="3499964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fontScale="90000"/>
          </a:bodyPr>
          <a:lstStyle/>
          <a:p>
            <a:r>
              <a:rPr lang="en-US" dirty="0" smtClean="0"/>
              <a:t>Incident Action Plan Quick Start</a:t>
            </a:r>
            <a:endParaRPr lang="en-US" dirty="0"/>
          </a:p>
        </p:txBody>
      </p:sp>
      <p:sp>
        <p:nvSpPr>
          <p:cNvPr id="3" name="Content Placeholder 2"/>
          <p:cNvSpPr>
            <a:spLocks noGrp="1"/>
          </p:cNvSpPr>
          <p:nvPr>
            <p:ph idx="1"/>
          </p:nvPr>
        </p:nvSpPr>
        <p:spPr>
          <a:xfrm>
            <a:off x="2057400" y="1447801"/>
            <a:ext cx="8153400" cy="4525963"/>
          </a:xfrm>
        </p:spPr>
        <p:txBody>
          <a:bodyPr>
            <a:normAutofit/>
          </a:bodyPr>
          <a:lstStyle/>
          <a:p>
            <a:pPr marL="0" indent="0">
              <a:spcAft>
                <a:spcPts val="600"/>
              </a:spcAft>
              <a:buNone/>
            </a:pPr>
            <a:r>
              <a:rPr lang="en-US" dirty="0" smtClean="0"/>
              <a:t>The new </a:t>
            </a:r>
            <a:r>
              <a:rPr lang="en-US" i="1" dirty="0" smtClean="0"/>
              <a:t>NHICS 200: Incident Action Plan (IAP) Quick Start</a:t>
            </a:r>
            <a:r>
              <a:rPr lang="en-US" dirty="0" smtClean="0"/>
              <a:t> is designed to:</a:t>
            </a:r>
          </a:p>
          <a:p>
            <a:pPr>
              <a:spcAft>
                <a:spcPts val="600"/>
              </a:spcAft>
            </a:pPr>
            <a:r>
              <a:rPr lang="en-US" dirty="0"/>
              <a:t>B</a:t>
            </a:r>
            <a:r>
              <a:rPr lang="en-US" dirty="0" smtClean="0"/>
              <a:t>e used at the onset of an activation</a:t>
            </a:r>
          </a:p>
          <a:p>
            <a:pPr>
              <a:spcAft>
                <a:spcPts val="600"/>
              </a:spcAft>
            </a:pPr>
            <a:r>
              <a:rPr lang="en-US" dirty="0" smtClean="0"/>
              <a:t>Assist the Incident Commander by reducing the time spent filling out forms</a:t>
            </a:r>
          </a:p>
          <a:p>
            <a:pPr>
              <a:spcAft>
                <a:spcPts val="600"/>
              </a:spcAft>
            </a:pPr>
            <a:r>
              <a:rPr lang="en-US" dirty="0" smtClean="0"/>
              <a:t>May be the only form needed for smaller activations</a:t>
            </a:r>
          </a:p>
        </p:txBody>
      </p:sp>
    </p:spTree>
    <p:extLst>
      <p:ext uri="{BB962C8B-B14F-4D97-AF65-F5344CB8AC3E}">
        <p14:creationId xmlns:p14="http://schemas.microsoft.com/office/powerpoint/2010/main" val="232535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NHICS Forms</a:t>
            </a:r>
            <a:endParaRPr lang="en-US" dirty="0"/>
          </a:p>
        </p:txBody>
      </p:sp>
      <p:sp>
        <p:nvSpPr>
          <p:cNvPr id="3" name="Content Placeholder 2"/>
          <p:cNvSpPr>
            <a:spLocks noGrp="1"/>
          </p:cNvSpPr>
          <p:nvPr>
            <p:ph idx="1"/>
          </p:nvPr>
        </p:nvSpPr>
        <p:spPr>
          <a:xfrm>
            <a:off x="1981200" y="1447801"/>
            <a:ext cx="8229600" cy="4525963"/>
          </a:xfrm>
        </p:spPr>
        <p:txBody>
          <a:bodyPr>
            <a:normAutofit/>
          </a:bodyPr>
          <a:lstStyle/>
          <a:p>
            <a:pPr>
              <a:spcAft>
                <a:spcPts val="600"/>
              </a:spcAft>
            </a:pPr>
            <a:r>
              <a:rPr lang="en-US" dirty="0" smtClean="0"/>
              <a:t>NHICS 2017 provides 19 NHICS Forms:</a:t>
            </a:r>
          </a:p>
          <a:p>
            <a:pPr lvl="1">
              <a:spcAft>
                <a:spcPts val="600"/>
              </a:spcAft>
            </a:pPr>
            <a:r>
              <a:rPr lang="en-US" dirty="0" smtClean="0"/>
              <a:t>Use only the forms you need</a:t>
            </a:r>
          </a:p>
          <a:p>
            <a:pPr lvl="1">
              <a:spcAft>
                <a:spcPts val="600"/>
              </a:spcAft>
            </a:pPr>
            <a:r>
              <a:rPr lang="en-US" dirty="0" smtClean="0"/>
              <a:t>Use throughout the life of an activation</a:t>
            </a:r>
          </a:p>
          <a:p>
            <a:pPr lvl="1">
              <a:spcAft>
                <a:spcPts val="600"/>
              </a:spcAft>
            </a:pPr>
            <a:r>
              <a:rPr lang="en-US" dirty="0" smtClean="0"/>
              <a:t>OK to customize if necessary but retain the form number and name for standardization</a:t>
            </a:r>
            <a:endParaRPr lang="en-US" dirty="0"/>
          </a:p>
        </p:txBody>
      </p:sp>
    </p:spTree>
    <p:extLst>
      <p:ext uri="{BB962C8B-B14F-4D97-AF65-F5344CB8AC3E}">
        <p14:creationId xmlns:p14="http://schemas.microsoft.com/office/powerpoint/2010/main" val="19385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 on the NHICS 258</a:t>
            </a:r>
            <a:endParaRPr lang="en-US" dirty="0"/>
          </a:p>
        </p:txBody>
      </p:sp>
      <p:sp>
        <p:nvSpPr>
          <p:cNvPr id="3" name="Content Placeholder 2"/>
          <p:cNvSpPr>
            <a:spLocks noGrp="1"/>
          </p:cNvSpPr>
          <p:nvPr>
            <p:ph idx="1"/>
          </p:nvPr>
        </p:nvSpPr>
        <p:spPr/>
        <p:txBody>
          <a:bodyPr>
            <a:normAutofit/>
          </a:bodyPr>
          <a:lstStyle/>
          <a:p>
            <a:r>
              <a:rPr lang="en-US" sz="3000" dirty="0"/>
              <a:t>In the planning stage (</a:t>
            </a:r>
            <a:r>
              <a:rPr lang="en-US" sz="3000" u="sng" dirty="0"/>
              <a:t>before</a:t>
            </a:r>
            <a:r>
              <a:rPr lang="en-US" sz="3000" dirty="0"/>
              <a:t> an emergency occurs) your team should ensure completion and maintenance of the </a:t>
            </a:r>
            <a:r>
              <a:rPr lang="en-US" sz="3000" dirty="0"/>
              <a:t>NHICS 258 Facility Resource </a:t>
            </a:r>
            <a:r>
              <a:rPr lang="en-US" sz="3000" dirty="0"/>
              <a:t>Directory. It documents </a:t>
            </a:r>
            <a:r>
              <a:rPr lang="en-US" sz="3000" dirty="0"/>
              <a:t>all of the entities your facility may need services from </a:t>
            </a:r>
            <a:r>
              <a:rPr lang="en-US" sz="3000" dirty="0"/>
              <a:t>during a disaster, including</a:t>
            </a:r>
          </a:p>
          <a:p>
            <a:pPr lvl="1"/>
            <a:r>
              <a:rPr lang="en-US" dirty="0" smtClean="0"/>
              <a:t>Utilities</a:t>
            </a:r>
          </a:p>
          <a:p>
            <a:pPr lvl="1"/>
            <a:r>
              <a:rPr lang="en-US" dirty="0" smtClean="0"/>
              <a:t>Hospitals</a:t>
            </a:r>
          </a:p>
          <a:p>
            <a:pPr lvl="1"/>
            <a:r>
              <a:rPr lang="en-US" dirty="0" smtClean="0"/>
              <a:t>Medical Supply Companies</a:t>
            </a:r>
          </a:p>
          <a:p>
            <a:pPr lvl="1"/>
            <a:endParaRPr lang="en-US" dirty="0" smtClean="0"/>
          </a:p>
          <a:p>
            <a:endParaRPr lang="en-US" dirty="0" smtClean="0"/>
          </a:p>
        </p:txBody>
      </p:sp>
    </p:spTree>
    <p:extLst>
      <p:ext uri="{BB962C8B-B14F-4D97-AF65-F5344CB8AC3E}">
        <p14:creationId xmlns:p14="http://schemas.microsoft.com/office/powerpoint/2010/main" val="2316898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NHICS Forms…</a:t>
            </a:r>
            <a:endParaRPr lang="en-US" dirty="0"/>
          </a:p>
        </p:txBody>
      </p:sp>
      <p:sp>
        <p:nvSpPr>
          <p:cNvPr id="3" name="Content Placeholder 2"/>
          <p:cNvSpPr>
            <a:spLocks noGrp="1"/>
          </p:cNvSpPr>
          <p:nvPr>
            <p:ph idx="1"/>
          </p:nvPr>
        </p:nvSpPr>
        <p:spPr>
          <a:xfrm>
            <a:off x="1981200" y="1447801"/>
            <a:ext cx="8229600" cy="4525963"/>
          </a:xfrm>
        </p:spPr>
        <p:txBody>
          <a:bodyPr>
            <a:normAutofit/>
          </a:bodyPr>
          <a:lstStyle/>
          <a:p>
            <a:r>
              <a:rPr lang="en-US" dirty="0" smtClean="0"/>
              <a:t>In NHICS 2017, for your convenience, electronic NHICS Forms </a:t>
            </a:r>
            <a:r>
              <a:rPr lang="en-US" dirty="0"/>
              <a:t>are available </a:t>
            </a:r>
            <a:r>
              <a:rPr lang="en-US" dirty="0" smtClean="0"/>
              <a:t>as both:</a:t>
            </a:r>
          </a:p>
          <a:p>
            <a:pPr lvl="1"/>
            <a:r>
              <a:rPr lang="en-US" dirty="0" smtClean="0"/>
              <a:t>Fillable Adobe PDF </a:t>
            </a:r>
          </a:p>
          <a:p>
            <a:pPr lvl="1"/>
            <a:r>
              <a:rPr lang="en-US" dirty="0" smtClean="0"/>
              <a:t>Fillable </a:t>
            </a:r>
            <a:r>
              <a:rPr lang="en-US" dirty="0"/>
              <a:t>Microsoft </a:t>
            </a:r>
            <a:r>
              <a:rPr lang="en-US" dirty="0" smtClean="0"/>
              <a:t>Word</a:t>
            </a:r>
          </a:p>
          <a:p>
            <a:r>
              <a:rPr lang="en-US" dirty="0" smtClean="0"/>
              <a:t>Any format can be printed and filled out by hand</a:t>
            </a:r>
          </a:p>
          <a:p>
            <a:r>
              <a:rPr lang="en-US" dirty="0" smtClean="0"/>
              <a:t>A customizable IMT chart is included in Visio format for editing</a:t>
            </a:r>
          </a:p>
          <a:p>
            <a:pPr marL="0" indent="0">
              <a:buNone/>
            </a:pPr>
            <a:endParaRPr lang="en-US" dirty="0" smtClean="0"/>
          </a:p>
        </p:txBody>
      </p:sp>
    </p:spTree>
    <p:extLst>
      <p:ext uri="{BB962C8B-B14F-4D97-AF65-F5344CB8AC3E}">
        <p14:creationId xmlns:p14="http://schemas.microsoft.com/office/powerpoint/2010/main" val="70931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NHICS Forms…</a:t>
            </a:r>
            <a:endParaRPr lang="en-US" dirty="0"/>
          </a:p>
        </p:txBody>
      </p:sp>
      <p:sp>
        <p:nvSpPr>
          <p:cNvPr id="3" name="Content Placeholder 2"/>
          <p:cNvSpPr>
            <a:spLocks noGrp="1"/>
          </p:cNvSpPr>
          <p:nvPr>
            <p:ph idx="1"/>
          </p:nvPr>
        </p:nvSpPr>
        <p:spPr>
          <a:xfrm>
            <a:off x="1981200" y="1447801"/>
            <a:ext cx="8229600" cy="4525963"/>
          </a:xfrm>
        </p:spPr>
        <p:txBody>
          <a:bodyPr>
            <a:normAutofit/>
          </a:bodyPr>
          <a:lstStyle/>
          <a:p>
            <a:pPr>
              <a:spcAft>
                <a:spcPts val="600"/>
              </a:spcAft>
            </a:pPr>
            <a:r>
              <a:rPr lang="en-US" dirty="0" smtClean="0"/>
              <a:t>A new one-page </a:t>
            </a:r>
            <a:r>
              <a:rPr lang="en-US" u="sng" dirty="0" smtClean="0"/>
              <a:t>Instruction Sheet</a:t>
            </a:r>
            <a:r>
              <a:rPr lang="en-US" dirty="0" smtClean="0"/>
              <a:t> is included at the end of each NHICS Form that describes:</a:t>
            </a:r>
          </a:p>
          <a:p>
            <a:pPr lvl="1">
              <a:spcAft>
                <a:spcPts val="600"/>
              </a:spcAft>
            </a:pPr>
            <a:r>
              <a:rPr lang="en-US" dirty="0" smtClean="0"/>
              <a:t>The purpose of the form</a:t>
            </a:r>
          </a:p>
          <a:p>
            <a:pPr lvl="1">
              <a:spcAft>
                <a:spcPts val="600"/>
              </a:spcAft>
            </a:pPr>
            <a:r>
              <a:rPr lang="en-US" dirty="0" smtClean="0"/>
              <a:t>Who completes it</a:t>
            </a:r>
          </a:p>
          <a:p>
            <a:pPr lvl="1">
              <a:spcAft>
                <a:spcPts val="600"/>
              </a:spcAft>
            </a:pPr>
            <a:r>
              <a:rPr lang="en-US" dirty="0"/>
              <a:t>W</a:t>
            </a:r>
            <a:r>
              <a:rPr lang="en-US" dirty="0" smtClean="0"/>
              <a:t>ho it is routed to</a:t>
            </a:r>
          </a:p>
          <a:p>
            <a:pPr lvl="1">
              <a:spcAft>
                <a:spcPts val="600"/>
              </a:spcAft>
            </a:pPr>
            <a:r>
              <a:rPr lang="en-US" dirty="0" smtClean="0"/>
              <a:t>Each form field in a summary table</a:t>
            </a:r>
          </a:p>
          <a:p>
            <a:endParaRPr lang="en-US" dirty="0"/>
          </a:p>
        </p:txBody>
      </p:sp>
    </p:spTree>
    <p:extLst>
      <p:ext uri="{BB962C8B-B14F-4D97-AF65-F5344CB8AC3E}">
        <p14:creationId xmlns:p14="http://schemas.microsoft.com/office/powerpoint/2010/main" val="215341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Forms…</a:t>
            </a:r>
            <a:endParaRPr lang="en-US" dirty="0"/>
          </a:p>
        </p:txBody>
      </p:sp>
      <p:sp>
        <p:nvSpPr>
          <p:cNvPr id="3" name="Content Placeholder 2"/>
          <p:cNvSpPr>
            <a:spLocks noGrp="1"/>
          </p:cNvSpPr>
          <p:nvPr>
            <p:ph idx="1"/>
          </p:nvPr>
        </p:nvSpPr>
        <p:spPr/>
        <p:txBody>
          <a:bodyPr/>
          <a:lstStyle/>
          <a:p>
            <a:pPr>
              <a:spcAft>
                <a:spcPts val="600"/>
              </a:spcAft>
            </a:pPr>
            <a:r>
              <a:rPr lang="en-US" dirty="0" smtClean="0"/>
              <a:t>The advantages of using NHICS Forms include:</a:t>
            </a:r>
          </a:p>
          <a:p>
            <a:pPr lvl="1">
              <a:spcAft>
                <a:spcPts val="600"/>
              </a:spcAft>
            </a:pPr>
            <a:r>
              <a:rPr lang="en-US" dirty="0" smtClean="0"/>
              <a:t>Clear, standardized documentation of response and recovery activities</a:t>
            </a:r>
          </a:p>
          <a:p>
            <a:pPr lvl="1">
              <a:spcAft>
                <a:spcPts val="600"/>
              </a:spcAft>
            </a:pPr>
            <a:r>
              <a:rPr lang="en-US" dirty="0" smtClean="0"/>
              <a:t>Quality assurance tool</a:t>
            </a:r>
          </a:p>
          <a:p>
            <a:pPr lvl="1">
              <a:spcAft>
                <a:spcPts val="600"/>
              </a:spcAft>
            </a:pPr>
            <a:r>
              <a:rPr lang="en-US" dirty="0" smtClean="0"/>
              <a:t>May assist in reviewing the response</a:t>
            </a:r>
          </a:p>
          <a:p>
            <a:pPr lvl="1">
              <a:spcAft>
                <a:spcPts val="600"/>
              </a:spcAft>
            </a:pPr>
            <a:r>
              <a:rPr lang="en-US" dirty="0" smtClean="0"/>
              <a:t>May assist in financial recovery</a:t>
            </a:r>
            <a:endParaRPr lang="en-US" dirty="0"/>
          </a:p>
        </p:txBody>
      </p:sp>
    </p:spTree>
    <p:extLst>
      <p:ext uri="{BB962C8B-B14F-4D97-AF65-F5344CB8AC3E}">
        <p14:creationId xmlns:p14="http://schemas.microsoft.com/office/powerpoint/2010/main" val="2703061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Forms…</a:t>
            </a:r>
            <a:endParaRPr lang="en-US" dirty="0"/>
          </a:p>
        </p:txBody>
      </p:sp>
      <p:graphicFrame>
        <p:nvGraphicFramePr>
          <p:cNvPr id="6" name="Table 5"/>
          <p:cNvGraphicFramePr>
            <a:graphicFrameLocks noGrp="1"/>
          </p:cNvGraphicFramePr>
          <p:nvPr>
            <p:extLst/>
          </p:nvPr>
        </p:nvGraphicFramePr>
        <p:xfrm>
          <a:off x="2133600" y="1661160"/>
          <a:ext cx="8001000" cy="3901440"/>
        </p:xfrm>
        <a:graphic>
          <a:graphicData uri="http://schemas.openxmlformats.org/drawingml/2006/table">
            <a:tbl>
              <a:tblPr firstRow="1" firstCol="1" bandRow="1"/>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0">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NHICS 2017</a:t>
                      </a:r>
                      <a:endParaRPr lang="en-US" sz="1300" b="1" dirty="0">
                        <a:solidFill>
                          <a:schemeClr val="tx1"/>
                        </a:solidFill>
                        <a:effectLst/>
                        <a:latin typeface="Calibri"/>
                        <a:ea typeface="Calibri"/>
                        <a:cs typeface="Times New Roman"/>
                      </a:endParaRPr>
                    </a:p>
                  </a:txBody>
                  <a:tcPr marL="46183" marR="46183"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Completed by</a:t>
                      </a:r>
                      <a:endParaRPr lang="en-US" sz="1300" dirty="0">
                        <a:solidFill>
                          <a:schemeClr val="tx1"/>
                        </a:solidFill>
                        <a:effectLst/>
                        <a:latin typeface="Calibri"/>
                        <a:ea typeface="Calibri"/>
                        <a:cs typeface="Times New Roman"/>
                      </a:endParaRPr>
                    </a:p>
                  </a:txBody>
                  <a:tcPr marL="46183" marR="46183"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Recommended or Optional</a:t>
                      </a:r>
                      <a:endParaRPr lang="en-US" sz="1300" dirty="0">
                        <a:solidFill>
                          <a:schemeClr val="tx1"/>
                        </a:solidFill>
                        <a:effectLst/>
                        <a:latin typeface="Calibri"/>
                        <a:ea typeface="Calibri"/>
                        <a:cs typeface="Times New Roman"/>
                      </a:endParaRPr>
                    </a:p>
                  </a:txBody>
                  <a:tcPr marL="46183" marR="46183"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smtClean="0">
                          <a:solidFill>
                            <a:schemeClr val="tx1"/>
                          </a:solidFill>
                          <a:effectLst/>
                          <a:latin typeface="Calibri"/>
                          <a:ea typeface="Calibri"/>
                          <a:cs typeface="Times New Roman"/>
                        </a:rPr>
                        <a:t>Purpose</a:t>
                      </a:r>
                      <a:endParaRPr lang="en-US" sz="1300" b="1" dirty="0">
                        <a:solidFill>
                          <a:schemeClr val="tx1"/>
                        </a:solidFill>
                        <a:effectLst/>
                        <a:latin typeface="Calibri"/>
                        <a:ea typeface="Calibri"/>
                        <a:cs typeface="Times New Roman"/>
                      </a:endParaRPr>
                    </a:p>
                  </a:txBody>
                  <a:tcPr marL="46183" marR="46183"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8677">
                <a:tc>
                  <a:txBody>
                    <a:bodyPr/>
                    <a:lstStyle/>
                    <a:p>
                      <a:pPr marL="0" marR="0">
                        <a:spcBef>
                          <a:spcPts val="100"/>
                        </a:spcBef>
                        <a:spcAft>
                          <a:spcPts val="100"/>
                        </a:spcAft>
                      </a:pPr>
                      <a:r>
                        <a:rPr lang="en-US" sz="1300" b="0" dirty="0" smtClean="0">
                          <a:solidFill>
                            <a:srgbClr val="000000"/>
                          </a:solidFill>
                          <a:effectLst/>
                          <a:latin typeface="Calibri"/>
                          <a:ea typeface="Times New Roman"/>
                          <a:cs typeface="Times New Roman"/>
                        </a:rPr>
                        <a:t>200 Incident </a:t>
                      </a:r>
                      <a:r>
                        <a:rPr lang="en-US" sz="1300" b="0" dirty="0">
                          <a:solidFill>
                            <a:srgbClr val="000000"/>
                          </a:solidFill>
                          <a:effectLst/>
                          <a:latin typeface="Calibri"/>
                          <a:ea typeface="Times New Roman"/>
                          <a:cs typeface="Times New Roman"/>
                        </a:rPr>
                        <a:t>Action Plan (IAP) Quick Start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Incident Commander or Planning Section  Chief</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Provides</a:t>
                      </a:r>
                      <a:r>
                        <a:rPr lang="en-US" sz="1300" b="0" baseline="0" dirty="0" smtClean="0">
                          <a:solidFill>
                            <a:srgbClr val="000000"/>
                          </a:solidFill>
                          <a:effectLst/>
                          <a:latin typeface="Calibri"/>
                          <a:ea typeface="Calibri"/>
                          <a:cs typeface="Times New Roman"/>
                        </a:rPr>
                        <a:t> a fast approach to developing the IAP by combing forms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1"/>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201 Incident Briefing</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Incident Commander or designee</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Documents</a:t>
                      </a:r>
                      <a:r>
                        <a:rPr lang="en-US" sz="1300" baseline="0" dirty="0" smtClean="0">
                          <a:solidFill>
                            <a:srgbClr val="000000"/>
                          </a:solidFill>
                          <a:effectLst/>
                          <a:latin typeface="Calibri"/>
                          <a:ea typeface="Calibri"/>
                          <a:cs typeface="Times New Roman"/>
                        </a:rPr>
                        <a:t> initial response actions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202 Incident Objectives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Planning Section Chief</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Defines command</a:t>
                      </a:r>
                      <a:r>
                        <a:rPr lang="en-US" sz="1300" baseline="0" dirty="0" smtClean="0">
                          <a:solidFill>
                            <a:srgbClr val="000000"/>
                          </a:solidFill>
                          <a:effectLst/>
                          <a:latin typeface="Calibri"/>
                          <a:ea typeface="Calibri"/>
                          <a:cs typeface="Times New Roman"/>
                        </a:rPr>
                        <a:t> objectives and key messages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38677">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203 Organization Assignment List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Planning Section Chief</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a:t>
                      </a:r>
                      <a:r>
                        <a:rPr lang="en-US" sz="1300" dirty="0" smtClean="0">
                          <a:solidFill>
                            <a:srgbClr val="000000"/>
                          </a:solidFill>
                          <a:effectLst/>
                          <a:latin typeface="Calibri"/>
                          <a:ea typeface="Times New Roman"/>
                          <a:cs typeface="Times New Roman"/>
                        </a:rPr>
                        <a:t>. </a:t>
                      </a:r>
                      <a:r>
                        <a:rPr lang="en-US" sz="1300" dirty="0">
                          <a:solidFill>
                            <a:srgbClr val="000000"/>
                          </a:solidFill>
                          <a:effectLst/>
                          <a:latin typeface="Calibri"/>
                          <a:ea typeface="Times New Roman"/>
                          <a:cs typeface="Times New Roman"/>
                        </a:rPr>
                        <a:t>IMT contact </a:t>
                      </a:r>
                      <a:r>
                        <a:rPr lang="en-US" sz="1300" dirty="0" smtClean="0">
                          <a:solidFill>
                            <a:srgbClr val="000000"/>
                          </a:solidFill>
                          <a:effectLst/>
                          <a:latin typeface="Calibri"/>
                          <a:ea typeface="Times New Roman"/>
                          <a:cs typeface="Times New Roman"/>
                        </a:rPr>
                        <a:t>information</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Documents</a:t>
                      </a:r>
                      <a:r>
                        <a:rPr lang="en-US" sz="1300" baseline="0" dirty="0" smtClean="0">
                          <a:solidFill>
                            <a:srgbClr val="000000"/>
                          </a:solidFill>
                          <a:effectLst/>
                          <a:latin typeface="Calibri"/>
                          <a:ea typeface="Calibri"/>
                          <a:cs typeface="Times New Roman"/>
                        </a:rPr>
                        <a:t> the IMT positions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204 Assignment List </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Planning Section Chief</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 full form. Abbreviated  in IAP Quick Start</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Documents the strategies and tactics of an activated Section</a:t>
                      </a:r>
                      <a:r>
                        <a:rPr lang="en-US" sz="1300" baseline="0" dirty="0" smtClean="0">
                          <a:solidFill>
                            <a:srgbClr val="000000"/>
                          </a:solidFill>
                          <a:effectLst/>
                          <a:latin typeface="Calibri"/>
                          <a:ea typeface="Calibri"/>
                          <a:cs typeface="Times New Roman"/>
                        </a:rPr>
                        <a:t> and resources required</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205 Communications List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Logistics Section Chief</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 full form. Abbreviated  in IAP Quick Start</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Documents communication technology and contacts.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4267200" y="5698342"/>
            <a:ext cx="5867400" cy="307777"/>
          </a:xfrm>
          <a:prstGeom prst="rect">
            <a:avLst/>
          </a:prstGeom>
          <a:noFill/>
        </p:spPr>
        <p:txBody>
          <a:bodyPr wrap="square" rtlCol="0">
            <a:spAutoFit/>
          </a:bodyPr>
          <a:lstStyle/>
          <a:p>
            <a:pPr algn="r"/>
            <a:r>
              <a:rPr lang="en-US" sz="1400" dirty="0">
                <a:solidFill>
                  <a:prstClr val="white"/>
                </a:solidFill>
                <a:latin typeface="Calibri"/>
              </a:rPr>
              <a:t>* Forms highlighted in </a:t>
            </a:r>
            <a:r>
              <a:rPr lang="en-US" sz="1400" b="1" u="sng" dirty="0">
                <a:solidFill>
                  <a:prstClr val="white"/>
                </a:solidFill>
                <a:latin typeface="Calibri"/>
              </a:rPr>
              <a:t>blue</a:t>
            </a:r>
            <a:r>
              <a:rPr lang="en-US" sz="1400" dirty="0">
                <a:solidFill>
                  <a:prstClr val="white"/>
                </a:solidFill>
                <a:latin typeface="Calibri"/>
              </a:rPr>
              <a:t> are recommended for every activation.</a:t>
            </a:r>
            <a:endParaRPr lang="en-US" sz="1400" dirty="0">
              <a:solidFill>
                <a:prstClr val="white"/>
              </a:solidFill>
              <a:latin typeface="Calibri"/>
            </a:endParaRPr>
          </a:p>
        </p:txBody>
      </p:sp>
    </p:spTree>
    <p:extLst>
      <p:ext uri="{BB962C8B-B14F-4D97-AF65-F5344CB8AC3E}">
        <p14:creationId xmlns:p14="http://schemas.microsoft.com/office/powerpoint/2010/main" val="358339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Forms…</a:t>
            </a:r>
            <a:endParaRPr lang="en-US" dirty="0"/>
          </a:p>
        </p:txBody>
      </p:sp>
      <p:graphicFrame>
        <p:nvGraphicFramePr>
          <p:cNvPr id="6" name="Table 5"/>
          <p:cNvGraphicFramePr>
            <a:graphicFrameLocks noGrp="1"/>
          </p:cNvGraphicFramePr>
          <p:nvPr>
            <p:extLst/>
          </p:nvPr>
        </p:nvGraphicFramePr>
        <p:xfrm>
          <a:off x="2133600" y="1524000"/>
          <a:ext cx="8001000" cy="4053840"/>
        </p:xfrm>
        <a:graphic>
          <a:graphicData uri="http://schemas.openxmlformats.org/drawingml/2006/table">
            <a:tbl>
              <a:tblPr firstRow="1" firstCol="1" bandRow="1"/>
              <a:tblGrid>
                <a:gridCol w="1688284">
                  <a:extLst>
                    <a:ext uri="{9D8B030D-6E8A-4147-A177-3AD203B41FA5}">
                      <a16:colId xmlns:a16="http://schemas.microsoft.com/office/drawing/2014/main" val="20000"/>
                    </a:ext>
                  </a:extLst>
                </a:gridCol>
                <a:gridCol w="1761688">
                  <a:extLst>
                    <a:ext uri="{9D8B030D-6E8A-4147-A177-3AD203B41FA5}">
                      <a16:colId xmlns:a16="http://schemas.microsoft.com/office/drawing/2014/main" val="20001"/>
                    </a:ext>
                  </a:extLst>
                </a:gridCol>
                <a:gridCol w="2112628">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0">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NHICS 2017</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Completed by</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Recommended or Optional</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smtClean="0">
                          <a:solidFill>
                            <a:schemeClr val="tx1"/>
                          </a:solidFill>
                          <a:effectLst/>
                          <a:latin typeface="Calibri"/>
                          <a:ea typeface="Calibri"/>
                          <a:cs typeface="Times New Roman"/>
                        </a:rPr>
                        <a:t>Purpose</a:t>
                      </a:r>
                      <a:endParaRPr lang="en-US" sz="1300" b="1"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206 Staff Medical Plan</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Safety Officer</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 full form. Abbreviated  in IAP Quick Start</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Addresses the treatment plan for</a:t>
                      </a:r>
                      <a:r>
                        <a:rPr lang="en-US" sz="1300" baseline="0" dirty="0" smtClean="0">
                          <a:solidFill>
                            <a:srgbClr val="000000"/>
                          </a:solidFill>
                          <a:effectLst/>
                          <a:latin typeface="Calibri"/>
                          <a:ea typeface="Calibri"/>
                          <a:cs typeface="Times New Roman"/>
                        </a:rPr>
                        <a:t> injured or ill staff members and/or volunteers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207 Incident Management Team Chart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Incident Commander or designee</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a:solidFill>
                            <a:srgbClr val="000000"/>
                          </a:solidFill>
                          <a:effectLst/>
                          <a:latin typeface="Calibri"/>
                          <a:ea typeface="Times New Roman"/>
                          <a:cs typeface="Times New Roman"/>
                        </a:rPr>
                        <a:t>Optional. Included in Quick Start IAP</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dirty="0" smtClean="0">
                          <a:solidFill>
                            <a:srgbClr val="000000"/>
                          </a:solidFill>
                          <a:effectLst/>
                          <a:latin typeface="Calibri"/>
                          <a:ea typeface="Calibri"/>
                          <a:cs typeface="Times New Roman"/>
                        </a:rPr>
                        <a:t>Provides a visual</a:t>
                      </a:r>
                      <a:r>
                        <a:rPr lang="en-US" sz="1300" baseline="0" dirty="0" smtClean="0">
                          <a:solidFill>
                            <a:srgbClr val="000000"/>
                          </a:solidFill>
                          <a:effectLst/>
                          <a:latin typeface="Calibri"/>
                          <a:ea typeface="Calibri"/>
                          <a:cs typeface="Times New Roman"/>
                        </a:rPr>
                        <a:t> display of the personnel assigned to the IMT positions</a:t>
                      </a:r>
                      <a:endParaRPr lang="en-US" sz="130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2"/>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214 Activity Log</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All IMT Personnel</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baseline="0" dirty="0" smtClean="0">
                          <a:solidFill>
                            <a:srgbClr val="000000"/>
                          </a:solidFill>
                          <a:effectLst/>
                          <a:latin typeface="Calibri"/>
                          <a:ea typeface="Calibri"/>
                          <a:cs typeface="Times New Roman"/>
                        </a:rPr>
                        <a:t>Provides basic documentation of incident activity</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3"/>
                  </a:ext>
                </a:extLst>
              </a:tr>
              <a:tr h="225785">
                <a:tc>
                  <a:txBody>
                    <a:bodyPr/>
                    <a:lstStyle/>
                    <a:p>
                      <a:pPr marL="0" marR="0">
                        <a:spcBef>
                          <a:spcPts val="100"/>
                        </a:spcBef>
                        <a:spcAft>
                          <a:spcPts val="100"/>
                        </a:spcAft>
                      </a:pPr>
                      <a:r>
                        <a:rPr lang="en-US" sz="1300" b="0" dirty="0" smtClean="0">
                          <a:solidFill>
                            <a:srgbClr val="000000"/>
                          </a:solidFill>
                          <a:effectLst/>
                          <a:latin typeface="Calibri"/>
                          <a:ea typeface="Times New Roman"/>
                          <a:cs typeface="Times New Roman"/>
                        </a:rPr>
                        <a:t>215A </a:t>
                      </a:r>
                      <a:r>
                        <a:rPr lang="en-US" sz="1300" b="0" dirty="0">
                          <a:solidFill>
                            <a:srgbClr val="000000"/>
                          </a:solidFill>
                          <a:effectLst/>
                          <a:latin typeface="Calibri"/>
                          <a:ea typeface="Times New Roman"/>
                          <a:cs typeface="Times New Roman"/>
                        </a:rPr>
                        <a:t>Incident Action Plan (IAP) Safety Analysis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Safety Officer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 full form. Abbreviated  in IAP Quick Start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Records the findings of the Safety Officer after completing an operational risk assessment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4"/>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251 Facility System Status Report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Infrastructure Branch Director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Records the status of</a:t>
                      </a:r>
                      <a:r>
                        <a:rPr lang="en-US" sz="1300" b="0" baseline="0" dirty="0" smtClean="0">
                          <a:solidFill>
                            <a:srgbClr val="000000"/>
                          </a:solidFill>
                          <a:effectLst/>
                          <a:latin typeface="Calibri"/>
                          <a:ea typeface="Calibri"/>
                          <a:cs typeface="Times New Roman"/>
                        </a:rPr>
                        <a:t> various critical facility systems and infrastructure</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5"/>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252 Section Personnel Time Sheet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All IMT Personnel</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Tracks</a:t>
                      </a:r>
                      <a:r>
                        <a:rPr lang="en-US" sz="1300" b="0" baseline="0" dirty="0" smtClean="0">
                          <a:solidFill>
                            <a:srgbClr val="000000"/>
                          </a:solidFill>
                          <a:effectLst/>
                          <a:latin typeface="Calibri"/>
                          <a:ea typeface="Calibri"/>
                          <a:cs typeface="Times New Roman"/>
                        </a:rPr>
                        <a:t> hours worked during the response</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4267200" y="5698342"/>
            <a:ext cx="5867400" cy="307777"/>
          </a:xfrm>
          <a:prstGeom prst="rect">
            <a:avLst/>
          </a:prstGeom>
          <a:noFill/>
        </p:spPr>
        <p:txBody>
          <a:bodyPr wrap="square" rtlCol="0">
            <a:spAutoFit/>
          </a:bodyPr>
          <a:lstStyle/>
          <a:p>
            <a:pPr algn="r"/>
            <a:r>
              <a:rPr lang="en-US" sz="1400" dirty="0">
                <a:solidFill>
                  <a:prstClr val="white"/>
                </a:solidFill>
                <a:latin typeface="Calibri"/>
              </a:rPr>
              <a:t>* Forms highlighted in </a:t>
            </a:r>
            <a:r>
              <a:rPr lang="en-US" sz="1400" b="1" u="sng" dirty="0">
                <a:solidFill>
                  <a:prstClr val="white"/>
                </a:solidFill>
                <a:latin typeface="Calibri"/>
              </a:rPr>
              <a:t>blue</a:t>
            </a:r>
            <a:r>
              <a:rPr lang="en-US" sz="1400" dirty="0">
                <a:solidFill>
                  <a:prstClr val="white"/>
                </a:solidFill>
                <a:latin typeface="Calibri"/>
              </a:rPr>
              <a:t> are recommended for every activation.</a:t>
            </a:r>
            <a:endParaRPr lang="en-US" sz="1400" dirty="0">
              <a:solidFill>
                <a:prstClr val="white"/>
              </a:solidFill>
              <a:latin typeface="Calibri"/>
            </a:endParaRPr>
          </a:p>
        </p:txBody>
      </p:sp>
    </p:spTree>
    <p:extLst>
      <p:ext uri="{BB962C8B-B14F-4D97-AF65-F5344CB8AC3E}">
        <p14:creationId xmlns:p14="http://schemas.microsoft.com/office/powerpoint/2010/main" val="418087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Module 3</a:t>
            </a:r>
            <a:endParaRPr lang="en-US" dirty="0"/>
          </a:p>
        </p:txBody>
      </p:sp>
      <p:sp>
        <p:nvSpPr>
          <p:cNvPr id="3" name="Content Placeholder 2"/>
          <p:cNvSpPr>
            <a:spLocks noGrp="1"/>
          </p:cNvSpPr>
          <p:nvPr>
            <p:ph idx="1"/>
          </p:nvPr>
        </p:nvSpPr>
        <p:spPr/>
        <p:txBody>
          <a:bodyPr/>
          <a:lstStyle/>
          <a:p>
            <a:pPr>
              <a:spcAft>
                <a:spcPts val="600"/>
              </a:spcAft>
            </a:pPr>
            <a:r>
              <a:rPr lang="en-US" dirty="0" smtClean="0"/>
              <a:t>Become familiar with the </a:t>
            </a:r>
            <a:r>
              <a:rPr lang="en-US" b="1" dirty="0" smtClean="0"/>
              <a:t>NHICS Response Toolkit</a:t>
            </a:r>
            <a:r>
              <a:rPr lang="en-US" dirty="0" smtClean="0"/>
              <a:t> including:</a:t>
            </a:r>
          </a:p>
          <a:p>
            <a:pPr marL="857250" lvl="1" indent="-457200">
              <a:spcAft>
                <a:spcPts val="600"/>
              </a:spcAft>
            </a:pPr>
            <a:r>
              <a:rPr lang="en-US" dirty="0" smtClean="0"/>
              <a:t>Job Action Sheets (JASs)</a:t>
            </a:r>
          </a:p>
          <a:p>
            <a:pPr marL="857250" lvl="1" indent="-457200">
              <a:spcAft>
                <a:spcPts val="600"/>
              </a:spcAft>
            </a:pPr>
            <a:r>
              <a:rPr lang="en-US" dirty="0" smtClean="0"/>
              <a:t>Incident Response Guides (IRGs)</a:t>
            </a:r>
          </a:p>
          <a:p>
            <a:pPr marL="857250" lvl="1" indent="-457200">
              <a:spcBef>
                <a:spcPts val="0"/>
              </a:spcBef>
              <a:spcAft>
                <a:spcPts val="100"/>
              </a:spcAft>
            </a:pPr>
            <a:r>
              <a:rPr lang="en-US" dirty="0" smtClean="0"/>
              <a:t>Incident Action Plan (IAP) </a:t>
            </a:r>
          </a:p>
          <a:p>
            <a:pPr marL="857250" lvl="1" indent="0">
              <a:spcBef>
                <a:spcPts val="0"/>
              </a:spcBef>
              <a:spcAft>
                <a:spcPts val="600"/>
              </a:spcAft>
              <a:buNone/>
            </a:pPr>
            <a:r>
              <a:rPr lang="en-US" dirty="0" smtClean="0"/>
              <a:t>Quick Start</a:t>
            </a:r>
          </a:p>
          <a:p>
            <a:pPr marL="857250" lvl="1" indent="-457200">
              <a:spcAft>
                <a:spcPts val="600"/>
              </a:spcAft>
            </a:pPr>
            <a:r>
              <a:rPr lang="en-US" dirty="0" smtClean="0"/>
              <a:t>NHICS Forms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112"/>
          <a:stretch/>
        </p:blipFill>
        <p:spPr>
          <a:xfrm>
            <a:off x="7789718" y="3086100"/>
            <a:ext cx="2649682" cy="3390900"/>
          </a:xfrm>
          <a:prstGeom prst="rect">
            <a:avLst/>
          </a:prstGeom>
        </p:spPr>
      </p:pic>
    </p:spTree>
    <p:extLst>
      <p:ext uri="{BB962C8B-B14F-4D97-AF65-F5344CB8AC3E}">
        <p14:creationId xmlns:p14="http://schemas.microsoft.com/office/powerpoint/2010/main" val="3872404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Forms…</a:t>
            </a:r>
            <a:endParaRPr lang="en-US" dirty="0"/>
          </a:p>
        </p:txBody>
      </p:sp>
      <p:graphicFrame>
        <p:nvGraphicFramePr>
          <p:cNvPr id="6" name="Table 5"/>
          <p:cNvGraphicFramePr>
            <a:graphicFrameLocks noGrp="1"/>
          </p:cNvGraphicFramePr>
          <p:nvPr>
            <p:extLst/>
          </p:nvPr>
        </p:nvGraphicFramePr>
        <p:xfrm>
          <a:off x="2133600" y="1371600"/>
          <a:ext cx="8001000" cy="4343400"/>
        </p:xfrm>
        <a:graphic>
          <a:graphicData uri="http://schemas.openxmlformats.org/drawingml/2006/table">
            <a:tbl>
              <a:tblPr firstRow="1" firstCol="1" bandRow="1"/>
              <a:tblGrid>
                <a:gridCol w="1728457">
                  <a:extLst>
                    <a:ext uri="{9D8B030D-6E8A-4147-A177-3AD203B41FA5}">
                      <a16:colId xmlns:a16="http://schemas.microsoft.com/office/drawing/2014/main" val="20000"/>
                    </a:ext>
                  </a:extLst>
                </a:gridCol>
                <a:gridCol w="200534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0">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NHICS 2017</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Completed by</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a:solidFill>
                            <a:schemeClr val="tx1"/>
                          </a:solidFill>
                          <a:effectLst/>
                          <a:latin typeface="Calibri"/>
                          <a:ea typeface="Times New Roman"/>
                          <a:cs typeface="Times New Roman"/>
                        </a:rPr>
                        <a:t>Recommended or Optional</a:t>
                      </a:r>
                      <a:endParaRPr lang="en-US" sz="1300"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300"/>
                        </a:spcBef>
                        <a:spcAft>
                          <a:spcPts val="300"/>
                        </a:spcAft>
                      </a:pPr>
                      <a:r>
                        <a:rPr lang="en-US" sz="1300" b="1" dirty="0" smtClean="0">
                          <a:solidFill>
                            <a:schemeClr val="tx1"/>
                          </a:solidFill>
                          <a:effectLst/>
                          <a:latin typeface="Calibri"/>
                          <a:ea typeface="Calibri"/>
                          <a:cs typeface="Times New Roman"/>
                        </a:rPr>
                        <a:t>Purpose</a:t>
                      </a:r>
                      <a:endParaRPr lang="en-US" sz="1300" b="1" dirty="0">
                        <a:solidFill>
                          <a:schemeClr val="tx1"/>
                        </a:solidFill>
                        <a:effectLst/>
                        <a:latin typeface="Calibri"/>
                        <a:ea typeface="Calibri"/>
                        <a:cs typeface="Times New Roman"/>
                      </a:endParaRPr>
                    </a:p>
                  </a:txBody>
                  <a:tcPr marL="46183" marR="46183" marT="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253 Volunteer Registration</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Logistics Section Chief</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Optional, may use own tracking system</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Documents</a:t>
                      </a:r>
                      <a:r>
                        <a:rPr lang="en-US" sz="1300" b="0" baseline="0" dirty="0" smtClean="0">
                          <a:solidFill>
                            <a:srgbClr val="000000"/>
                          </a:solidFill>
                          <a:effectLst/>
                          <a:latin typeface="Calibri"/>
                          <a:ea typeface="Calibri"/>
                          <a:cs typeface="Times New Roman"/>
                        </a:rPr>
                        <a:t> volunteer sign in and out for each operational period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254 Emergency Admit Tracking</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Resident Services Branch Director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Records the triage, treatment and disposition of emergency admits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2"/>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255 Master Resident Evacuation Tracking</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Resident Services Branch Director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Tracks all residents evacuated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3"/>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257 Resource Accounting Record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All IMT Personnel; </a:t>
                      </a:r>
                      <a:r>
                        <a:rPr lang="en-US" sz="1300" b="0" dirty="0" smtClean="0">
                          <a:solidFill>
                            <a:srgbClr val="000000"/>
                          </a:solidFill>
                          <a:effectLst/>
                          <a:latin typeface="Calibri"/>
                          <a:ea typeface="Times New Roman"/>
                          <a:cs typeface="Times New Roman"/>
                        </a:rPr>
                        <a:t>under</a:t>
                      </a:r>
                      <a:r>
                        <a:rPr lang="en-US" sz="1300" b="0" baseline="0" dirty="0" smtClean="0">
                          <a:solidFill>
                            <a:srgbClr val="000000"/>
                          </a:solidFill>
                          <a:effectLst/>
                          <a:latin typeface="Calibri"/>
                          <a:ea typeface="Times New Roman"/>
                          <a:cs typeface="Times New Roman"/>
                        </a:rPr>
                        <a:t> </a:t>
                      </a:r>
                      <a:r>
                        <a:rPr lang="en-US" sz="1300" b="0" dirty="0" smtClean="0">
                          <a:solidFill>
                            <a:srgbClr val="000000"/>
                          </a:solidFill>
                          <a:effectLst/>
                          <a:latin typeface="Calibri"/>
                          <a:ea typeface="Times New Roman"/>
                          <a:cs typeface="Times New Roman"/>
                        </a:rPr>
                        <a:t>Logistics </a:t>
                      </a:r>
                      <a:r>
                        <a:rPr lang="en-US" sz="1300" b="0" dirty="0">
                          <a:solidFill>
                            <a:srgbClr val="000000"/>
                          </a:solidFill>
                          <a:effectLst/>
                          <a:latin typeface="Calibri"/>
                          <a:ea typeface="Times New Roman"/>
                          <a:cs typeface="Times New Roman"/>
                        </a:rPr>
                        <a:t>Section Chief JAS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Optional, may use own tracking system</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0" marR="0">
                        <a:spcBef>
                          <a:spcPts val="100"/>
                        </a:spcBef>
                        <a:spcAft>
                          <a:spcPts val="100"/>
                        </a:spcAft>
                      </a:pPr>
                      <a:r>
                        <a:rPr lang="en-US" sz="1300" b="0" dirty="0" smtClean="0">
                          <a:solidFill>
                            <a:srgbClr val="000000"/>
                          </a:solidFill>
                          <a:effectLst/>
                          <a:latin typeface="+mn-lt"/>
                          <a:ea typeface="Calibri"/>
                          <a:cs typeface="Times New Roman"/>
                        </a:rPr>
                        <a:t>Documents the request, use, return, and condition of resources used to respond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4"/>
                  </a:ext>
                </a:extLst>
              </a:tr>
              <a:tr h="0">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258 Facility Resource Directory</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Planning Section Chief</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Critical contact information</a:t>
                      </a:r>
                      <a:r>
                        <a:rPr lang="en-US" sz="1300" b="0" baseline="0" dirty="0" smtClean="0">
                          <a:solidFill>
                            <a:srgbClr val="000000"/>
                          </a:solidFill>
                          <a:effectLst/>
                          <a:latin typeface="Calibri"/>
                          <a:ea typeface="Calibri"/>
                          <a:cs typeface="Times New Roman"/>
                        </a:rPr>
                        <a:t> for all facility resources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5"/>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259 Facility Casualty Fatality Report</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Resident Services Branch Director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Documents</a:t>
                      </a:r>
                      <a:r>
                        <a:rPr lang="en-US" sz="1300" b="0" baseline="0" dirty="0" smtClean="0">
                          <a:solidFill>
                            <a:srgbClr val="000000"/>
                          </a:solidFill>
                          <a:effectLst/>
                          <a:latin typeface="Calibri"/>
                          <a:ea typeface="Calibri"/>
                          <a:cs typeface="Times New Roman"/>
                        </a:rPr>
                        <a:t> injury or death of residents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6"/>
                  </a:ext>
                </a:extLst>
              </a:tr>
              <a:tr h="225785">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260 Resident Evacuation Tracking</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Resident Services Branch Director</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a:solidFill>
                            <a:srgbClr val="000000"/>
                          </a:solidFill>
                          <a:effectLst/>
                          <a:latin typeface="Calibri"/>
                          <a:ea typeface="Times New Roman"/>
                          <a:cs typeface="Times New Roman"/>
                        </a:rPr>
                        <a:t>Recommended</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tc>
                  <a:txBody>
                    <a:bodyPr/>
                    <a:lstStyle/>
                    <a:p>
                      <a:pPr marL="0" marR="0">
                        <a:spcBef>
                          <a:spcPts val="100"/>
                        </a:spcBef>
                        <a:spcAft>
                          <a:spcPts val="100"/>
                        </a:spcAft>
                      </a:pPr>
                      <a:r>
                        <a:rPr lang="en-US" sz="1300" b="0" dirty="0" smtClean="0">
                          <a:solidFill>
                            <a:srgbClr val="000000"/>
                          </a:solidFill>
                          <a:effectLst/>
                          <a:latin typeface="Calibri"/>
                          <a:ea typeface="Calibri"/>
                          <a:cs typeface="Times New Roman"/>
                        </a:rPr>
                        <a:t>Documents</a:t>
                      </a:r>
                      <a:r>
                        <a:rPr lang="en-US" sz="1300" b="0" baseline="0" dirty="0" smtClean="0">
                          <a:solidFill>
                            <a:srgbClr val="000000"/>
                          </a:solidFill>
                          <a:effectLst/>
                          <a:latin typeface="Calibri"/>
                          <a:ea typeface="Calibri"/>
                          <a:cs typeface="Times New Roman"/>
                        </a:rPr>
                        <a:t> individual evacuated residents</a:t>
                      </a:r>
                      <a:endParaRPr lang="en-US" sz="1300" b="0" dirty="0">
                        <a:solidFill>
                          <a:srgbClr val="000000"/>
                        </a:solidFill>
                        <a:effectLst/>
                        <a:latin typeface="Calibri"/>
                        <a:ea typeface="Calibri"/>
                        <a:cs typeface="Times New Roman"/>
                      </a:endParaRPr>
                    </a:p>
                  </a:txBody>
                  <a:tcPr marL="46183" marR="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4267200" y="5841147"/>
            <a:ext cx="5867400" cy="307777"/>
          </a:xfrm>
          <a:prstGeom prst="rect">
            <a:avLst/>
          </a:prstGeom>
          <a:noFill/>
        </p:spPr>
        <p:txBody>
          <a:bodyPr wrap="square" rtlCol="0">
            <a:spAutoFit/>
          </a:bodyPr>
          <a:lstStyle/>
          <a:p>
            <a:pPr algn="r"/>
            <a:r>
              <a:rPr lang="en-US" sz="1400" dirty="0">
                <a:solidFill>
                  <a:prstClr val="white"/>
                </a:solidFill>
                <a:latin typeface="Calibri"/>
              </a:rPr>
              <a:t>* Forms highlighted in </a:t>
            </a:r>
            <a:r>
              <a:rPr lang="en-US" sz="1400" u="sng" dirty="0">
                <a:solidFill>
                  <a:prstClr val="white"/>
                </a:solidFill>
                <a:latin typeface="Calibri"/>
              </a:rPr>
              <a:t>blue</a:t>
            </a:r>
            <a:r>
              <a:rPr lang="en-US" sz="1400" dirty="0">
                <a:solidFill>
                  <a:prstClr val="white"/>
                </a:solidFill>
                <a:latin typeface="Calibri"/>
              </a:rPr>
              <a:t> are recommended for every activation.</a:t>
            </a:r>
            <a:endParaRPr lang="en-US" sz="1400" dirty="0">
              <a:solidFill>
                <a:prstClr val="white"/>
              </a:solidFill>
              <a:latin typeface="Calibri"/>
            </a:endParaRPr>
          </a:p>
        </p:txBody>
      </p:sp>
    </p:spTree>
    <p:extLst>
      <p:ext uri="{BB962C8B-B14F-4D97-AF65-F5344CB8AC3E}">
        <p14:creationId xmlns:p14="http://schemas.microsoft.com/office/powerpoint/2010/main" val="1385244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smtClean="0"/>
              <a:t>Knowledge Check - Question 1</a:t>
            </a:r>
            <a:endParaRPr lang="en-US" dirty="0"/>
          </a:p>
        </p:txBody>
      </p:sp>
      <p:sp>
        <p:nvSpPr>
          <p:cNvPr id="3" name="Content Placeholder 2"/>
          <p:cNvSpPr>
            <a:spLocks noGrp="1"/>
          </p:cNvSpPr>
          <p:nvPr>
            <p:ph idx="1"/>
          </p:nvPr>
        </p:nvSpPr>
        <p:spPr/>
        <p:txBody>
          <a:bodyPr/>
          <a:lstStyle/>
          <a:p>
            <a:pPr marL="0" indent="0">
              <a:buNone/>
            </a:pPr>
            <a:r>
              <a:rPr lang="en-US" dirty="0" smtClean="0"/>
              <a:t>The Scribe/Runner may be used in which of the following IMT sections:</a:t>
            </a:r>
          </a:p>
          <a:p>
            <a:pPr marL="914400" lvl="1" indent="-514350">
              <a:buFont typeface="+mj-lt"/>
              <a:buAutoNum type="alphaUcPeriod"/>
            </a:pPr>
            <a:r>
              <a:rPr lang="en-US" dirty="0" smtClean="0"/>
              <a:t>Operations</a:t>
            </a:r>
          </a:p>
          <a:p>
            <a:pPr marL="914400" lvl="1" indent="-514350">
              <a:buFont typeface="+mj-lt"/>
              <a:buAutoNum type="alphaUcPeriod"/>
            </a:pPr>
            <a:r>
              <a:rPr lang="en-US" dirty="0" smtClean="0"/>
              <a:t>Logistics</a:t>
            </a:r>
          </a:p>
          <a:p>
            <a:pPr marL="914400" lvl="1" indent="-514350">
              <a:buFont typeface="+mj-lt"/>
              <a:buAutoNum type="alphaUcPeriod"/>
            </a:pPr>
            <a:r>
              <a:rPr lang="en-US" dirty="0" smtClean="0"/>
              <a:t>Planning</a:t>
            </a:r>
          </a:p>
          <a:p>
            <a:pPr marL="914400" lvl="1" indent="-514350">
              <a:buFont typeface="+mj-lt"/>
              <a:buAutoNum type="alphaUcPeriod"/>
            </a:pPr>
            <a:r>
              <a:rPr lang="en-US" dirty="0" smtClean="0"/>
              <a:t>Finance/Administration</a:t>
            </a:r>
          </a:p>
          <a:p>
            <a:pPr marL="914400" lvl="1" indent="-51435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3353769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Knowledge Check - Question 2</a:t>
            </a:r>
            <a:endParaRPr lang="en-US" dirty="0"/>
          </a:p>
        </p:txBody>
      </p:sp>
      <p:sp>
        <p:nvSpPr>
          <p:cNvPr id="3" name="Content Placeholder 2"/>
          <p:cNvSpPr>
            <a:spLocks noGrp="1"/>
          </p:cNvSpPr>
          <p:nvPr>
            <p:ph idx="1"/>
          </p:nvPr>
        </p:nvSpPr>
        <p:spPr/>
        <p:txBody>
          <a:bodyPr/>
          <a:lstStyle/>
          <a:p>
            <a:pPr marL="0" indent="0">
              <a:buNone/>
            </a:pPr>
            <a:r>
              <a:rPr lang="en-US" dirty="0" smtClean="0"/>
              <a:t>The NHICS 200: Incident Action Plan (IAP) Quick start can replace the:</a:t>
            </a:r>
          </a:p>
          <a:p>
            <a:pPr marL="914400" lvl="1" indent="-514350">
              <a:buFont typeface="+mj-lt"/>
              <a:buAutoNum type="alphaUcPeriod"/>
            </a:pPr>
            <a:r>
              <a:rPr lang="en-US" dirty="0" smtClean="0"/>
              <a:t>NHICS 201</a:t>
            </a:r>
          </a:p>
          <a:p>
            <a:pPr marL="914400" lvl="1" indent="-514350">
              <a:buFont typeface="+mj-lt"/>
              <a:buAutoNum type="alphaUcPeriod"/>
            </a:pPr>
            <a:r>
              <a:rPr lang="en-US" dirty="0" smtClean="0"/>
              <a:t>NHICS 202</a:t>
            </a:r>
          </a:p>
          <a:p>
            <a:pPr marL="914400" lvl="1" indent="-514350">
              <a:buFont typeface="+mj-lt"/>
              <a:buAutoNum type="alphaUcPeriod"/>
            </a:pPr>
            <a:r>
              <a:rPr lang="en-US" dirty="0" smtClean="0"/>
              <a:t>NHICS 203</a:t>
            </a:r>
          </a:p>
          <a:p>
            <a:pPr marL="914400" lvl="1" indent="-514350">
              <a:buFont typeface="+mj-lt"/>
              <a:buAutoNum type="alphaUcPeriod"/>
            </a:pPr>
            <a:r>
              <a:rPr lang="en-US" dirty="0" smtClean="0"/>
              <a:t>NHICS 204</a:t>
            </a:r>
          </a:p>
          <a:p>
            <a:pPr marL="914400" lvl="1" indent="-514350">
              <a:buFont typeface="+mj-lt"/>
              <a:buAutoNum type="alphaUcPeriod"/>
            </a:pPr>
            <a:r>
              <a:rPr lang="en-US" dirty="0" smtClean="0"/>
              <a:t>NHICS 215A</a:t>
            </a:r>
          </a:p>
          <a:p>
            <a:pPr marL="914400" lvl="1" indent="-51435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355173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Knowledge Check - Question 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Which of the following is </a:t>
            </a:r>
            <a:r>
              <a:rPr lang="en-US" u="sng" dirty="0" smtClean="0"/>
              <a:t>not</a:t>
            </a:r>
            <a:r>
              <a:rPr lang="en-US" dirty="0" smtClean="0"/>
              <a:t> true regarding the proper use of </a:t>
            </a:r>
            <a:r>
              <a:rPr lang="en-US" dirty="0"/>
              <a:t>NHICS </a:t>
            </a:r>
            <a:r>
              <a:rPr lang="en-US" dirty="0" smtClean="0"/>
              <a:t>Forms:</a:t>
            </a:r>
            <a:endParaRPr lang="en-US" dirty="0"/>
          </a:p>
          <a:p>
            <a:pPr marL="630238" lvl="1" indent="-454025">
              <a:buFont typeface="+mj-lt"/>
              <a:buAutoNum type="alphaUcPeriod"/>
            </a:pPr>
            <a:r>
              <a:rPr lang="en-US" dirty="0" smtClean="0"/>
              <a:t>Use of NHICS Forms facilitates clear </a:t>
            </a:r>
            <a:r>
              <a:rPr lang="en-US" dirty="0"/>
              <a:t>documentation of </a:t>
            </a:r>
            <a:r>
              <a:rPr lang="en-US" dirty="0" smtClean="0"/>
              <a:t>actions, times, </a:t>
            </a:r>
            <a:r>
              <a:rPr lang="en-US" dirty="0"/>
              <a:t>and responsibilities</a:t>
            </a:r>
          </a:p>
          <a:p>
            <a:pPr marL="630238" lvl="1" indent="-454025">
              <a:buFont typeface="+mj-lt"/>
              <a:buAutoNum type="alphaUcPeriod"/>
            </a:pPr>
            <a:r>
              <a:rPr lang="en-US" dirty="0" smtClean="0"/>
              <a:t>Use of NHICS Forms supports quality assurance</a:t>
            </a:r>
            <a:endParaRPr lang="en-US" dirty="0"/>
          </a:p>
          <a:p>
            <a:pPr marL="630238" lvl="1" indent="-454025">
              <a:buFont typeface="+mj-lt"/>
              <a:buAutoNum type="alphaUcPeriod"/>
            </a:pPr>
            <a:r>
              <a:rPr lang="en-US" dirty="0" smtClean="0"/>
              <a:t>Filling out as many NHICS Forms as possible is preferable to filling out only those NHICS Forms that are needed</a:t>
            </a:r>
            <a:endParaRPr lang="en-US" dirty="0"/>
          </a:p>
          <a:p>
            <a:pPr marL="630238" lvl="1" indent="-454025">
              <a:buFont typeface="+mj-lt"/>
              <a:buAutoNum type="alphaUcPeriod"/>
            </a:pPr>
            <a:r>
              <a:rPr lang="en-US" dirty="0" smtClean="0"/>
              <a:t>Use of NHICS Forms may assist </a:t>
            </a:r>
            <a:r>
              <a:rPr lang="en-US" dirty="0"/>
              <a:t>in financial recovery</a:t>
            </a:r>
          </a:p>
          <a:p>
            <a:pPr marL="0" indent="0">
              <a:buNone/>
            </a:pPr>
            <a:endParaRPr lang="en-US" dirty="0" smtClean="0"/>
          </a:p>
        </p:txBody>
      </p:sp>
    </p:spTree>
    <p:extLst>
      <p:ext uri="{BB962C8B-B14F-4D97-AF65-F5344CB8AC3E}">
        <p14:creationId xmlns:p14="http://schemas.microsoft.com/office/powerpoint/2010/main" val="3682868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Check – Question 4	</a:t>
            </a:r>
            <a:endParaRPr lang="en-US" dirty="0"/>
          </a:p>
        </p:txBody>
      </p:sp>
      <p:sp>
        <p:nvSpPr>
          <p:cNvPr id="3" name="Content Placeholder 2"/>
          <p:cNvSpPr>
            <a:spLocks noGrp="1"/>
          </p:cNvSpPr>
          <p:nvPr>
            <p:ph idx="1"/>
          </p:nvPr>
        </p:nvSpPr>
        <p:spPr>
          <a:xfrm>
            <a:off x="2133600" y="1600201"/>
            <a:ext cx="8077200" cy="4038599"/>
          </a:xfrm>
        </p:spPr>
        <p:txBody>
          <a:bodyPr>
            <a:normAutofit/>
          </a:bodyPr>
          <a:lstStyle/>
          <a:p>
            <a:pPr marL="0" indent="0">
              <a:spcAft>
                <a:spcPts val="600"/>
              </a:spcAft>
              <a:buNone/>
            </a:pPr>
            <a:r>
              <a:rPr lang="en-US" dirty="0" smtClean="0"/>
              <a:t>Which NHICS Form should be completed during the planning process?</a:t>
            </a:r>
          </a:p>
          <a:p>
            <a:pPr marL="679450" indent="-447675">
              <a:spcAft>
                <a:spcPts val="600"/>
              </a:spcAft>
              <a:buFont typeface="+mj-lt"/>
              <a:buAutoNum type="alphaUcPeriod"/>
            </a:pPr>
            <a:r>
              <a:rPr lang="en-US" sz="2800" dirty="0"/>
              <a:t>NHICS 258 – Facility Resource Directory</a:t>
            </a:r>
          </a:p>
          <a:p>
            <a:pPr marL="679450" indent="-447675">
              <a:spcAft>
                <a:spcPts val="600"/>
              </a:spcAft>
              <a:buFont typeface="+mj-lt"/>
              <a:buAutoNum type="alphaUcPeriod"/>
            </a:pPr>
            <a:r>
              <a:rPr lang="en-US" sz="2800" dirty="0"/>
              <a:t>NHICS 257 – Resource Accounting Record</a:t>
            </a:r>
          </a:p>
          <a:p>
            <a:pPr marL="679450" indent="-447675">
              <a:spcAft>
                <a:spcPts val="600"/>
              </a:spcAft>
              <a:buFont typeface="+mj-lt"/>
              <a:buAutoNum type="alphaUcPeriod"/>
            </a:pPr>
            <a:r>
              <a:rPr lang="en-US" sz="2800" dirty="0"/>
              <a:t>NHICS 254 Emergency Admit Tracking</a:t>
            </a:r>
          </a:p>
          <a:p>
            <a:pPr marL="679450" indent="-447675">
              <a:spcAft>
                <a:spcPts val="600"/>
              </a:spcAft>
              <a:buFont typeface="+mj-lt"/>
              <a:buAutoNum type="alphaUcPeriod"/>
            </a:pPr>
            <a:r>
              <a:rPr lang="en-US" sz="2800" dirty="0"/>
              <a:t>NHICS 241 – Facility Status Report</a:t>
            </a:r>
          </a:p>
          <a:p>
            <a:pPr marL="514350" indent="-514350">
              <a:buFont typeface="+mj-lt"/>
              <a:buAutoNum type="alphaUcPeriod"/>
            </a:pPr>
            <a:endParaRPr lang="en-US" dirty="0" smtClean="0"/>
          </a:p>
          <a:p>
            <a:pPr marL="514350" indent="-514350">
              <a:buFont typeface="+mj-lt"/>
              <a:buAutoNum type="alphaUcPeriod"/>
            </a:pPr>
            <a:endParaRPr lang="en-US" dirty="0"/>
          </a:p>
        </p:txBody>
      </p:sp>
    </p:spTree>
    <p:extLst>
      <p:ext uri="{BB962C8B-B14F-4D97-AF65-F5344CB8AC3E}">
        <p14:creationId xmlns:p14="http://schemas.microsoft.com/office/powerpoint/2010/main" val="475126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Aft>
                <a:spcPts val="600"/>
              </a:spcAft>
            </a:pPr>
            <a:r>
              <a:rPr lang="en-US" dirty="0" smtClean="0"/>
              <a:t>In Module 3, you became familiar </a:t>
            </a:r>
            <a:r>
              <a:rPr lang="en-US" dirty="0"/>
              <a:t>with the NHICS Response Toolkit including:</a:t>
            </a:r>
          </a:p>
          <a:p>
            <a:pPr marL="857250" lvl="1" indent="-457200">
              <a:spcAft>
                <a:spcPts val="600"/>
              </a:spcAft>
            </a:pPr>
            <a:r>
              <a:rPr lang="en-US" dirty="0"/>
              <a:t>Job Action </a:t>
            </a:r>
            <a:r>
              <a:rPr lang="en-US" dirty="0" smtClean="0"/>
              <a:t>Sheets (JASs)</a:t>
            </a:r>
            <a:endParaRPr lang="en-US" dirty="0"/>
          </a:p>
          <a:p>
            <a:pPr marL="857250" lvl="1" indent="-457200">
              <a:spcAft>
                <a:spcPts val="600"/>
              </a:spcAft>
            </a:pPr>
            <a:r>
              <a:rPr lang="en-US" dirty="0"/>
              <a:t>Incident Response Guides (IRGs)</a:t>
            </a:r>
          </a:p>
          <a:p>
            <a:pPr marL="857250" lvl="1" indent="-457200">
              <a:spcAft>
                <a:spcPts val="600"/>
              </a:spcAft>
            </a:pPr>
            <a:r>
              <a:rPr lang="en-US" dirty="0"/>
              <a:t>Incident Action Plan (IAP) Quick Start</a:t>
            </a:r>
          </a:p>
          <a:p>
            <a:pPr marL="857250" lvl="1" indent="-457200">
              <a:spcAft>
                <a:spcPts val="600"/>
              </a:spcAft>
            </a:pPr>
            <a:r>
              <a:rPr lang="en-US" dirty="0"/>
              <a:t>NHICS Forms</a:t>
            </a:r>
          </a:p>
          <a:p>
            <a:pPr marL="0" indent="0">
              <a:buNone/>
            </a:pPr>
            <a:endParaRPr lang="en-US" dirty="0" smtClean="0"/>
          </a:p>
        </p:txBody>
      </p:sp>
      <p:sp>
        <p:nvSpPr>
          <p:cNvPr id="4" name="Rectangle 3"/>
          <p:cNvSpPr/>
          <p:nvPr/>
        </p:nvSpPr>
        <p:spPr>
          <a:xfrm>
            <a:off x="2514600" y="5257800"/>
            <a:ext cx="7620000" cy="523220"/>
          </a:xfrm>
          <a:prstGeom prst="rect">
            <a:avLst/>
          </a:prstGeom>
        </p:spPr>
        <p:txBody>
          <a:bodyPr wrap="square">
            <a:spAutoFit/>
          </a:bodyPr>
          <a:lstStyle/>
          <a:p>
            <a:r>
              <a:rPr lang="en-US" sz="1400" b="1" dirty="0">
                <a:solidFill>
                  <a:prstClr val="white"/>
                </a:solidFill>
                <a:latin typeface="Calibri"/>
              </a:rPr>
              <a:t>LINKS TO ADDITIONAL INFORMATION:</a:t>
            </a:r>
          </a:p>
          <a:p>
            <a:r>
              <a:rPr lang="en-US" sz="1400" dirty="0">
                <a:solidFill>
                  <a:prstClr val="white"/>
                </a:solidFill>
                <a:latin typeface="Calibri"/>
              </a:rPr>
              <a:t>NHICS Guidebook </a:t>
            </a:r>
            <a:r>
              <a:rPr lang="en-US" sz="1400" dirty="0">
                <a:solidFill>
                  <a:prstClr val="white"/>
                </a:solidFill>
                <a:latin typeface="Calibri"/>
              </a:rPr>
              <a:t>and Toolkits: </a:t>
            </a:r>
            <a:r>
              <a:rPr lang="en-US" sz="1400" dirty="0">
                <a:solidFill>
                  <a:prstClr val="white"/>
                </a:solidFill>
                <a:latin typeface="Calibri"/>
                <a:hlinkClick r:id="rId3"/>
              </a:rPr>
              <a:t>http://</a:t>
            </a:r>
            <a:r>
              <a:rPr lang="en-US" sz="1400" dirty="0">
                <a:solidFill>
                  <a:prstClr val="white"/>
                </a:solidFill>
                <a:latin typeface="Calibri"/>
                <a:hlinkClick r:id="rId3"/>
              </a:rPr>
              <a:t>www.cahfdisasterprep.com/NHICS/GuidebookTools.aspx</a:t>
            </a:r>
            <a:r>
              <a:rPr lang="en-US" sz="1400" dirty="0">
                <a:solidFill>
                  <a:prstClr val="white"/>
                </a:solidFill>
                <a:latin typeface="Calibri"/>
              </a:rPr>
              <a:t> </a:t>
            </a:r>
          </a:p>
        </p:txBody>
      </p:sp>
    </p:spTree>
    <p:extLst>
      <p:ext uri="{BB962C8B-B14F-4D97-AF65-F5344CB8AC3E}">
        <p14:creationId xmlns:p14="http://schemas.microsoft.com/office/powerpoint/2010/main" val="403635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dirty="0" smtClean="0"/>
              <a:t>Job Action Sheets </a:t>
            </a:r>
            <a:endParaRPr lang="en-US" dirty="0"/>
          </a:p>
        </p:txBody>
      </p:sp>
      <p:sp>
        <p:nvSpPr>
          <p:cNvPr id="3" name="Content Placeholder 2"/>
          <p:cNvSpPr>
            <a:spLocks noGrp="1"/>
          </p:cNvSpPr>
          <p:nvPr>
            <p:ph idx="1"/>
          </p:nvPr>
        </p:nvSpPr>
        <p:spPr>
          <a:xfrm>
            <a:off x="1981200" y="1447801"/>
            <a:ext cx="8229600" cy="4525963"/>
          </a:xfrm>
        </p:spPr>
        <p:txBody>
          <a:bodyPr>
            <a:normAutofit/>
          </a:bodyPr>
          <a:lstStyle/>
          <a:p>
            <a:pPr>
              <a:spcAft>
                <a:spcPts val="600"/>
              </a:spcAft>
            </a:pPr>
            <a:r>
              <a:rPr lang="en-US" dirty="0" smtClean="0"/>
              <a:t>Job Actions Sheets (JASs) provide IMT staff with position-specific responsibilities </a:t>
            </a:r>
          </a:p>
          <a:p>
            <a:pPr>
              <a:spcAft>
                <a:spcPts val="600"/>
              </a:spcAft>
            </a:pPr>
            <a:r>
              <a:rPr lang="en-US" dirty="0" smtClean="0"/>
              <a:t>They should be reviewed:</a:t>
            </a:r>
          </a:p>
          <a:p>
            <a:pPr lvl="1">
              <a:spcAft>
                <a:spcPts val="600"/>
              </a:spcAft>
            </a:pPr>
            <a:r>
              <a:rPr lang="en-US" dirty="0" smtClean="0"/>
              <a:t>In the planning phase (prior to activation) </a:t>
            </a:r>
          </a:p>
          <a:p>
            <a:pPr lvl="1">
              <a:spcAft>
                <a:spcPts val="600"/>
              </a:spcAft>
            </a:pPr>
            <a:r>
              <a:rPr lang="en-US" dirty="0" smtClean="0"/>
              <a:t>Immediately upon receiving an IMT assignment, i.e., at the onset of activation to ensure all tasks and activities are considered and acted on if necessary</a:t>
            </a:r>
          </a:p>
          <a:p>
            <a:pPr lvl="1">
              <a:spcAft>
                <a:spcPts val="600"/>
              </a:spcAft>
            </a:pPr>
            <a:endParaRPr lang="en-US" dirty="0" smtClean="0"/>
          </a:p>
        </p:txBody>
      </p:sp>
    </p:spTree>
    <p:extLst>
      <p:ext uri="{BB962C8B-B14F-4D97-AF65-F5344CB8AC3E}">
        <p14:creationId xmlns:p14="http://schemas.microsoft.com/office/powerpoint/2010/main" val="181573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Action Sheets…</a:t>
            </a:r>
            <a:endParaRPr lang="en-US" dirty="0"/>
          </a:p>
        </p:txBody>
      </p:sp>
      <p:sp>
        <p:nvSpPr>
          <p:cNvPr id="3" name="Content Placeholder 2"/>
          <p:cNvSpPr>
            <a:spLocks noGrp="1"/>
          </p:cNvSpPr>
          <p:nvPr>
            <p:ph idx="1"/>
          </p:nvPr>
        </p:nvSpPr>
        <p:spPr/>
        <p:txBody>
          <a:bodyPr>
            <a:normAutofit/>
          </a:bodyPr>
          <a:lstStyle/>
          <a:p>
            <a:r>
              <a:rPr lang="en-US" dirty="0" smtClean="0"/>
              <a:t>Tasks in the Job </a:t>
            </a:r>
            <a:r>
              <a:rPr lang="en-US" dirty="0"/>
              <a:t>Action Sheets are grouped </a:t>
            </a:r>
            <a:r>
              <a:rPr lang="en-US" dirty="0" smtClean="0"/>
              <a:t>according to time periods:</a:t>
            </a:r>
            <a:endParaRPr lang="en-US" dirty="0"/>
          </a:p>
          <a:p>
            <a:pPr lvl="1"/>
            <a:r>
              <a:rPr lang="en-US" dirty="0"/>
              <a:t>Immediate Response (0–2 hours)</a:t>
            </a:r>
          </a:p>
          <a:p>
            <a:pPr lvl="1"/>
            <a:r>
              <a:rPr lang="en-US" dirty="0"/>
              <a:t>Intermediate Response (</a:t>
            </a:r>
            <a:r>
              <a:rPr lang="en-US" dirty="0" smtClean="0"/>
              <a:t>2–12 </a:t>
            </a:r>
            <a:r>
              <a:rPr lang="en-US" dirty="0"/>
              <a:t>hours)</a:t>
            </a:r>
          </a:p>
          <a:p>
            <a:pPr lvl="1"/>
            <a:r>
              <a:rPr lang="en-US" dirty="0"/>
              <a:t>Extended Response and System Recovery (greater than 12 hours</a:t>
            </a:r>
            <a:r>
              <a:rPr lang="en-US" dirty="0" smtClean="0"/>
              <a:t>)</a:t>
            </a:r>
          </a:p>
          <a:p>
            <a:r>
              <a:rPr lang="en-US" dirty="0" smtClean="0"/>
              <a:t>The structure of the JASs mirror the organization of the Incident Response Guides (IRGs) </a:t>
            </a:r>
            <a:endParaRPr lang="en-US" dirty="0"/>
          </a:p>
        </p:txBody>
      </p:sp>
    </p:spTree>
    <p:extLst>
      <p:ext uri="{BB962C8B-B14F-4D97-AF65-F5344CB8AC3E}">
        <p14:creationId xmlns:p14="http://schemas.microsoft.com/office/powerpoint/2010/main" val="1658920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Action Sheets…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JAS for each IMT position is sub-divided into:</a:t>
            </a:r>
            <a:endParaRPr lang="en-US" dirty="0"/>
          </a:p>
          <a:p>
            <a:pPr lvl="1">
              <a:spcAft>
                <a:spcPts val="600"/>
              </a:spcAft>
            </a:pPr>
            <a:r>
              <a:rPr lang="en-US" b="1" u="sng" dirty="0" smtClean="0"/>
              <a:t>Activities</a:t>
            </a:r>
            <a:r>
              <a:rPr lang="en-US" dirty="0" smtClean="0"/>
              <a:t> to be completed </a:t>
            </a:r>
          </a:p>
          <a:p>
            <a:pPr lvl="1">
              <a:spcAft>
                <a:spcPts val="600"/>
              </a:spcAft>
            </a:pPr>
            <a:r>
              <a:rPr lang="en-US" dirty="0" smtClean="0"/>
              <a:t>Required </a:t>
            </a:r>
            <a:r>
              <a:rPr lang="en-US" b="1" u="sng" dirty="0" smtClean="0"/>
              <a:t>Documentation</a:t>
            </a:r>
            <a:r>
              <a:rPr lang="en-US" b="1" dirty="0" smtClean="0"/>
              <a:t> </a:t>
            </a:r>
            <a:r>
              <a:rPr lang="en-US" dirty="0" smtClean="0"/>
              <a:t>to be filled out</a:t>
            </a:r>
            <a:endParaRPr lang="en-US" dirty="0"/>
          </a:p>
          <a:p>
            <a:pPr lvl="1">
              <a:spcAft>
                <a:spcPts val="600"/>
              </a:spcAft>
            </a:pPr>
            <a:r>
              <a:rPr lang="en-US" b="1" u="sng" dirty="0"/>
              <a:t>Resources</a:t>
            </a:r>
            <a:r>
              <a:rPr lang="en-US" dirty="0"/>
              <a:t> that may be needed</a:t>
            </a:r>
          </a:p>
          <a:p>
            <a:pPr lvl="1">
              <a:spcAft>
                <a:spcPts val="600"/>
              </a:spcAft>
            </a:pPr>
            <a:r>
              <a:rPr lang="en-US" dirty="0" smtClean="0"/>
              <a:t>Important</a:t>
            </a:r>
            <a:r>
              <a:rPr lang="en-US" b="1" dirty="0" smtClean="0"/>
              <a:t> </a:t>
            </a:r>
            <a:r>
              <a:rPr lang="en-US" b="1" u="sng" dirty="0" smtClean="0"/>
              <a:t>Communication </a:t>
            </a:r>
            <a:endParaRPr lang="en-US" u="sng" dirty="0"/>
          </a:p>
        </p:txBody>
      </p:sp>
    </p:spTree>
    <p:extLst>
      <p:ext uri="{BB962C8B-B14F-4D97-AF65-F5344CB8AC3E}">
        <p14:creationId xmlns:p14="http://schemas.microsoft.com/office/powerpoint/2010/main" val="230898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dirty="0" smtClean="0"/>
              <a:t>Job Action Sheets…		</a:t>
            </a:r>
            <a:endParaRPr lang="en-US" dirty="0"/>
          </a:p>
        </p:txBody>
      </p:sp>
      <p:sp>
        <p:nvSpPr>
          <p:cNvPr id="3" name="Content Placeholder 2"/>
          <p:cNvSpPr>
            <a:spLocks noGrp="1"/>
          </p:cNvSpPr>
          <p:nvPr>
            <p:ph idx="1"/>
          </p:nvPr>
        </p:nvSpPr>
        <p:spPr/>
        <p:txBody>
          <a:bodyPr/>
          <a:lstStyle/>
          <a:p>
            <a:pPr>
              <a:spcAft>
                <a:spcPts val="600"/>
              </a:spcAft>
            </a:pPr>
            <a:r>
              <a:rPr lang="en-US" dirty="0" smtClean="0"/>
              <a:t>The </a:t>
            </a:r>
            <a:r>
              <a:rPr lang="en-US" b="1" u="sng" dirty="0" smtClean="0"/>
              <a:t>Documents and Tools</a:t>
            </a:r>
            <a:r>
              <a:rPr lang="en-US" b="1" dirty="0" smtClean="0"/>
              <a:t> </a:t>
            </a:r>
            <a:r>
              <a:rPr lang="en-US" dirty="0" smtClean="0"/>
              <a:t>section at the end of each JAS includes a list of NHICS Forms most relevant to the position </a:t>
            </a:r>
          </a:p>
          <a:p>
            <a:pPr lvl="1">
              <a:spcAft>
                <a:spcPts val="600"/>
              </a:spcAft>
            </a:pPr>
            <a:r>
              <a:rPr lang="en-US" dirty="0" smtClean="0"/>
              <a:t>Depending on the IMT position, the JAS indicates which NHICS Forms must be filled out (or whether the position should receive a copy of a completed NHICS Form)</a:t>
            </a:r>
          </a:p>
        </p:txBody>
      </p:sp>
    </p:spTree>
    <p:extLst>
      <p:ext uri="{BB962C8B-B14F-4D97-AF65-F5344CB8AC3E}">
        <p14:creationId xmlns:p14="http://schemas.microsoft.com/office/powerpoint/2010/main" val="199508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dirty="0" smtClean="0"/>
              <a:t>Incident Response Guides </a:t>
            </a:r>
            <a:endParaRPr lang="en-US" dirty="0"/>
          </a:p>
        </p:txBody>
      </p:sp>
      <p:sp>
        <p:nvSpPr>
          <p:cNvPr id="3" name="Content Placeholder 2"/>
          <p:cNvSpPr>
            <a:spLocks noGrp="1"/>
          </p:cNvSpPr>
          <p:nvPr>
            <p:ph idx="1"/>
          </p:nvPr>
        </p:nvSpPr>
        <p:spPr>
          <a:xfrm>
            <a:off x="1981200" y="1447801"/>
            <a:ext cx="8229600" cy="4525963"/>
          </a:xfrm>
        </p:spPr>
        <p:txBody>
          <a:bodyPr>
            <a:normAutofit/>
          </a:bodyPr>
          <a:lstStyle/>
          <a:p>
            <a:pPr>
              <a:spcAft>
                <a:spcPts val="800"/>
              </a:spcAft>
            </a:pPr>
            <a:r>
              <a:rPr lang="en-US" dirty="0" smtClean="0"/>
              <a:t>Incident Response Guides (IRGs):</a:t>
            </a:r>
          </a:p>
          <a:p>
            <a:pPr lvl="1">
              <a:spcAft>
                <a:spcPts val="800"/>
              </a:spcAft>
            </a:pPr>
            <a:r>
              <a:rPr lang="en-US" dirty="0" smtClean="0"/>
              <a:t>Indicate critical actions to be taken or considered</a:t>
            </a:r>
          </a:p>
          <a:p>
            <a:pPr lvl="1">
              <a:spcAft>
                <a:spcPts val="800"/>
              </a:spcAft>
            </a:pPr>
            <a:r>
              <a:rPr lang="en-US" dirty="0" smtClean="0"/>
              <a:t>Are organized by IMT position</a:t>
            </a:r>
          </a:p>
          <a:p>
            <a:pPr lvl="1">
              <a:spcBef>
                <a:spcPts val="0"/>
              </a:spcBef>
              <a:spcAft>
                <a:spcPts val="400"/>
              </a:spcAft>
            </a:pPr>
            <a:r>
              <a:rPr lang="en-US" dirty="0" smtClean="0"/>
              <a:t>Include fields that allow the </a:t>
            </a:r>
          </a:p>
          <a:p>
            <a:pPr lvl="1" indent="0">
              <a:spcBef>
                <a:spcPts val="0"/>
              </a:spcBef>
              <a:spcAft>
                <a:spcPts val="400"/>
              </a:spcAft>
              <a:buNone/>
            </a:pPr>
            <a:r>
              <a:rPr lang="en-US" dirty="0" smtClean="0"/>
              <a:t>IMT member to add his/her </a:t>
            </a:r>
          </a:p>
          <a:p>
            <a:pPr lvl="1" indent="0">
              <a:spcBef>
                <a:spcPts val="0"/>
              </a:spcBef>
              <a:spcAft>
                <a:spcPts val="400"/>
              </a:spcAft>
              <a:buNone/>
            </a:pPr>
            <a:r>
              <a:rPr lang="en-US" dirty="0"/>
              <a:t>i</a:t>
            </a:r>
            <a:r>
              <a:rPr lang="en-US" dirty="0" smtClean="0"/>
              <a:t>nitials when actions are </a:t>
            </a:r>
          </a:p>
          <a:p>
            <a:pPr lvl="1" indent="0">
              <a:spcBef>
                <a:spcPts val="0"/>
              </a:spcBef>
              <a:spcAft>
                <a:spcPts val="400"/>
              </a:spcAft>
              <a:buNone/>
            </a:pPr>
            <a:r>
              <a:rPr lang="en-US" dirty="0" smtClean="0"/>
              <a:t>completed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876" y="2895600"/>
            <a:ext cx="2826327" cy="3657600"/>
          </a:xfrm>
          <a:prstGeom prst="rect">
            <a:avLst/>
          </a:prstGeom>
        </p:spPr>
      </p:pic>
    </p:spTree>
    <p:extLst>
      <p:ext uri="{BB962C8B-B14F-4D97-AF65-F5344CB8AC3E}">
        <p14:creationId xmlns:p14="http://schemas.microsoft.com/office/powerpoint/2010/main" val="407793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sz="3800" dirty="0"/>
              <a:t>Incident Response Guides…</a:t>
            </a:r>
            <a:endParaRPr lang="en-US" sz="3800" dirty="0"/>
          </a:p>
        </p:txBody>
      </p:sp>
      <p:sp>
        <p:nvSpPr>
          <p:cNvPr id="3" name="Content Placeholder 2"/>
          <p:cNvSpPr>
            <a:spLocks noGrp="1"/>
          </p:cNvSpPr>
          <p:nvPr>
            <p:ph idx="1"/>
          </p:nvPr>
        </p:nvSpPr>
        <p:spPr>
          <a:xfrm>
            <a:off x="1981200" y="1447801"/>
            <a:ext cx="8229600" cy="4525963"/>
          </a:xfrm>
        </p:spPr>
        <p:txBody>
          <a:bodyPr>
            <a:normAutofit/>
          </a:bodyPr>
          <a:lstStyle/>
          <a:p>
            <a:pPr>
              <a:spcAft>
                <a:spcPts val="800"/>
              </a:spcAft>
            </a:pPr>
            <a:r>
              <a:rPr lang="en-US" dirty="0" smtClean="0"/>
              <a:t>Incident Response Guides (IRGs) are grouped according to time periods (similar to JASs):</a:t>
            </a:r>
          </a:p>
          <a:p>
            <a:pPr lvl="1">
              <a:spcAft>
                <a:spcPts val="800"/>
              </a:spcAft>
            </a:pPr>
            <a:r>
              <a:rPr lang="en-US" dirty="0" smtClean="0"/>
              <a:t>Immediate Response (</a:t>
            </a:r>
            <a:r>
              <a:rPr lang="en-US" dirty="0"/>
              <a:t>0–2 </a:t>
            </a:r>
            <a:r>
              <a:rPr lang="en-US" dirty="0" smtClean="0"/>
              <a:t>hours)</a:t>
            </a:r>
          </a:p>
          <a:p>
            <a:pPr lvl="1">
              <a:spcAft>
                <a:spcPts val="800"/>
              </a:spcAft>
            </a:pPr>
            <a:r>
              <a:rPr lang="en-US" dirty="0" smtClean="0"/>
              <a:t>Intermediate Response (2–12 hours)</a:t>
            </a:r>
          </a:p>
          <a:p>
            <a:pPr lvl="1">
              <a:spcAft>
                <a:spcPts val="800"/>
              </a:spcAft>
            </a:pPr>
            <a:r>
              <a:rPr lang="en-US" dirty="0" smtClean="0"/>
              <a:t>Extended Response and System Recovery (greater than 12 hours)</a:t>
            </a:r>
          </a:p>
        </p:txBody>
      </p:sp>
    </p:spTree>
    <p:extLst>
      <p:ext uri="{BB962C8B-B14F-4D97-AF65-F5344CB8AC3E}">
        <p14:creationId xmlns:p14="http://schemas.microsoft.com/office/powerpoint/2010/main" val="333923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sz="3800" dirty="0"/>
              <a:t>Incident Response Guides…</a:t>
            </a:r>
            <a:endParaRPr lang="en-US" sz="3800" dirty="0"/>
          </a:p>
        </p:txBody>
      </p:sp>
      <p:sp>
        <p:nvSpPr>
          <p:cNvPr id="3" name="Content Placeholder 2"/>
          <p:cNvSpPr>
            <a:spLocks noGrp="1"/>
          </p:cNvSpPr>
          <p:nvPr>
            <p:ph idx="1"/>
          </p:nvPr>
        </p:nvSpPr>
        <p:spPr/>
        <p:txBody>
          <a:bodyPr/>
          <a:lstStyle/>
          <a:p>
            <a:pPr>
              <a:spcAft>
                <a:spcPts val="600"/>
              </a:spcAft>
            </a:pPr>
            <a:r>
              <a:rPr lang="en-US" dirty="0"/>
              <a:t>A </a:t>
            </a:r>
            <a:r>
              <a:rPr lang="en-US" b="1" dirty="0"/>
              <a:t>Rapid Response Checklist</a:t>
            </a:r>
            <a:r>
              <a:rPr lang="en-US" dirty="0"/>
              <a:t> is included at the beginning of each </a:t>
            </a:r>
            <a:r>
              <a:rPr lang="en-US" dirty="0" smtClean="0"/>
              <a:t>IRG which includes:</a:t>
            </a:r>
          </a:p>
          <a:p>
            <a:pPr lvl="1">
              <a:spcAft>
                <a:spcPts val="600"/>
              </a:spcAft>
            </a:pPr>
            <a:r>
              <a:rPr lang="en-US" dirty="0"/>
              <a:t>C</a:t>
            </a:r>
            <a:r>
              <a:rPr lang="en-US" dirty="0" smtClean="0"/>
              <a:t>ritical </a:t>
            </a:r>
            <a:r>
              <a:rPr lang="en-US" dirty="0"/>
              <a:t>tasks that happen in tandem with </a:t>
            </a:r>
            <a:r>
              <a:rPr lang="en-US" dirty="0" smtClean="0"/>
              <a:t>mobilization</a:t>
            </a:r>
          </a:p>
          <a:p>
            <a:pPr lvl="1">
              <a:spcAft>
                <a:spcPts val="600"/>
              </a:spcAft>
            </a:pPr>
            <a:r>
              <a:rPr lang="en-US" dirty="0" smtClean="0"/>
              <a:t>Example: Evacuation to an alternate site</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495800"/>
            <a:ext cx="285889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579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3186</Words>
  <Application>Microsoft Office PowerPoint</Application>
  <PresentationFormat>Widescreen</PresentationFormat>
  <Paragraphs>396</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Times New Roman</vt:lpstr>
      <vt:lpstr>1_Office Theme</vt:lpstr>
      <vt:lpstr>2_Office Theme</vt:lpstr>
      <vt:lpstr>MODULE 3:  Response Toolkit</vt:lpstr>
      <vt:lpstr>Objectives - Module 3</vt:lpstr>
      <vt:lpstr>Job Action Sheets </vt:lpstr>
      <vt:lpstr>Job Action Sheets…</vt:lpstr>
      <vt:lpstr>Job Action Sheets…</vt:lpstr>
      <vt:lpstr>Job Action Sheets…  </vt:lpstr>
      <vt:lpstr>Incident Response Guides </vt:lpstr>
      <vt:lpstr>Incident Response Guides…</vt:lpstr>
      <vt:lpstr>Incident Response Guides…</vt:lpstr>
      <vt:lpstr>Incident Response Guides…</vt:lpstr>
      <vt:lpstr>Incident Response Guides…</vt:lpstr>
      <vt:lpstr>Incident Action Plan Quick Start</vt:lpstr>
      <vt:lpstr>NHICS Forms</vt:lpstr>
      <vt:lpstr>Note on the NHICS 258</vt:lpstr>
      <vt:lpstr>NHICS Forms…</vt:lpstr>
      <vt:lpstr>NHICS Forms…</vt:lpstr>
      <vt:lpstr>NHICS Forms…</vt:lpstr>
      <vt:lpstr>NHICS Forms…</vt:lpstr>
      <vt:lpstr>NHICS Forms…</vt:lpstr>
      <vt:lpstr>NHICS Forms…</vt:lpstr>
      <vt:lpstr>Knowledge Check - Question 1</vt:lpstr>
      <vt:lpstr>Knowledge Check - Question 2</vt:lpstr>
      <vt:lpstr>Knowledge Check - Question 3</vt:lpstr>
      <vt:lpstr>Knowledge Check – Question 4 </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Response Toolkit</dc:title>
  <dc:creator>Cortney Kesterson</dc:creator>
  <cp:lastModifiedBy>Cortney Kesterson</cp:lastModifiedBy>
  <cp:revision>1</cp:revision>
  <dcterms:created xsi:type="dcterms:W3CDTF">2017-05-19T21:55:29Z</dcterms:created>
  <dcterms:modified xsi:type="dcterms:W3CDTF">2017-05-19T21:55:41Z</dcterms:modified>
</cp:coreProperties>
</file>