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32"/>
  </p:notes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5" d="100"/>
          <a:sy n="115" d="100"/>
        </p:scale>
        <p:origin x="84"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33BB332-F470-43F4-9A97-1E0537C556B9}" type="datetimeFigureOut">
              <a:rPr lang="en-US" smtClean="0"/>
              <a:t>5/19/2017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9A876FB-F455-40E0-A9CD-A28CF9F1768C}" type="slidenum">
              <a:rPr lang="en-US" smtClean="0"/>
              <a:t>‹#›</a:t>
            </a:fld>
            <a:endParaRPr lang="en-US"/>
          </a:p>
        </p:txBody>
      </p:sp>
    </p:spTree>
    <p:extLst>
      <p:ext uri="{BB962C8B-B14F-4D97-AF65-F5344CB8AC3E}">
        <p14:creationId xmlns:p14="http://schemas.microsoft.com/office/powerpoint/2010/main" val="2500332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3" Type="http://schemas.openxmlformats.org/officeDocument/2006/relationships/hyperlink" Target="https://www.fema.gov/media-library/assets/documents/32326" TargetMode="External"/><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3" Type="http://schemas.openxmlformats.org/officeDocument/2006/relationships/hyperlink" Target="http://dpapp.cahf.org/" TargetMode="External"/><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11"/>
              </a:spcAft>
            </a:pPr>
            <a:r>
              <a:rPr lang="en-US" b="1" dirty="0"/>
              <a:t>MODULE 4</a:t>
            </a:r>
          </a:p>
          <a:p>
            <a:r>
              <a:rPr lang="en-US" dirty="0"/>
              <a:t>Module 4 covers Implementing NHICS and the Planning Toolkit</a:t>
            </a:r>
            <a:r>
              <a:rPr lang="en-US" baseline="0" dirty="0" smtClean="0"/>
              <a:t>.</a:t>
            </a: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C4CED12-971A-46C7-8E12-101C27DF46B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1823582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11"/>
              </a:spcAft>
            </a:pPr>
            <a:r>
              <a:rPr lang="en-US" b="1" dirty="0"/>
              <a:t>Step 2 – Determine your IMT</a:t>
            </a:r>
          </a:p>
          <a:p>
            <a:pPr marL="174708" indent="-174708">
              <a:spcAft>
                <a:spcPts val="408"/>
              </a:spcAft>
              <a:buFont typeface="Arial" panose="020B0604020202020204" pitchFamily="34" charset="0"/>
              <a:buChar char="•"/>
            </a:pPr>
            <a:r>
              <a:rPr lang="en-US" dirty="0"/>
              <a:t>Review the NHICS IMT chart</a:t>
            </a:r>
          </a:p>
          <a:p>
            <a:pPr marL="174708" indent="-174708">
              <a:spcAft>
                <a:spcPts val="408"/>
              </a:spcAft>
              <a:buFont typeface="Arial" panose="020B0604020202020204" pitchFamily="34" charset="0"/>
              <a:buChar char="•"/>
            </a:pPr>
            <a:r>
              <a:rPr lang="en-US" dirty="0" smtClean="0"/>
              <a:t>Determine who is appropriate for each role </a:t>
            </a:r>
          </a:p>
          <a:p>
            <a:pPr marL="640594" lvl="1" indent="-174708">
              <a:spcAft>
                <a:spcPts val="408"/>
              </a:spcAft>
              <a:buFont typeface="Arial" panose="020B0604020202020204" pitchFamily="34" charset="0"/>
              <a:buChar char="•"/>
            </a:pPr>
            <a:r>
              <a:rPr lang="en-US" dirty="0" smtClean="0"/>
              <a:t>Remember that a specific person may not be available when the emergency strikes </a:t>
            </a:r>
          </a:p>
          <a:p>
            <a:pPr marL="640594" lvl="1" indent="-174708">
              <a:spcAft>
                <a:spcPts val="408"/>
              </a:spcAft>
              <a:buFont typeface="Arial" panose="020B0604020202020204" pitchFamily="34" charset="0"/>
              <a:buChar char="•"/>
            </a:pPr>
            <a:r>
              <a:rPr lang="en-US" dirty="0" smtClean="0"/>
              <a:t>Ideally, select multiple people for each position </a:t>
            </a:r>
          </a:p>
          <a:p>
            <a:pPr marL="640594" lvl="1" indent="-174708">
              <a:spcAft>
                <a:spcPts val="408"/>
              </a:spcAft>
              <a:buFont typeface="Arial" panose="020B0604020202020204" pitchFamily="34" charset="0"/>
              <a:buChar char="•"/>
            </a:pPr>
            <a:r>
              <a:rPr lang="en-US" dirty="0" smtClean="0"/>
              <a:t>Limit the number of times a specific person can be listed</a:t>
            </a:r>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C4CED12-971A-46C7-8E12-101C27DF46B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039011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11"/>
              </a:spcAft>
            </a:pPr>
            <a:r>
              <a:rPr lang="en-US" b="1" dirty="0"/>
              <a:t>Step 3 – Revise the Job Action Sheets if necessary</a:t>
            </a:r>
            <a:endParaRPr lang="en-US" dirty="0"/>
          </a:p>
          <a:p>
            <a:pPr marL="174708" indent="-174708">
              <a:spcAft>
                <a:spcPts val="408"/>
              </a:spcAft>
              <a:buFont typeface="Arial" panose="020B0604020202020204" pitchFamily="34" charset="0"/>
              <a:buChar char="•"/>
            </a:pPr>
            <a:r>
              <a:rPr lang="en-US" dirty="0"/>
              <a:t>Job Action Sheets (JASs) are available for each position on your IMT</a:t>
            </a:r>
          </a:p>
          <a:p>
            <a:pPr marL="174708" indent="-174708">
              <a:spcAft>
                <a:spcPts val="408"/>
              </a:spcAft>
              <a:buFont typeface="Arial" panose="020B0604020202020204" pitchFamily="34" charset="0"/>
              <a:buChar char="•"/>
            </a:pPr>
            <a:r>
              <a:rPr lang="en-US" dirty="0"/>
              <a:t>Review each JAS to ensure consistency with your facility’s policies and procedures</a:t>
            </a:r>
          </a:p>
          <a:p>
            <a:pPr marL="174708" indent="-174708">
              <a:spcAft>
                <a:spcPts val="408"/>
              </a:spcAft>
              <a:buFont typeface="Arial" panose="020B0604020202020204" pitchFamily="34" charset="0"/>
              <a:buChar char="•"/>
            </a:pPr>
            <a:r>
              <a:rPr lang="en-US" dirty="0"/>
              <a:t>Make changes as needed to each JAS, but try to limit changes to preserve standardization</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C4CED12-971A-46C7-8E12-101C27DF46B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7026311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11"/>
              </a:spcAft>
            </a:pPr>
            <a:r>
              <a:rPr lang="en-US" b="1" dirty="0"/>
              <a:t>Step 3 – Revise Job Action Sheets…</a:t>
            </a:r>
          </a:p>
          <a:p>
            <a:pPr>
              <a:spcAft>
                <a:spcPts val="611"/>
              </a:spcAft>
            </a:pPr>
            <a:r>
              <a:rPr lang="en-US" dirty="0"/>
              <a:t>Once any adjustments to the JASs are completed, immediately publish the final JASs: </a:t>
            </a:r>
          </a:p>
          <a:p>
            <a:pPr marL="174708" indent="-174708">
              <a:spcAft>
                <a:spcPts val="408"/>
              </a:spcAft>
              <a:buFont typeface="Arial" panose="020B0604020202020204" pitchFamily="34" charset="0"/>
              <a:buChar char="•"/>
            </a:pPr>
            <a:r>
              <a:rPr lang="en-US" dirty="0"/>
              <a:t>Include in the Emergency Operations Plan (EOP)</a:t>
            </a:r>
          </a:p>
          <a:p>
            <a:pPr marL="174708" indent="-174708">
              <a:spcAft>
                <a:spcPts val="408"/>
              </a:spcAft>
              <a:buFont typeface="Arial" panose="020B0604020202020204" pitchFamily="34" charset="0"/>
              <a:buChar char="•"/>
            </a:pPr>
            <a:r>
              <a:rPr lang="en-US" dirty="0"/>
              <a:t>Put JASs on computers that can be accessed in the Nursing Home Command Center and other key areas </a:t>
            </a:r>
          </a:p>
          <a:p>
            <a:pPr marL="174708" indent="-174708">
              <a:spcAft>
                <a:spcPts val="408"/>
              </a:spcAft>
              <a:buFont typeface="Arial" panose="020B0604020202020204" pitchFamily="34" charset="0"/>
              <a:buChar char="•"/>
            </a:pPr>
            <a:r>
              <a:rPr lang="en-US" dirty="0"/>
              <a:t>Be sure that printed JASs are readily accessible in the Nursing Home Command Center</a:t>
            </a:r>
          </a:p>
          <a:p>
            <a:pPr marL="174708" indent="-174708">
              <a:spcAft>
                <a:spcPts val="408"/>
              </a:spcAft>
              <a:buFont typeface="Arial" panose="020B0604020202020204" pitchFamily="34" charset="0"/>
              <a:buChar char="•"/>
            </a:pPr>
            <a:r>
              <a:rPr lang="en-US" dirty="0"/>
              <a:t>Put JASs into pocket of the NHICS Command Vests </a:t>
            </a:r>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C4CED12-971A-46C7-8E12-101C27DF46B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465166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11"/>
              </a:spcAft>
            </a:pPr>
            <a:r>
              <a:rPr lang="en-US" b="1" dirty="0"/>
              <a:t>Step 4 – Review the NHICS Forms</a:t>
            </a:r>
          </a:p>
          <a:p>
            <a:r>
              <a:rPr lang="en-US" dirty="0"/>
              <a:t>Review the NHICS forms and make limited changes if necessary (to maintain standardization). Add additional forms you feel may be needed or easier to use based on your facility's policies or procedures.</a:t>
            </a:r>
          </a:p>
          <a:p>
            <a:endParaRPr lang="en-US" dirty="0"/>
          </a:p>
          <a:p>
            <a:r>
              <a:rPr lang="en-US" dirty="0"/>
              <a:t>Publish and </a:t>
            </a:r>
            <a:r>
              <a:rPr lang="en-US" dirty="0" smtClean="0"/>
              <a:t>share </a:t>
            </a:r>
            <a:r>
              <a:rPr lang="en-US" dirty="0"/>
              <a:t>the final NHICS Forms. </a:t>
            </a:r>
            <a:r>
              <a:rPr lang="en-US" dirty="0" smtClean="0"/>
              <a:t>They should be readily available at</a:t>
            </a:r>
            <a:r>
              <a:rPr lang="en-US" baseline="0" dirty="0" smtClean="0"/>
              <a:t> all times (keep in mind that many emergencies occur at night when fewer staff are on site).</a:t>
            </a: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C4CED12-971A-46C7-8E12-101C27DF46B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4044591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11"/>
              </a:spcAft>
            </a:pPr>
            <a:r>
              <a:rPr lang="en-US" b="1" dirty="0"/>
              <a:t>Step 4 – Review the NHICS Forms…</a:t>
            </a:r>
          </a:p>
          <a:p>
            <a:r>
              <a:rPr lang="en-US" dirty="0"/>
              <a:t>As a final step place final documents in the Nursing Home Command Center. Ensure easy access by all that will be using them. Update forms and complete periodic reviews based on your facility needs. Be sure the NHICS 258 Facility Resource Directory is up-to-date and readily available.</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C4CED12-971A-46C7-8E12-101C27DF46B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2673232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11"/>
              </a:spcAft>
            </a:pPr>
            <a:r>
              <a:rPr lang="en-US" b="1" dirty="0"/>
              <a:t>Step 5 -  Review the IRGs and All Hazards IPG</a:t>
            </a:r>
          </a:p>
          <a:p>
            <a:pPr marL="174708" indent="-174708">
              <a:spcAft>
                <a:spcPts val="408"/>
              </a:spcAft>
              <a:buFont typeface="Arial" panose="020B0604020202020204" pitchFamily="34" charset="0"/>
              <a:buChar char="•"/>
            </a:pPr>
            <a:r>
              <a:rPr lang="en-US" dirty="0"/>
              <a:t>Study the results of your Hazard Vulnerability Analysis (HVA)</a:t>
            </a:r>
          </a:p>
          <a:p>
            <a:pPr marL="174708" indent="-174708">
              <a:spcAft>
                <a:spcPts val="408"/>
              </a:spcAft>
              <a:buFont typeface="Arial" panose="020B0604020202020204" pitchFamily="34" charset="0"/>
              <a:buChar char="•"/>
            </a:pPr>
            <a:r>
              <a:rPr lang="en-US" dirty="0"/>
              <a:t>Adjust the All Hazards IPG to meet your facility’s needs based on the HVA</a:t>
            </a:r>
          </a:p>
          <a:p>
            <a:pPr marL="174708" indent="-174708">
              <a:spcAft>
                <a:spcPts val="408"/>
              </a:spcAft>
              <a:buFont typeface="Arial" panose="020B0604020202020204" pitchFamily="34" charset="0"/>
              <a:buChar char="•"/>
            </a:pPr>
            <a:r>
              <a:rPr lang="en-US" dirty="0"/>
              <a:t>Review the Incident Response Guides and modify if needed</a:t>
            </a:r>
          </a:p>
          <a:p>
            <a:pPr marL="174708" indent="-174708">
              <a:spcAft>
                <a:spcPts val="408"/>
              </a:spcAft>
              <a:buFont typeface="Arial" panose="020B0604020202020204" pitchFamily="34" charset="0"/>
              <a:buChar char="•"/>
            </a:pPr>
            <a:r>
              <a:rPr lang="en-US" dirty="0"/>
              <a:t>Place revised materials where they can be easily accessed</a:t>
            </a:r>
          </a:p>
          <a:p>
            <a:pPr>
              <a:spcAft>
                <a:spcPts val="611"/>
              </a:spcAft>
            </a:pPr>
            <a:endParaRPr lang="en-US" b="1"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C4CED12-971A-46C7-8E12-101C27DF46B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2325400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Step 6 - Develop Activation Kits</a:t>
            </a:r>
          </a:p>
          <a:p>
            <a:pPr>
              <a:spcBef>
                <a:spcPts val="611"/>
              </a:spcBef>
            </a:pPr>
            <a:r>
              <a:rPr lang="en-US" dirty="0"/>
              <a:t>Assemble Activation Kits for each IMT position including:</a:t>
            </a:r>
          </a:p>
          <a:p>
            <a:pPr marL="174708" indent="-174708">
              <a:spcBef>
                <a:spcPts val="611"/>
              </a:spcBef>
              <a:buFont typeface="Arial" panose="020B0604020202020204" pitchFamily="34" charset="0"/>
              <a:buChar char="•"/>
            </a:pPr>
            <a:r>
              <a:rPr lang="en-US" dirty="0"/>
              <a:t>IMT Chart</a:t>
            </a:r>
          </a:p>
          <a:p>
            <a:pPr marL="174708" indent="-174708">
              <a:spcBef>
                <a:spcPts val="611"/>
              </a:spcBef>
              <a:buFont typeface="Arial" panose="020B0604020202020204" pitchFamily="34" charset="0"/>
              <a:buChar char="•"/>
            </a:pPr>
            <a:r>
              <a:rPr lang="en-US" dirty="0"/>
              <a:t>Color-Coded Vest that indicates IMT role</a:t>
            </a:r>
          </a:p>
          <a:p>
            <a:pPr marL="174708" indent="-174708">
              <a:spcBef>
                <a:spcPts val="611"/>
              </a:spcBef>
              <a:buFont typeface="Arial" panose="020B0604020202020204" pitchFamily="34" charset="0"/>
              <a:buChar char="•"/>
            </a:pPr>
            <a:r>
              <a:rPr lang="en-US" dirty="0"/>
              <a:t>JAS for the position(s) </a:t>
            </a:r>
          </a:p>
          <a:p>
            <a:pPr marL="174708" indent="-174708">
              <a:spcBef>
                <a:spcPts val="611"/>
              </a:spcBef>
              <a:buFont typeface="Arial" panose="020B0604020202020204" pitchFamily="34" charset="0"/>
              <a:buChar char="•"/>
            </a:pPr>
            <a:r>
              <a:rPr lang="en-US" dirty="0"/>
              <a:t>NHICS Forms</a:t>
            </a:r>
          </a:p>
          <a:p>
            <a:pPr marL="174708" indent="-174708">
              <a:spcBef>
                <a:spcPts val="611"/>
              </a:spcBef>
              <a:buFont typeface="Arial" panose="020B0604020202020204" pitchFamily="34" charset="0"/>
              <a:buChar char="•"/>
            </a:pPr>
            <a:r>
              <a:rPr lang="en-US" dirty="0"/>
              <a:t>Other tools – radio/directories/paper/pens </a:t>
            </a:r>
          </a:p>
          <a:p>
            <a:pPr marL="174708" indent="-174708">
              <a:spcBef>
                <a:spcPts val="611"/>
              </a:spcBef>
              <a:buFont typeface="Arial" panose="020B0604020202020204" pitchFamily="34" charset="0"/>
              <a:buChar char="•"/>
            </a:pPr>
            <a:r>
              <a:rPr lang="en-US" dirty="0"/>
              <a:t>Place in a box or bag, in a secure location</a:t>
            </a:r>
          </a:p>
          <a:p>
            <a:pPr>
              <a:spcBef>
                <a:spcPts val="611"/>
              </a:spcBef>
            </a:pPr>
            <a:r>
              <a:rPr lang="en-US" dirty="0"/>
              <a:t>Assess each Activation Kit periodically</a:t>
            </a:r>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C4CED12-971A-46C7-8E12-101C27DF46B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59028763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11"/>
              </a:spcAft>
            </a:pPr>
            <a:r>
              <a:rPr lang="en-US" b="1" dirty="0"/>
              <a:t>Step 7 – Identify the Nursing Home Command Center</a:t>
            </a:r>
          </a:p>
          <a:p>
            <a:r>
              <a:rPr lang="en-US" dirty="0"/>
              <a:t>The Nursing Home Command Center (NHCC) is where key IMT staff work as an organized team. It should be large enough to accommodate personnel, accessible, safe from hazards and secure. It should also be close to restrooms and food.</a:t>
            </a:r>
          </a:p>
          <a:p>
            <a:endParaRPr lang="en-US" dirty="0"/>
          </a:p>
          <a:p>
            <a:pPr>
              <a:spcAft>
                <a:spcPts val="408"/>
              </a:spcAft>
            </a:pPr>
            <a:r>
              <a:rPr lang="en-US" dirty="0"/>
              <a:t>The room should be large enough to accommodate necessary personnel</a:t>
            </a:r>
          </a:p>
          <a:p>
            <a:pPr marL="174708" indent="-174708">
              <a:spcAft>
                <a:spcPts val="408"/>
              </a:spcAft>
              <a:buFont typeface="Arial" panose="020B0604020202020204" pitchFamily="34" charset="0"/>
              <a:buChar char="•"/>
            </a:pPr>
            <a:r>
              <a:rPr lang="en-US" dirty="0"/>
              <a:t>Accessible/safe/secure</a:t>
            </a:r>
          </a:p>
          <a:p>
            <a:pPr marL="174708" indent="-174708">
              <a:spcAft>
                <a:spcPts val="408"/>
              </a:spcAft>
              <a:buFont typeface="Arial" panose="020B0604020202020204" pitchFamily="34" charset="0"/>
              <a:buChar char="•"/>
            </a:pPr>
            <a:r>
              <a:rPr lang="en-US" dirty="0"/>
              <a:t>Sufficient space for the assigned personnel</a:t>
            </a:r>
          </a:p>
          <a:p>
            <a:pPr marL="174708" indent="-174708">
              <a:spcAft>
                <a:spcPts val="408"/>
              </a:spcAft>
              <a:buFont typeface="Arial" panose="020B0604020202020204" pitchFamily="34" charset="0"/>
              <a:buChar char="•"/>
            </a:pPr>
            <a:r>
              <a:rPr lang="en-US" dirty="0"/>
              <a:t>Adequate access to computers, phones, NHICS materials, etc.</a:t>
            </a:r>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C4CED12-971A-46C7-8E12-101C27DF46B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24228963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11"/>
              </a:spcAft>
            </a:pPr>
            <a:r>
              <a:rPr lang="en-US" b="1" dirty="0"/>
              <a:t>Step 7 – Identify the Nursing Home Command Center (NHCC)…</a:t>
            </a:r>
          </a:p>
          <a:p>
            <a:pPr marL="174708" indent="-174708">
              <a:spcAft>
                <a:spcPts val="408"/>
              </a:spcAft>
              <a:buFont typeface="Arial" panose="020B0604020202020204" pitchFamily="34" charset="0"/>
              <a:buChar char="•"/>
            </a:pPr>
            <a:r>
              <a:rPr lang="en-US" dirty="0"/>
              <a:t>Necessary technologies for the NHCC include:</a:t>
            </a:r>
          </a:p>
          <a:p>
            <a:pPr marL="640594" lvl="1" indent="-174708">
              <a:spcAft>
                <a:spcPts val="408"/>
              </a:spcAft>
              <a:buFont typeface="Arial" panose="020B0604020202020204" pitchFamily="34" charset="0"/>
              <a:buChar char="•"/>
            </a:pPr>
            <a:r>
              <a:rPr lang="en-US" dirty="0"/>
              <a:t>Phones </a:t>
            </a:r>
          </a:p>
          <a:p>
            <a:pPr marL="640594" lvl="1" indent="-174708">
              <a:spcAft>
                <a:spcPts val="408"/>
              </a:spcAft>
              <a:buFont typeface="Arial" panose="020B0604020202020204" pitchFamily="34" charset="0"/>
              <a:buChar char="•"/>
            </a:pPr>
            <a:r>
              <a:rPr lang="en-US" dirty="0"/>
              <a:t>Computers (with all NHICS Forms, etc., pre-loaded)</a:t>
            </a:r>
          </a:p>
          <a:p>
            <a:pPr marL="640594" lvl="1" indent="-174708">
              <a:spcAft>
                <a:spcPts val="408"/>
              </a:spcAft>
              <a:buFont typeface="Arial" panose="020B0604020202020204" pitchFamily="34" charset="0"/>
              <a:buChar char="•"/>
            </a:pPr>
            <a:r>
              <a:rPr lang="en-US" dirty="0"/>
              <a:t>Radios/communications</a:t>
            </a:r>
          </a:p>
          <a:p>
            <a:pPr marL="640594" lvl="2" indent="-174708">
              <a:spcAft>
                <a:spcPts val="611"/>
              </a:spcAft>
              <a:buFont typeface="Arial" panose="020B0604020202020204" pitchFamily="34" charset="0"/>
              <a:buChar char="•"/>
            </a:pPr>
            <a:r>
              <a:rPr lang="en-US" dirty="0"/>
              <a:t>Fax/printer </a:t>
            </a:r>
          </a:p>
          <a:p>
            <a:pPr marL="174708" indent="-174708">
              <a:spcAft>
                <a:spcPts val="408"/>
              </a:spcAft>
              <a:buFont typeface="Arial" panose="020B0604020202020204" pitchFamily="34" charset="0"/>
              <a:buChar char="•"/>
            </a:pPr>
            <a:r>
              <a:rPr lang="en-US" dirty="0"/>
              <a:t>All technologies should be regularly tested</a:t>
            </a:r>
          </a:p>
          <a:p>
            <a:pPr marL="174708" indent="-174708">
              <a:spcAft>
                <a:spcPts val="408"/>
              </a:spcAft>
              <a:buFont typeface="Arial" panose="020B0604020202020204" pitchFamily="34" charset="0"/>
              <a:buChar char="•"/>
            </a:pPr>
            <a:r>
              <a:rPr lang="en-US" dirty="0"/>
              <a:t>Arrange for maintenance during an </a:t>
            </a:r>
            <a:r>
              <a:rPr lang="en-US" dirty="0" smtClean="0"/>
              <a:t>incident; information technology and communication(s) are always a challenge.</a:t>
            </a: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C4CED12-971A-46C7-8E12-101C27DF46B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76454545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11"/>
              </a:spcAft>
            </a:pPr>
            <a:r>
              <a:rPr lang="en-US" b="1" dirty="0"/>
              <a:t>Step 8 – Provide Training</a:t>
            </a:r>
          </a:p>
          <a:p>
            <a:pPr marL="174708" indent="-174708">
              <a:spcAft>
                <a:spcPts val="408"/>
              </a:spcAft>
              <a:buFont typeface="Arial" panose="020B0604020202020204" pitchFamily="34" charset="0"/>
              <a:buChar char="•"/>
            </a:pPr>
            <a:r>
              <a:rPr lang="en-US" dirty="0"/>
              <a:t>Promote individual </a:t>
            </a:r>
            <a:r>
              <a:rPr lang="en-US" u="sng" dirty="0"/>
              <a:t>AND</a:t>
            </a:r>
            <a:r>
              <a:rPr lang="en-US" dirty="0"/>
              <a:t> team training at your facility </a:t>
            </a:r>
          </a:p>
          <a:p>
            <a:pPr marL="174708" indent="-174708">
              <a:spcAft>
                <a:spcPts val="408"/>
              </a:spcAft>
              <a:buFont typeface="Arial" panose="020B0604020202020204" pitchFamily="34" charset="0"/>
              <a:buChar char="•"/>
            </a:pPr>
            <a:r>
              <a:rPr lang="en-US" dirty="0"/>
              <a:t>Encourage and reward an understanding of NHICS concepts. It is useful to have staff individually read the materials coupled with group discussions/presentations/exercises. </a:t>
            </a:r>
          </a:p>
          <a:p>
            <a:pPr marL="174708" indent="-174708">
              <a:spcAft>
                <a:spcPts val="408"/>
              </a:spcAft>
              <a:buFont typeface="Arial" panose="020B0604020202020204" pitchFamily="34" charset="0"/>
              <a:buChar char="•"/>
            </a:pPr>
            <a:r>
              <a:rPr lang="en-US" dirty="0"/>
              <a:t>Use the NHICS Guidebook and training modules</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C4CED12-971A-46C7-8E12-101C27DF46B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6712746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11"/>
              </a:spcAft>
            </a:pPr>
            <a:r>
              <a:rPr lang="en-US" b="1" dirty="0"/>
              <a:t>Objectives -- Module  4</a:t>
            </a:r>
          </a:p>
          <a:p>
            <a:r>
              <a:rPr lang="en-US" dirty="0"/>
              <a:t>In Module 4 you will become familiar with the NHICS planning tools and </a:t>
            </a:r>
            <a:r>
              <a:rPr lang="en-US" dirty="0" smtClean="0"/>
              <a:t>learn </a:t>
            </a:r>
            <a:r>
              <a:rPr lang="en-US" dirty="0"/>
              <a:t>the 10 steps for implementing NHICS at your </a:t>
            </a:r>
            <a:r>
              <a:rPr lang="en-US" dirty="0" smtClean="0"/>
              <a:t>facility.</a:t>
            </a: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C4CED12-971A-46C7-8E12-101C27DF46B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93296612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11"/>
              </a:spcAft>
            </a:pPr>
            <a:r>
              <a:rPr lang="en-US" b="1" dirty="0"/>
              <a:t>Step 9 – Conduct an Exercise</a:t>
            </a:r>
          </a:p>
          <a:p>
            <a:pPr marL="174708" indent="-174708">
              <a:spcAft>
                <a:spcPts val="408"/>
              </a:spcAft>
              <a:buFont typeface="Arial" panose="020B0604020202020204" pitchFamily="34" charset="0"/>
              <a:buChar char="•"/>
            </a:pPr>
            <a:r>
              <a:rPr lang="en-US" dirty="0"/>
              <a:t>Select an Exercise Committee and Chairperson</a:t>
            </a:r>
          </a:p>
          <a:p>
            <a:pPr marL="174708" indent="-174708">
              <a:spcAft>
                <a:spcPts val="408"/>
              </a:spcAft>
              <a:buFont typeface="Arial" panose="020B0604020202020204" pitchFamily="34" charset="0"/>
              <a:buChar char="•"/>
            </a:pPr>
            <a:r>
              <a:rPr lang="en-US" dirty="0"/>
              <a:t>Choose an incident from your Hazard Vulnerability Analysis (HVA) </a:t>
            </a:r>
          </a:p>
          <a:p>
            <a:pPr marL="174708" indent="-174708">
              <a:spcAft>
                <a:spcPts val="408"/>
              </a:spcAft>
              <a:buFont typeface="Arial" panose="020B0604020202020204" pitchFamily="34" charset="0"/>
              <a:buChar char="•"/>
            </a:pPr>
            <a:r>
              <a:rPr lang="en-US" dirty="0"/>
              <a:t>Select the type of exercise* you want (drill, tabletop, functional exercise -- or participate in a broad community exercise) </a:t>
            </a:r>
          </a:p>
          <a:p>
            <a:pPr marL="174708" indent="-174708">
              <a:spcAft>
                <a:spcPts val="408"/>
              </a:spcAft>
              <a:buFont typeface="Arial" panose="020B0604020202020204" pitchFamily="34" charset="0"/>
              <a:buChar char="•"/>
            </a:pPr>
            <a:r>
              <a:rPr lang="en-US" dirty="0"/>
              <a:t>Establish the exercise objectives</a:t>
            </a:r>
          </a:p>
          <a:p>
            <a:pPr marL="174708" indent="-174708">
              <a:spcAft>
                <a:spcPts val="408"/>
              </a:spcAft>
              <a:buFont typeface="Arial" panose="020B0604020202020204" pitchFamily="34" charset="0"/>
              <a:buChar char="•"/>
            </a:pPr>
            <a:endParaRPr lang="en-US" dirty="0"/>
          </a:p>
          <a:p>
            <a:pPr>
              <a:spcAft>
                <a:spcPts val="408"/>
              </a:spcAft>
            </a:pPr>
            <a:r>
              <a:rPr lang="en-US" dirty="0"/>
              <a:t>* For more information on planning and executing exercises, see </a:t>
            </a:r>
            <a:r>
              <a:rPr lang="en-US" dirty="0" smtClean="0"/>
              <a:t>the Homeland Security Exercise and Evaluation Program (HSEEP) at </a:t>
            </a:r>
            <a:r>
              <a:rPr lang="en-US" dirty="0" smtClean="0">
                <a:hlinkClick r:id="rId3"/>
              </a:rPr>
              <a:t>https</a:t>
            </a:r>
            <a:r>
              <a:rPr lang="en-US" dirty="0">
                <a:hlinkClick r:id="rId3"/>
              </a:rPr>
              <a:t>://</a:t>
            </a:r>
            <a:r>
              <a:rPr lang="en-US" dirty="0" smtClean="0">
                <a:hlinkClick r:id="rId3"/>
              </a:rPr>
              <a:t>www.fema.gov/media-library/assets/documents/32326</a:t>
            </a:r>
            <a:r>
              <a:rPr lang="en-US" dirty="0" smtClean="0"/>
              <a:t> </a:t>
            </a: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C4CED12-971A-46C7-8E12-101C27DF46B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62055340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11"/>
              </a:spcAft>
            </a:pPr>
            <a:r>
              <a:rPr lang="en-US" b="1" dirty="0"/>
              <a:t>Step 9 – Conduct an Exercise…</a:t>
            </a:r>
          </a:p>
          <a:p>
            <a:pPr marL="174708" indent="-174708">
              <a:spcAft>
                <a:spcPts val="408"/>
              </a:spcAft>
              <a:buFont typeface="Arial" panose="020B0604020202020204" pitchFamily="34" charset="0"/>
              <a:buChar char="•"/>
            </a:pPr>
            <a:r>
              <a:rPr lang="en-US" dirty="0"/>
              <a:t>Consider a disaster drill first (walk before you run).</a:t>
            </a:r>
          </a:p>
          <a:p>
            <a:pPr marL="174708" indent="-174708">
              <a:spcAft>
                <a:spcPts val="408"/>
              </a:spcAft>
              <a:buFont typeface="Arial" panose="020B0604020202020204" pitchFamily="34" charset="0"/>
              <a:buChar char="•"/>
            </a:pPr>
            <a:r>
              <a:rPr lang="en-US" dirty="0"/>
              <a:t>Incorporate NHICS Forms</a:t>
            </a:r>
          </a:p>
          <a:p>
            <a:pPr marL="174708" indent="-174708">
              <a:spcAft>
                <a:spcPts val="408"/>
              </a:spcAft>
              <a:buFont typeface="Arial" panose="020B0604020202020204" pitchFamily="34" charset="0"/>
              <a:buChar char="•"/>
            </a:pPr>
            <a:r>
              <a:rPr lang="en-US" dirty="0"/>
              <a:t>Develop an evaluation strategy</a:t>
            </a:r>
          </a:p>
          <a:p>
            <a:pPr marL="174708" indent="-174708">
              <a:spcAft>
                <a:spcPts val="408"/>
              </a:spcAft>
              <a:buFont typeface="Arial" panose="020B0604020202020204" pitchFamily="34" charset="0"/>
              <a:buChar char="•"/>
            </a:pPr>
            <a:r>
              <a:rPr lang="en-US" dirty="0"/>
              <a:t>Conduct the drill/exercise</a:t>
            </a:r>
          </a:p>
          <a:p>
            <a:pPr marL="174708" indent="-174708">
              <a:spcAft>
                <a:spcPts val="408"/>
              </a:spcAft>
              <a:buFont typeface="Arial" panose="020B0604020202020204" pitchFamily="34" charset="0"/>
              <a:buChar char="•"/>
            </a:pPr>
            <a:r>
              <a:rPr lang="en-US" dirty="0"/>
              <a:t>Conduct a Hot Wash</a:t>
            </a:r>
          </a:p>
          <a:p>
            <a:pPr marL="174708" indent="-174708">
              <a:spcAft>
                <a:spcPts val="408"/>
              </a:spcAft>
              <a:buFont typeface="Arial" panose="020B0604020202020204" pitchFamily="34" charset="0"/>
              <a:buChar char="•"/>
            </a:pPr>
            <a:r>
              <a:rPr lang="en-US" dirty="0"/>
              <a:t>Write an After Action Report (AAR) and Improvement </a:t>
            </a:r>
            <a:r>
              <a:rPr lang="en-US" dirty="0" smtClean="0"/>
              <a:t>Plan</a:t>
            </a:r>
          </a:p>
          <a:p>
            <a:pPr marL="174708" indent="-174708">
              <a:spcAft>
                <a:spcPts val="408"/>
              </a:spcAft>
              <a:buFont typeface="Arial" panose="020B0604020202020204" pitchFamily="34" charset="0"/>
              <a:buChar char="•"/>
            </a:pPr>
            <a:endParaRPr lang="en-US" dirty="0" smtClean="0"/>
          </a:p>
          <a:p>
            <a:pPr marL="174708" indent="-174708">
              <a:spcAft>
                <a:spcPts val="408"/>
              </a:spcAft>
              <a:buFont typeface="Arial" panose="020B0604020202020204" pitchFamily="34" charset="0"/>
              <a:buChar char="•"/>
            </a:pPr>
            <a:r>
              <a:rPr lang="en-US" dirty="0" smtClean="0"/>
              <a:t>Consider</a:t>
            </a:r>
            <a:r>
              <a:rPr lang="en-US" baseline="0" dirty="0" smtClean="0"/>
              <a:t> a more “advanced” exercise as you progress in your facility’s preparedness; such as an exercise that would include other area nursing homes and community response partners, e.g., EMS, emergency management agency, etc.</a:t>
            </a: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C4CED12-971A-46C7-8E12-101C27DF46B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2071713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11"/>
              </a:spcAft>
            </a:pPr>
            <a:r>
              <a:rPr lang="en-US" b="1" dirty="0"/>
              <a:t>Step 10 – Make Needed Changes Based on “Lessons Learned”</a:t>
            </a:r>
            <a:endParaRPr lang="en-US" dirty="0"/>
          </a:p>
          <a:p>
            <a:pPr marL="174708" indent="-174708">
              <a:spcAft>
                <a:spcPts val="408"/>
              </a:spcAft>
              <a:buFont typeface="Arial" panose="020B0604020202020204" pitchFamily="34" charset="0"/>
              <a:buChar char="•"/>
            </a:pPr>
            <a:r>
              <a:rPr lang="en-US" dirty="0"/>
              <a:t>Identify needed revisions to your facility’s EOP and/or NHICS materials </a:t>
            </a:r>
          </a:p>
          <a:p>
            <a:pPr marL="174708" indent="-174708">
              <a:spcAft>
                <a:spcPts val="408"/>
              </a:spcAft>
              <a:buFont typeface="Arial" panose="020B0604020202020204" pitchFamily="34" charset="0"/>
              <a:buChar char="•"/>
            </a:pPr>
            <a:r>
              <a:rPr lang="en-US" dirty="0"/>
              <a:t>Ensure changes are made consistently across all materials</a:t>
            </a:r>
          </a:p>
          <a:p>
            <a:pPr marL="174708" indent="-174708">
              <a:spcAft>
                <a:spcPts val="408"/>
              </a:spcAft>
              <a:buFont typeface="Arial" panose="020B0604020202020204" pitchFamily="34" charset="0"/>
              <a:buChar char="•"/>
            </a:pPr>
            <a:r>
              <a:rPr lang="en-US" dirty="0"/>
              <a:t>Discuss lessons learned and changes at meetings and training sessions; get the word out</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C4CED12-971A-46C7-8E12-101C27DF46B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35835359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11"/>
              </a:spcAft>
            </a:pPr>
            <a:r>
              <a:rPr lang="en-US" b="1" dirty="0"/>
              <a:t>Knowledge Check – Question 1</a:t>
            </a:r>
          </a:p>
          <a:p>
            <a:r>
              <a:rPr lang="en-US" dirty="0"/>
              <a:t>False: The IPG should be used when planning and training for disasters. The IPG should be discussed and familiarized </a:t>
            </a:r>
            <a:r>
              <a:rPr lang="en-US" u="sng" dirty="0"/>
              <a:t>prior</a:t>
            </a:r>
            <a:r>
              <a:rPr lang="en-US" dirty="0"/>
              <a:t> to an emergency.</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C4CED12-971A-46C7-8E12-101C27DF46B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01614829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11"/>
              </a:spcAft>
            </a:pPr>
            <a:r>
              <a:rPr lang="en-US" b="1" dirty="0">
                <a:solidFill>
                  <a:prstClr val="black"/>
                </a:solidFill>
              </a:rPr>
              <a:t>Knowledge Check – Question 2</a:t>
            </a:r>
          </a:p>
          <a:p>
            <a:r>
              <a:rPr lang="en-US" dirty="0"/>
              <a:t>True. For example, an earthquake could lead to other disaster impacts such as utility outage, flooding or the need to evacuate residents from the facility.</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C4CED12-971A-46C7-8E12-101C27DF46B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1913378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11"/>
              </a:spcAft>
            </a:pPr>
            <a:r>
              <a:rPr lang="en-US" b="1" dirty="0">
                <a:solidFill>
                  <a:prstClr val="black"/>
                </a:solidFill>
              </a:rPr>
              <a:t>Knowledge Check – Question 3</a:t>
            </a:r>
          </a:p>
          <a:p>
            <a:r>
              <a:rPr lang="en-US" dirty="0"/>
              <a:t>The correct answer is E. All of the above. Having an exercise committee to develop your facility exercise, determine the exercise type, what is being tested, and how it will be evaluated are critical to exercise success and identifying lessons learned and areas for improvement.</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C4CED12-971A-46C7-8E12-101C27DF46B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87398926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11"/>
              </a:spcAft>
            </a:pPr>
            <a:r>
              <a:rPr lang="en-US" b="1" dirty="0"/>
              <a:t>Summary</a:t>
            </a:r>
          </a:p>
          <a:p>
            <a:pPr defTabSz="931774"/>
            <a:r>
              <a:rPr lang="en-US" dirty="0"/>
              <a:t>In Module 4, you learned about the All Hazards Incident Planning Guide (IPG), NHICS Glossary and 10 steps for implementing NHICS.</a:t>
            </a:r>
          </a:p>
          <a:p>
            <a:pPr defTabSz="931774"/>
            <a:endParaRPr lang="en-US" dirty="0"/>
          </a:p>
          <a:p>
            <a:pPr defTabSz="931774"/>
            <a:r>
              <a:rPr lang="en-US" dirty="0"/>
              <a:t>This concludes NHICS Training Module 4: The Planning Toolkit and Implementing NHICS.</a:t>
            </a:r>
            <a:endParaRPr lang="en-US" dirty="0" smtClean="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C4CED12-971A-46C7-8E12-101C27DF46B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548131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11"/>
              </a:spcAft>
            </a:pPr>
            <a:r>
              <a:rPr lang="en-US" b="1" u="sng" dirty="0">
                <a:hlinkClick r:id="rId3"/>
              </a:rPr>
              <a:t>Disaster Preparedness App</a:t>
            </a:r>
          </a:p>
          <a:p>
            <a:r>
              <a:rPr lang="en-US" dirty="0"/>
              <a:t>A useful Disaster Preparedness </a:t>
            </a:r>
            <a:r>
              <a:rPr lang="en-US" dirty="0" smtClean="0"/>
              <a:t>Application </a:t>
            </a:r>
            <a:r>
              <a:rPr lang="en-US" dirty="0"/>
              <a:t>has been developed by the </a:t>
            </a:r>
            <a:r>
              <a:rPr lang="en-US" b="1" dirty="0"/>
              <a:t>California Association of Health Facilities - Disaster Preparedness Program</a:t>
            </a:r>
            <a:r>
              <a:rPr lang="en-US" dirty="0"/>
              <a:t> (CAHF-DPP) for California's </a:t>
            </a:r>
            <a:r>
              <a:rPr lang="en-US" dirty="0" smtClean="0"/>
              <a:t>long term </a:t>
            </a:r>
            <a:r>
              <a:rPr lang="en-US" dirty="0"/>
              <a:t>care providers. It is designed so that </a:t>
            </a:r>
            <a:r>
              <a:rPr lang="en-US" dirty="0" smtClean="0"/>
              <a:t>long term </a:t>
            </a:r>
            <a:r>
              <a:rPr lang="en-US" dirty="0"/>
              <a:t>care providers have emergency information at their fingertips (via smart phone, tablet or computer) </a:t>
            </a:r>
            <a:r>
              <a:rPr lang="en-US" dirty="0" smtClean="0"/>
              <a:t>regardless of where </a:t>
            </a:r>
            <a:r>
              <a:rPr lang="en-US" dirty="0"/>
              <a:t>they are. </a:t>
            </a:r>
          </a:p>
          <a:p>
            <a:endParaRPr lang="en-US" dirty="0"/>
          </a:p>
          <a:p>
            <a:r>
              <a:rPr lang="en-US" dirty="0"/>
              <a:t>The app </a:t>
            </a:r>
            <a:r>
              <a:rPr lang="en-US" dirty="0" smtClean="0"/>
              <a:t>is available </a:t>
            </a:r>
            <a:r>
              <a:rPr lang="en-US" dirty="0"/>
              <a:t>here: </a:t>
            </a:r>
            <a:r>
              <a:rPr lang="en-US" u="sng" dirty="0">
                <a:hlinkClick r:id="rId3"/>
              </a:rPr>
              <a:t>http://dpapp.cahf.org</a:t>
            </a:r>
            <a:r>
              <a:rPr lang="en-US" dirty="0"/>
              <a:t> </a:t>
            </a:r>
            <a:r>
              <a:rPr lang="en-US" dirty="0" smtClean="0"/>
              <a:t>and is </a:t>
            </a:r>
            <a:r>
              <a:rPr lang="en-US" dirty="0"/>
              <a:t>populated with general emergency information applicable to all types of </a:t>
            </a:r>
            <a:r>
              <a:rPr lang="en-US" dirty="0" smtClean="0"/>
              <a:t>long term </a:t>
            </a:r>
            <a:r>
              <a:rPr lang="en-US" dirty="0"/>
              <a:t>care facilities. It allows providers to upload </a:t>
            </a:r>
            <a:r>
              <a:rPr lang="en-US" dirty="0" smtClean="0"/>
              <a:t>facility-specific </a:t>
            </a:r>
            <a:r>
              <a:rPr lang="en-US" dirty="0"/>
              <a:t>information (contact lists, floor </a:t>
            </a:r>
            <a:r>
              <a:rPr lang="en-US" dirty="0" smtClean="0"/>
              <a:t>plans, </a:t>
            </a:r>
            <a:r>
              <a:rPr lang="en-US" dirty="0"/>
              <a:t>policies and procedures) that they may need in an emergency. The general emergency information on this app is accessible by event (earthquake, flood, fire, etc.) or by action being taken (prepare, respond or recover). The </a:t>
            </a:r>
            <a:r>
              <a:rPr lang="en-US" dirty="0" smtClean="0"/>
              <a:t>facility-specific </a:t>
            </a:r>
            <a:r>
              <a:rPr lang="en-US" dirty="0"/>
              <a:t>information is accessible only to the facility through a secure platform that is password protected (selected by the facility). </a:t>
            </a:r>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C4CED12-971A-46C7-8E12-101C27DF46B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3575132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endParaRPr lang="en-US" dirty="0" smtClean="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C4CED12-971A-46C7-8E12-101C27DF46B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37549092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endParaRPr lang="en-US" dirty="0" smtClean="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C4CED12-971A-46C7-8E12-101C27DF46B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0774688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11"/>
              </a:spcAft>
            </a:pPr>
            <a:r>
              <a:rPr lang="en-US" b="1" dirty="0"/>
              <a:t>Planning Toolkit</a:t>
            </a:r>
          </a:p>
          <a:p>
            <a:r>
              <a:rPr lang="en-US" dirty="0"/>
              <a:t>The 2017 Planning Toolkit includes the streamlined All Hazards Incident Planning Guide (IPG) which replaces incident-specific IPGs. </a:t>
            </a:r>
          </a:p>
          <a:p>
            <a:endParaRPr lang="en-US" dirty="0"/>
          </a:p>
          <a:p>
            <a:r>
              <a:rPr lang="en-US" dirty="0"/>
              <a:t>The Planning Toolkit also includes the NHICS Glossary.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C4CED12-971A-46C7-8E12-101C27DF46B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363058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11"/>
              </a:spcAft>
            </a:pPr>
            <a:r>
              <a:rPr lang="en-US" b="1" dirty="0"/>
              <a:t>All Hazards Incident Planning Guide (IPG)</a:t>
            </a:r>
          </a:p>
          <a:p>
            <a:pPr>
              <a:spcAft>
                <a:spcPts val="408"/>
              </a:spcAft>
            </a:pPr>
            <a:r>
              <a:rPr lang="en-US" dirty="0"/>
              <a:t>The All Hazards IPG is:</a:t>
            </a:r>
          </a:p>
          <a:p>
            <a:pPr marL="174708" indent="-174708">
              <a:spcAft>
                <a:spcPts val="408"/>
              </a:spcAft>
              <a:buFont typeface="Arial" panose="020B0604020202020204" pitchFamily="34" charset="0"/>
              <a:buChar char="•"/>
            </a:pPr>
            <a:r>
              <a:rPr lang="en-US" dirty="0"/>
              <a:t>Used for planning and discussion. Determine if modifications are needed for your facility.</a:t>
            </a:r>
          </a:p>
          <a:p>
            <a:pPr marL="174708" indent="-174708">
              <a:spcAft>
                <a:spcPts val="408"/>
              </a:spcAft>
              <a:buFont typeface="Arial" panose="020B0604020202020204" pitchFamily="34" charset="0"/>
              <a:buChar char="•"/>
            </a:pPr>
            <a:r>
              <a:rPr lang="en-US" dirty="0"/>
              <a:t>Organized by four phases of emergency management: </a:t>
            </a:r>
          </a:p>
          <a:p>
            <a:pPr marL="640594" lvl="1" indent="-174708">
              <a:spcAft>
                <a:spcPts val="408"/>
              </a:spcAft>
              <a:buFont typeface="Arial" panose="020B0604020202020204" pitchFamily="34" charset="0"/>
              <a:buChar char="•"/>
            </a:pPr>
            <a:r>
              <a:rPr lang="en-US" u="sng" dirty="0"/>
              <a:t>Mitigation</a:t>
            </a:r>
          </a:p>
          <a:p>
            <a:pPr marL="640594" lvl="1" indent="-174708">
              <a:spcAft>
                <a:spcPts val="408"/>
              </a:spcAft>
              <a:buFont typeface="Arial" panose="020B0604020202020204" pitchFamily="34" charset="0"/>
              <a:buChar char="•"/>
            </a:pPr>
            <a:r>
              <a:rPr lang="en-US" u="sng" dirty="0"/>
              <a:t>Preparedness</a:t>
            </a:r>
          </a:p>
          <a:p>
            <a:pPr marL="640594" lvl="1" indent="-174708">
              <a:spcAft>
                <a:spcPts val="408"/>
              </a:spcAft>
              <a:buFont typeface="Arial" panose="020B0604020202020204" pitchFamily="34" charset="0"/>
              <a:buChar char="•"/>
            </a:pPr>
            <a:r>
              <a:rPr lang="en-US" dirty="0"/>
              <a:t>Immediate and Intermediate </a:t>
            </a:r>
            <a:r>
              <a:rPr lang="en-US" u="sng" dirty="0"/>
              <a:t>Response</a:t>
            </a:r>
            <a:r>
              <a:rPr lang="en-US" dirty="0"/>
              <a:t> </a:t>
            </a:r>
          </a:p>
          <a:p>
            <a:pPr marL="640594" lvl="1" indent="-174708">
              <a:spcAft>
                <a:spcPts val="408"/>
              </a:spcAft>
              <a:buFont typeface="Arial" panose="020B0604020202020204" pitchFamily="34" charset="0"/>
              <a:buChar char="•"/>
            </a:pPr>
            <a:r>
              <a:rPr lang="en-US" dirty="0"/>
              <a:t>Extended Response and System </a:t>
            </a:r>
            <a:r>
              <a:rPr lang="en-US" u="sng" dirty="0"/>
              <a:t>Recovery</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C4CED12-971A-46C7-8E12-101C27DF46B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9198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11"/>
              </a:spcAft>
            </a:pPr>
            <a:r>
              <a:rPr lang="en-US" b="1" dirty="0"/>
              <a:t>All Hazards IPG</a:t>
            </a:r>
          </a:p>
          <a:p>
            <a:pPr>
              <a:spcAft>
                <a:spcPts val="408"/>
              </a:spcAft>
            </a:pPr>
            <a:r>
              <a:rPr lang="en-US" dirty="0"/>
              <a:t>An </a:t>
            </a:r>
            <a:r>
              <a:rPr lang="en-US" dirty="0" smtClean="0"/>
              <a:t>“All Hazards</a:t>
            </a:r>
            <a:r>
              <a:rPr lang="en-US" dirty="0"/>
              <a:t>” approach to emergency management calls for a nursing home to work toward:</a:t>
            </a:r>
          </a:p>
          <a:p>
            <a:pPr marL="174708" indent="-174708">
              <a:spcAft>
                <a:spcPts val="408"/>
              </a:spcAft>
              <a:buFont typeface="Arial" panose="020B0604020202020204" pitchFamily="34" charset="0"/>
              <a:buChar char="•"/>
            </a:pPr>
            <a:r>
              <a:rPr lang="en-US" dirty="0"/>
              <a:t>Hazard prevention while at the same time preparing for the emergencies that may occur at any time without warning</a:t>
            </a:r>
          </a:p>
          <a:p>
            <a:pPr marL="174708" indent="-174708">
              <a:spcAft>
                <a:spcPts val="408"/>
              </a:spcAft>
              <a:buFont typeface="Arial" panose="020B0604020202020204" pitchFamily="34" charset="0"/>
              <a:buChar char="•"/>
            </a:pPr>
            <a:r>
              <a:rPr lang="en-US" dirty="0"/>
              <a:t>May be customized to your facility’s needs</a:t>
            </a:r>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C4CED12-971A-46C7-8E12-101C27DF46B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1569469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11"/>
              </a:spcAft>
            </a:pPr>
            <a:r>
              <a:rPr lang="en-US" b="1" dirty="0"/>
              <a:t>Glossary</a:t>
            </a:r>
          </a:p>
          <a:p>
            <a:pPr>
              <a:spcAft>
                <a:spcPts val="408"/>
              </a:spcAft>
            </a:pPr>
            <a:r>
              <a:rPr lang="en-US" dirty="0"/>
              <a:t>The NHICS Glossary is:</a:t>
            </a:r>
          </a:p>
          <a:p>
            <a:pPr marL="174708" indent="-174708">
              <a:spcAft>
                <a:spcPts val="408"/>
              </a:spcAft>
              <a:buFont typeface="Arial" panose="020B0604020202020204" pitchFamily="34" charset="0"/>
              <a:buChar char="•"/>
            </a:pPr>
            <a:r>
              <a:rPr lang="en-US" dirty="0"/>
              <a:t>A quick reference of key terms</a:t>
            </a:r>
          </a:p>
          <a:p>
            <a:pPr marL="174708" indent="-174708">
              <a:spcAft>
                <a:spcPts val="408"/>
              </a:spcAft>
              <a:buFont typeface="Arial" panose="020B0604020202020204" pitchFamily="34" charset="0"/>
              <a:buChar char="•"/>
            </a:pPr>
            <a:r>
              <a:rPr lang="en-US" dirty="0"/>
              <a:t>Arranged alphabetically</a:t>
            </a:r>
          </a:p>
          <a:p>
            <a:pPr marL="174708" indent="-174708">
              <a:spcAft>
                <a:spcPts val="408"/>
              </a:spcAft>
              <a:buFont typeface="Arial" panose="020B0604020202020204" pitchFamily="34" charset="0"/>
              <a:buChar char="•"/>
            </a:pPr>
            <a:r>
              <a:rPr lang="en-US" dirty="0"/>
              <a:t>Includes acronyms used in the NHICS Guidebook and Toolkit</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C4CED12-971A-46C7-8E12-101C27DF46B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9176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11"/>
              </a:spcAft>
            </a:pPr>
            <a:r>
              <a:rPr lang="en-US" b="1" dirty="0"/>
              <a:t>NHICS Implementation</a:t>
            </a:r>
          </a:p>
          <a:p>
            <a:r>
              <a:rPr lang="en-US" dirty="0"/>
              <a:t>NHICS can be implemented in 10 basic steps!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C4CED12-971A-46C7-8E12-101C27DF46B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904406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1090507" y="4338320"/>
            <a:ext cx="5296747" cy="4183380"/>
          </a:xfrm>
        </p:spPr>
        <p:txBody>
          <a:bodyPr/>
          <a:lstStyle/>
          <a:p>
            <a:pPr>
              <a:spcAft>
                <a:spcPts val="611"/>
              </a:spcAft>
            </a:pPr>
            <a:r>
              <a:rPr lang="en-US" b="1" dirty="0"/>
              <a:t>Step 1 – Getting Started </a:t>
            </a:r>
          </a:p>
          <a:p>
            <a:pPr marL="174708" indent="-174708">
              <a:spcAft>
                <a:spcPts val="408"/>
              </a:spcAft>
              <a:buFont typeface="Arial" panose="020B0604020202020204" pitchFamily="34" charset="0"/>
              <a:buChar char="•"/>
            </a:pPr>
            <a:r>
              <a:rPr lang="en-US" dirty="0"/>
              <a:t>Appoint an appropriate person from your facility to lead implementation</a:t>
            </a:r>
          </a:p>
          <a:p>
            <a:pPr marL="174708" indent="-174708">
              <a:spcAft>
                <a:spcPts val="408"/>
              </a:spcAft>
              <a:buFont typeface="Arial" panose="020B0604020202020204" pitchFamily="34" charset="0"/>
              <a:buChar char="•"/>
            </a:pPr>
            <a:r>
              <a:rPr lang="en-US" dirty="0"/>
              <a:t>Convene a planning workgroup</a:t>
            </a:r>
          </a:p>
          <a:p>
            <a:pPr marL="174708" indent="-174708">
              <a:spcAft>
                <a:spcPts val="408"/>
              </a:spcAft>
              <a:buFont typeface="Arial" panose="020B0604020202020204" pitchFamily="34" charset="0"/>
              <a:buChar char="•"/>
            </a:pPr>
            <a:r>
              <a:rPr lang="en-US" dirty="0"/>
              <a:t>Read the NHICS Guidebook</a:t>
            </a:r>
          </a:p>
          <a:p>
            <a:pPr marL="174708" indent="-174708">
              <a:spcAft>
                <a:spcPts val="408"/>
              </a:spcAft>
              <a:buFont typeface="Arial" panose="020B0604020202020204" pitchFamily="34" charset="0"/>
              <a:buChar char="•"/>
            </a:pPr>
            <a:r>
              <a:rPr lang="en-US" dirty="0"/>
              <a:t>Review Toolkit materials</a:t>
            </a:r>
          </a:p>
          <a:p>
            <a:pPr marL="174708" indent="-174708">
              <a:spcAft>
                <a:spcPts val="408"/>
              </a:spcAft>
              <a:buFont typeface="Arial" panose="020B0604020202020204" pitchFamily="34" charset="0"/>
              <a:buChar char="•"/>
            </a:pPr>
            <a:r>
              <a:rPr lang="en-US" dirty="0"/>
              <a:t>Complete this NHICS training</a:t>
            </a:r>
          </a:p>
          <a:p>
            <a:pPr marL="174708" indent="-174708">
              <a:spcAft>
                <a:spcPts val="408"/>
              </a:spcAft>
              <a:buFont typeface="Arial" panose="020B0604020202020204" pitchFamily="34" charset="0"/>
              <a:buChar char="•"/>
            </a:pPr>
            <a:r>
              <a:rPr lang="en-US" dirty="0"/>
              <a:t>Outline necessary activities, including training, drills and exercises</a:t>
            </a:r>
          </a:p>
          <a:p>
            <a:pPr marL="174708" indent="-174708">
              <a:spcAft>
                <a:spcPts val="408"/>
              </a:spcAft>
              <a:buFont typeface="Arial" panose="020B0604020202020204" pitchFamily="34" charset="0"/>
              <a:buChar char="•"/>
            </a:pPr>
            <a:r>
              <a:rPr lang="en-US" dirty="0"/>
              <a:t>Establish the final approval process</a:t>
            </a:r>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C4CED12-971A-46C7-8E12-101C27DF46B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138142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11"/>
              </a:spcAft>
            </a:pPr>
            <a:r>
              <a:rPr lang="en-US" b="1" dirty="0"/>
              <a:t>Step 1 – Getting Started…</a:t>
            </a:r>
          </a:p>
          <a:p>
            <a:r>
              <a:rPr lang="en-US" dirty="0"/>
              <a:t>Step 1 also includes setting up a work schedule. Consider developing an implementation/training program with other area nursing homes for standardization and mutual aid assistance. Working as a community can benefit your facility immensely when disaster strikes. It is also helpful to invite fire, </a:t>
            </a:r>
            <a:r>
              <a:rPr lang="en-US" dirty="0" smtClean="0"/>
              <a:t>EMS, emergency management and public </a:t>
            </a:r>
            <a:r>
              <a:rPr lang="en-US" dirty="0"/>
              <a:t>health officials to participate as needed and appropriate</a:t>
            </a:r>
            <a:r>
              <a:rPr lang="en-US" dirty="0" smtClean="0"/>
              <a:t>. Establishing</a:t>
            </a:r>
            <a:r>
              <a:rPr lang="en-US" baseline="0" dirty="0" smtClean="0"/>
              <a:t> these relationships before disaster strikes has been shown to be extremely beneficial during the response phase.</a:t>
            </a: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C4CED12-971A-46C7-8E12-101C27DF46B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465378285"/>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7.emf"/><Relationship Id="rId13" Type="http://schemas.openxmlformats.org/officeDocument/2006/relationships/image" Target="../media/image12.png"/><Relationship Id="rId3" Type="http://schemas.openxmlformats.org/officeDocument/2006/relationships/image" Target="../media/image2.emf"/><Relationship Id="rId7" Type="http://schemas.openxmlformats.org/officeDocument/2006/relationships/image" Target="../media/image6.emf"/><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emf"/><Relationship Id="rId4" Type="http://schemas.openxmlformats.org/officeDocument/2006/relationships/image" Target="../media/image3.emf"/><Relationship Id="rId9" Type="http://schemas.openxmlformats.org/officeDocument/2006/relationships/image" Target="../media/image8.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7.emf"/><Relationship Id="rId13" Type="http://schemas.openxmlformats.org/officeDocument/2006/relationships/image" Target="../media/image12.png"/><Relationship Id="rId3" Type="http://schemas.openxmlformats.org/officeDocument/2006/relationships/image" Target="../media/image2.emf"/><Relationship Id="rId7" Type="http://schemas.openxmlformats.org/officeDocument/2006/relationships/image" Target="../media/image6.emf"/><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Master" Target="../slideMasters/slideMaster2.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5.png"/><Relationship Id="rId10" Type="http://schemas.openxmlformats.org/officeDocument/2006/relationships/image" Target="../media/image9.emf"/><Relationship Id="rId4" Type="http://schemas.openxmlformats.org/officeDocument/2006/relationships/image" Target="../media/image3.emf"/><Relationship Id="rId9" Type="http://schemas.openxmlformats.org/officeDocument/2006/relationships/image" Target="../media/image8.emf"/><Relationship Id="rId14" Type="http://schemas.openxmlformats.org/officeDocument/2006/relationships/image" Target="../media/image14.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b="1"/>
            </a:lvl1p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6" name="Slide Number Placeholder 5"/>
          <p:cNvSpPr>
            <a:spLocks noGrp="1"/>
          </p:cNvSpPr>
          <p:nvPr>
            <p:ph type="sldNum" sz="quarter" idx="12"/>
          </p:nvPr>
        </p:nvSpPr>
        <p:spPr>
          <a:xfrm>
            <a:off x="9042400" y="6356351"/>
            <a:ext cx="2844800" cy="365125"/>
          </a:xfrm>
        </p:spPr>
        <p:txBody>
          <a:bodyPr/>
          <a:lstStyle/>
          <a:p>
            <a:fld id="{A085CBD4-4602-4939-BE73-88E0CC735A80}" type="slidenum">
              <a:rPr lang="en-US" smtClean="0">
                <a:solidFill>
                  <a:prstClr val="white">
                    <a:tint val="75000"/>
                  </a:prstClr>
                </a:solidFill>
              </a:rPr>
              <a:pPr/>
              <a:t>‹#›</a:t>
            </a:fld>
            <a:endParaRPr lang="en-US" dirty="0">
              <a:solidFill>
                <a:prstClr val="white">
                  <a:tint val="75000"/>
                </a:prstClr>
              </a:solidFill>
            </a:endParaRPr>
          </a:p>
        </p:txBody>
      </p:sp>
      <p:pic>
        <p:nvPicPr>
          <p:cNvPr id="13" name="Picture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8616" y="457201"/>
            <a:ext cx="2879117" cy="1136835"/>
          </a:xfrm>
          <a:prstGeom prst="rect">
            <a:avLst/>
          </a:prstGeom>
        </p:spPr>
      </p:pic>
      <p:sp>
        <p:nvSpPr>
          <p:cNvPr id="21" name="Hexagon 20"/>
          <p:cNvSpPr/>
          <p:nvPr userDrawn="1"/>
        </p:nvSpPr>
        <p:spPr>
          <a:xfrm rot="5400000">
            <a:off x="10667153" y="2377229"/>
            <a:ext cx="1325880" cy="1657773"/>
          </a:xfrm>
          <a:prstGeom prst="hexagon">
            <a:avLst/>
          </a:prstGeom>
          <a:noFill/>
          <a:ln w="16510" cap="flat" cmpd="sng" algn="ctr">
            <a:solidFill>
              <a:srgbClr val="4F81BD">
                <a:alpha val="65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1800" kern="0" dirty="0">
              <a:solidFill>
                <a:sysClr val="window" lastClr="FFFFFF"/>
              </a:solidFill>
            </a:endParaRPr>
          </a:p>
        </p:txBody>
      </p:sp>
      <p:sp>
        <p:nvSpPr>
          <p:cNvPr id="22" name="Hexagon 21"/>
          <p:cNvSpPr/>
          <p:nvPr userDrawn="1"/>
        </p:nvSpPr>
        <p:spPr>
          <a:xfrm rot="5400000">
            <a:off x="9023350" y="4425739"/>
            <a:ext cx="1328420" cy="1657773"/>
          </a:xfrm>
          <a:prstGeom prst="hexagon">
            <a:avLst/>
          </a:prstGeom>
          <a:noFill/>
          <a:ln w="16510" cap="flat" cmpd="sng" algn="ctr">
            <a:solidFill>
              <a:srgbClr val="4F81BD">
                <a:alpha val="65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1800" kern="0" dirty="0">
              <a:solidFill>
                <a:sysClr val="window" lastClr="FFFFFF"/>
              </a:solidFill>
            </a:endParaRPr>
          </a:p>
        </p:txBody>
      </p:sp>
      <p:sp>
        <p:nvSpPr>
          <p:cNvPr id="23" name="Hexagon 22"/>
          <p:cNvSpPr/>
          <p:nvPr userDrawn="1"/>
        </p:nvSpPr>
        <p:spPr>
          <a:xfrm rot="5400000">
            <a:off x="11492653" y="3396404"/>
            <a:ext cx="1328420" cy="1657773"/>
          </a:xfrm>
          <a:prstGeom prst="hexagon">
            <a:avLst/>
          </a:prstGeom>
          <a:noFill/>
          <a:ln w="16510" cap="flat" cmpd="sng" algn="ctr">
            <a:solidFill>
              <a:srgbClr val="4F81BD">
                <a:alpha val="65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1800" kern="0" dirty="0">
              <a:solidFill>
                <a:sysClr val="window" lastClr="FFFFFF"/>
              </a:solidFill>
            </a:endParaRPr>
          </a:p>
        </p:txBody>
      </p:sp>
      <p:sp>
        <p:nvSpPr>
          <p:cNvPr id="24" name="Hexagon 23"/>
          <p:cNvSpPr/>
          <p:nvPr userDrawn="1"/>
        </p:nvSpPr>
        <p:spPr>
          <a:xfrm rot="5400000">
            <a:off x="7373197" y="4418754"/>
            <a:ext cx="1328420" cy="1657773"/>
          </a:xfrm>
          <a:prstGeom prst="hexagon">
            <a:avLst/>
          </a:prstGeom>
          <a:noFill/>
          <a:ln w="16510" cap="flat" cmpd="sng" algn="ctr">
            <a:solidFill>
              <a:srgbClr val="4F81BD">
                <a:alpha val="65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1800" kern="0" dirty="0">
              <a:solidFill>
                <a:sysClr val="window" lastClr="FFFFFF"/>
              </a:solidFill>
            </a:endParaRPr>
          </a:p>
        </p:txBody>
      </p:sp>
      <p:sp>
        <p:nvSpPr>
          <p:cNvPr id="25" name="Hexagon 24"/>
          <p:cNvSpPr/>
          <p:nvPr userDrawn="1"/>
        </p:nvSpPr>
        <p:spPr>
          <a:xfrm rot="5400000">
            <a:off x="9848003" y="5438564"/>
            <a:ext cx="1328420" cy="1657773"/>
          </a:xfrm>
          <a:prstGeom prst="hexagon">
            <a:avLst/>
          </a:prstGeom>
          <a:noFill/>
          <a:ln w="16510" cap="flat" cmpd="sng" algn="ctr">
            <a:solidFill>
              <a:srgbClr val="4F81BD">
                <a:alpha val="65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1800" kern="0" dirty="0">
              <a:solidFill>
                <a:sysClr val="window" lastClr="FFFFFF"/>
              </a:solidFill>
            </a:endParaRPr>
          </a:p>
        </p:txBody>
      </p:sp>
      <p:sp>
        <p:nvSpPr>
          <p:cNvPr id="26" name="Hexagon 25"/>
          <p:cNvSpPr/>
          <p:nvPr userDrawn="1"/>
        </p:nvSpPr>
        <p:spPr>
          <a:xfrm rot="5400000">
            <a:off x="8191077" y="5440469"/>
            <a:ext cx="1328420" cy="1657773"/>
          </a:xfrm>
          <a:prstGeom prst="hexagon">
            <a:avLst/>
          </a:prstGeom>
          <a:noFill/>
          <a:ln w="16510" cap="flat" cmpd="sng" algn="ctr">
            <a:solidFill>
              <a:srgbClr val="4F81BD">
                <a:alpha val="65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1800" kern="0" dirty="0">
              <a:solidFill>
                <a:sysClr val="window" lastClr="FFFFFF"/>
              </a:solidFill>
            </a:endParaRPr>
          </a:p>
        </p:txBody>
      </p:sp>
      <p:sp>
        <p:nvSpPr>
          <p:cNvPr id="27" name="Hexagon 26"/>
          <p:cNvSpPr/>
          <p:nvPr userDrawn="1"/>
        </p:nvSpPr>
        <p:spPr>
          <a:xfrm rot="5400000">
            <a:off x="11511703" y="5441104"/>
            <a:ext cx="1328420" cy="1657773"/>
          </a:xfrm>
          <a:prstGeom prst="hexagon">
            <a:avLst/>
          </a:prstGeom>
          <a:noFill/>
          <a:ln w="16510" cap="flat" cmpd="sng" algn="ctr">
            <a:solidFill>
              <a:srgbClr val="4F81BD">
                <a:alpha val="65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1800" kern="0" dirty="0">
              <a:solidFill>
                <a:sysClr val="window" lastClr="FFFFFF"/>
              </a:solidFill>
            </a:endParaRPr>
          </a:p>
        </p:txBody>
      </p:sp>
      <p:sp>
        <p:nvSpPr>
          <p:cNvPr id="28" name="Hexagon 27"/>
          <p:cNvSpPr/>
          <p:nvPr userDrawn="1"/>
        </p:nvSpPr>
        <p:spPr>
          <a:xfrm rot="5400000">
            <a:off x="6526530" y="5436024"/>
            <a:ext cx="1328420" cy="1657773"/>
          </a:xfrm>
          <a:prstGeom prst="hexagon">
            <a:avLst/>
          </a:prstGeom>
          <a:noFill/>
          <a:ln w="16510" cap="flat" cmpd="sng" algn="ctr">
            <a:solidFill>
              <a:srgbClr val="4F81BD">
                <a:alpha val="65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1800" kern="0" dirty="0">
              <a:solidFill>
                <a:sysClr val="window" lastClr="FFFFFF"/>
              </a:solidFill>
            </a:endParaRPr>
          </a:p>
        </p:txBody>
      </p:sp>
      <p:sp>
        <p:nvSpPr>
          <p:cNvPr id="29" name="Hexagon 28"/>
          <p:cNvSpPr/>
          <p:nvPr userDrawn="1"/>
        </p:nvSpPr>
        <p:spPr>
          <a:xfrm rot="5400000">
            <a:off x="10683239" y="4420024"/>
            <a:ext cx="1328420" cy="1657773"/>
          </a:xfrm>
          <a:prstGeom prst="hexagon">
            <a:avLst/>
          </a:prstGeom>
          <a:noFill/>
          <a:ln w="16510" cap="flat" cmpd="sng" algn="ctr">
            <a:solidFill>
              <a:srgbClr val="4F81BD">
                <a:alpha val="65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1800" kern="0" dirty="0">
              <a:solidFill>
                <a:sysClr val="window" lastClr="FFFFFF"/>
              </a:solidFill>
            </a:endParaRPr>
          </a:p>
        </p:txBody>
      </p:sp>
      <p:sp>
        <p:nvSpPr>
          <p:cNvPr id="30" name="Hexagon 29"/>
          <p:cNvSpPr/>
          <p:nvPr userDrawn="1"/>
        </p:nvSpPr>
        <p:spPr>
          <a:xfrm rot="5400000">
            <a:off x="11499850" y="1359324"/>
            <a:ext cx="1328420" cy="1657773"/>
          </a:xfrm>
          <a:prstGeom prst="hexagon">
            <a:avLst/>
          </a:prstGeom>
          <a:noFill/>
          <a:ln w="16510" cap="flat" cmpd="sng" algn="ctr">
            <a:solidFill>
              <a:srgbClr val="4F81BD">
                <a:alpha val="65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1800" kern="0" dirty="0">
              <a:solidFill>
                <a:sysClr val="window" lastClr="FFFFFF"/>
              </a:solidFill>
            </a:endParaRPr>
          </a:p>
        </p:txBody>
      </p:sp>
      <p:sp>
        <p:nvSpPr>
          <p:cNvPr id="31" name="Hexagon 30"/>
          <p:cNvSpPr/>
          <p:nvPr userDrawn="1"/>
        </p:nvSpPr>
        <p:spPr>
          <a:xfrm rot="5400000">
            <a:off x="1555750" y="5423324"/>
            <a:ext cx="1328420" cy="1657773"/>
          </a:xfrm>
          <a:prstGeom prst="hexagon">
            <a:avLst/>
          </a:prstGeom>
          <a:noFill/>
          <a:ln w="16510" cap="flat" cmpd="sng" algn="ctr">
            <a:solidFill>
              <a:srgbClr val="4F81BD">
                <a:alpha val="65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1800" kern="0" dirty="0">
              <a:solidFill>
                <a:sysClr val="window" lastClr="FFFFFF"/>
              </a:solidFill>
            </a:endParaRPr>
          </a:p>
        </p:txBody>
      </p:sp>
      <p:sp>
        <p:nvSpPr>
          <p:cNvPr id="32" name="Hexagon 31"/>
          <p:cNvSpPr/>
          <p:nvPr userDrawn="1"/>
        </p:nvSpPr>
        <p:spPr>
          <a:xfrm rot="5400000">
            <a:off x="4871297" y="5423324"/>
            <a:ext cx="1328420" cy="1657773"/>
          </a:xfrm>
          <a:prstGeom prst="hexagon">
            <a:avLst/>
          </a:prstGeom>
          <a:noFill/>
          <a:ln w="16510" cap="flat" cmpd="sng" algn="ctr">
            <a:solidFill>
              <a:srgbClr val="4F81BD">
                <a:alpha val="65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1800" kern="0" dirty="0">
              <a:solidFill>
                <a:sysClr val="window" lastClr="FFFFFF"/>
              </a:solidFill>
            </a:endParaRPr>
          </a:p>
        </p:txBody>
      </p:sp>
      <p:sp>
        <p:nvSpPr>
          <p:cNvPr id="33" name="Hexagon 32"/>
          <p:cNvSpPr/>
          <p:nvPr userDrawn="1"/>
        </p:nvSpPr>
        <p:spPr>
          <a:xfrm rot="5400000">
            <a:off x="3213523" y="5423324"/>
            <a:ext cx="1328420" cy="1657773"/>
          </a:xfrm>
          <a:prstGeom prst="hexagon">
            <a:avLst/>
          </a:prstGeom>
          <a:noFill/>
          <a:ln w="16510" cap="flat" cmpd="sng" algn="ctr">
            <a:solidFill>
              <a:srgbClr val="4F81BD">
                <a:alpha val="65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1800" kern="0" dirty="0">
              <a:solidFill>
                <a:sysClr val="window" lastClr="FFFFFF"/>
              </a:solidFill>
            </a:endParaRPr>
          </a:p>
        </p:txBody>
      </p:sp>
      <p:pic>
        <p:nvPicPr>
          <p:cNvPr id="34" name="Picture 33"/>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880089" y="2906396"/>
            <a:ext cx="889847" cy="675005"/>
          </a:xfrm>
          <a:prstGeom prst="rect">
            <a:avLst/>
          </a:prstGeom>
          <a:noFill/>
          <a:ln>
            <a:noFill/>
          </a:ln>
        </p:spPr>
      </p:pic>
      <p:pic>
        <p:nvPicPr>
          <p:cNvPr id="35" name="Picture 34"/>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10020723" y="3867468"/>
            <a:ext cx="920327" cy="690245"/>
          </a:xfrm>
          <a:prstGeom prst="rect">
            <a:avLst/>
          </a:prstGeom>
          <a:noFill/>
          <a:ln>
            <a:noFill/>
          </a:ln>
        </p:spPr>
      </p:pic>
      <p:pic>
        <p:nvPicPr>
          <p:cNvPr id="1026" name="Picture 2"/>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8399357" y="5920423"/>
            <a:ext cx="918633" cy="688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7" name="Picture 2"/>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3418417" y="5934076"/>
            <a:ext cx="918633" cy="695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8" name="Picture 37"/>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5080001" y="5913120"/>
            <a:ext cx="920327" cy="697230"/>
          </a:xfrm>
          <a:prstGeom prst="rect">
            <a:avLst/>
          </a:prstGeom>
          <a:noFill/>
          <a:ln>
            <a:noFill/>
          </a:ln>
        </p:spPr>
      </p:pic>
      <p:pic>
        <p:nvPicPr>
          <p:cNvPr id="39" name="Picture 38"/>
          <p:cNvPicPr/>
          <p:nvPr userDrawn="1"/>
        </p:nvPicPr>
        <p:blipFill>
          <a:blip r:embed="rId8">
            <a:extLst>
              <a:ext uri="{28A0092B-C50C-407E-A947-70E740481C1C}">
                <a14:useLocalDpi xmlns:a14="http://schemas.microsoft.com/office/drawing/2010/main" val="0"/>
              </a:ext>
            </a:extLst>
          </a:blip>
          <a:srcRect/>
          <a:stretch>
            <a:fillRect/>
          </a:stretch>
        </p:blipFill>
        <p:spPr bwMode="auto">
          <a:xfrm>
            <a:off x="6705601" y="5913120"/>
            <a:ext cx="920327" cy="697230"/>
          </a:xfrm>
          <a:prstGeom prst="rect">
            <a:avLst/>
          </a:prstGeom>
          <a:noFill/>
          <a:ln>
            <a:noFill/>
          </a:ln>
        </p:spPr>
      </p:pic>
      <p:pic>
        <p:nvPicPr>
          <p:cNvPr id="40" name="Picture 39"/>
          <p:cNvPicPr/>
          <p:nvPr userDrawn="1"/>
        </p:nvPicPr>
        <p:blipFill>
          <a:blip r:embed="rId9">
            <a:extLst>
              <a:ext uri="{28A0092B-C50C-407E-A947-70E740481C1C}">
                <a14:useLocalDpi xmlns:a14="http://schemas.microsoft.com/office/drawing/2010/main" val="0"/>
              </a:ext>
            </a:extLst>
          </a:blip>
          <a:srcRect/>
          <a:stretch>
            <a:fillRect/>
          </a:stretch>
        </p:blipFill>
        <p:spPr bwMode="auto">
          <a:xfrm>
            <a:off x="10058401" y="5939156"/>
            <a:ext cx="920327" cy="690245"/>
          </a:xfrm>
          <a:prstGeom prst="rect">
            <a:avLst/>
          </a:prstGeom>
          <a:noFill/>
          <a:ln>
            <a:noFill/>
          </a:ln>
        </p:spPr>
      </p:pic>
      <p:pic>
        <p:nvPicPr>
          <p:cNvPr id="41" name="Picture 40"/>
          <p:cNvPicPr/>
          <p:nvPr userDrawn="1"/>
        </p:nvPicPr>
        <p:blipFill>
          <a:blip r:embed="rId10">
            <a:extLst>
              <a:ext uri="{28A0092B-C50C-407E-A947-70E740481C1C}">
                <a14:useLocalDpi xmlns:a14="http://schemas.microsoft.com/office/drawing/2010/main" val="0"/>
              </a:ext>
            </a:extLst>
          </a:blip>
          <a:srcRect/>
          <a:stretch>
            <a:fillRect/>
          </a:stretch>
        </p:blipFill>
        <p:spPr bwMode="auto">
          <a:xfrm>
            <a:off x="10889399" y="4956176"/>
            <a:ext cx="920327" cy="682625"/>
          </a:xfrm>
          <a:prstGeom prst="rect">
            <a:avLst/>
          </a:prstGeom>
          <a:noFill/>
          <a:ln>
            <a:noFill/>
          </a:ln>
        </p:spPr>
      </p:pic>
      <p:pic>
        <p:nvPicPr>
          <p:cNvPr id="1028" name="Picture 4"/>
          <p:cNvPicPr>
            <a:picLocks noChangeAspect="1" noChangeArrowheads="1"/>
          </p:cNvPicPr>
          <p:nvPr userDrawn="1"/>
        </p:nvPicPr>
        <p:blipFill>
          <a:blip r:embed="rId11">
            <a:extLst>
              <a:ext uri="{28A0092B-C50C-407E-A947-70E740481C1C}">
                <a14:useLocalDpi xmlns:a14="http://schemas.microsoft.com/office/drawing/2010/main" val="0"/>
              </a:ext>
            </a:extLst>
          </a:blip>
          <a:srcRect/>
          <a:stretch>
            <a:fillRect/>
          </a:stretch>
        </p:blipFill>
        <p:spPr bwMode="auto">
          <a:xfrm>
            <a:off x="7578090" y="4949826"/>
            <a:ext cx="918633" cy="688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userDrawn="1"/>
        </p:nvPicPr>
        <p:blipFill>
          <a:blip r:embed="rId12">
            <a:extLst>
              <a:ext uri="{28A0092B-C50C-407E-A947-70E740481C1C}">
                <a14:useLocalDpi xmlns:a14="http://schemas.microsoft.com/office/drawing/2010/main" val="0"/>
              </a:ext>
            </a:extLst>
          </a:blip>
          <a:srcRect/>
          <a:stretch>
            <a:fillRect/>
          </a:stretch>
        </p:blipFill>
        <p:spPr bwMode="auto">
          <a:xfrm>
            <a:off x="1749637" y="5965826"/>
            <a:ext cx="918633" cy="682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9228244" y="4949826"/>
            <a:ext cx="918633" cy="688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5" name="Hexagon 44"/>
          <p:cNvSpPr/>
          <p:nvPr userDrawn="1"/>
        </p:nvSpPr>
        <p:spPr>
          <a:xfrm rot="5400000">
            <a:off x="9836997" y="3396404"/>
            <a:ext cx="1328420" cy="1657773"/>
          </a:xfrm>
          <a:prstGeom prst="hexagon">
            <a:avLst/>
          </a:prstGeom>
          <a:noFill/>
          <a:ln w="16510" cap="flat" cmpd="sng" algn="ctr">
            <a:solidFill>
              <a:srgbClr val="4F81BD">
                <a:alpha val="65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1800" kern="0" dirty="0">
              <a:solidFill>
                <a:sysClr val="window" lastClr="FFFFFF"/>
              </a:solidFill>
            </a:endParaRPr>
          </a:p>
        </p:txBody>
      </p:sp>
    </p:spTree>
    <p:extLst>
      <p:ext uri="{BB962C8B-B14F-4D97-AF65-F5344CB8AC3E}">
        <p14:creationId xmlns:p14="http://schemas.microsoft.com/office/powerpoint/2010/main" val="3457519041"/>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412DAA2-4B30-4518-AA55-B9BB4307635F}" type="datetimeFigureOut">
              <a:rPr lang="en-US" smtClean="0">
                <a:solidFill>
                  <a:srgbClr val="548DD4">
                    <a:tint val="75000"/>
                  </a:srgbClr>
                </a:solidFill>
              </a:rPr>
              <a:pPr/>
              <a:t>5/19/2017</a:t>
            </a:fld>
            <a:endParaRPr lang="en-US" dirty="0">
              <a:solidFill>
                <a:srgbClr val="548DD4">
                  <a:tint val="75000"/>
                </a:srgbClr>
              </a:solidFill>
            </a:endParaRPr>
          </a:p>
        </p:txBody>
      </p:sp>
      <p:sp>
        <p:nvSpPr>
          <p:cNvPr id="5" name="Footer Placeholder 4"/>
          <p:cNvSpPr>
            <a:spLocks noGrp="1"/>
          </p:cNvSpPr>
          <p:nvPr>
            <p:ph type="ftr" sz="quarter" idx="11"/>
          </p:nvPr>
        </p:nvSpPr>
        <p:spPr/>
        <p:txBody>
          <a:bodyPr/>
          <a:lstStyle/>
          <a:p>
            <a:endParaRPr lang="en-US" dirty="0">
              <a:solidFill>
                <a:srgbClr val="548DD4">
                  <a:tint val="75000"/>
                </a:srgbClr>
              </a:solidFill>
            </a:endParaRPr>
          </a:p>
        </p:txBody>
      </p:sp>
      <p:sp>
        <p:nvSpPr>
          <p:cNvPr id="6" name="Slide Number Placeholder 5"/>
          <p:cNvSpPr>
            <a:spLocks noGrp="1"/>
          </p:cNvSpPr>
          <p:nvPr>
            <p:ph type="sldNum" sz="quarter" idx="12"/>
          </p:nvPr>
        </p:nvSpPr>
        <p:spPr/>
        <p:txBody>
          <a:bodyPr/>
          <a:lstStyle/>
          <a:p>
            <a:fld id="{A085CBD4-4602-4939-BE73-88E0CC735A80}" type="slidenum">
              <a:rPr lang="en-US" smtClean="0">
                <a:solidFill>
                  <a:srgbClr val="548DD4">
                    <a:tint val="75000"/>
                  </a:srgbClr>
                </a:solidFill>
              </a:rPr>
              <a:pPr/>
              <a:t>‹#›</a:t>
            </a:fld>
            <a:endParaRPr lang="en-US" dirty="0">
              <a:solidFill>
                <a:srgbClr val="548DD4">
                  <a:tint val="75000"/>
                </a:srgbClr>
              </a:solidFill>
            </a:endParaRPr>
          </a:p>
        </p:txBody>
      </p:sp>
    </p:spTree>
    <p:extLst>
      <p:ext uri="{BB962C8B-B14F-4D97-AF65-F5344CB8AC3E}">
        <p14:creationId xmlns:p14="http://schemas.microsoft.com/office/powerpoint/2010/main" val="33570262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412DAA2-4B30-4518-AA55-B9BB4307635F}" type="datetimeFigureOut">
              <a:rPr lang="en-US" smtClean="0">
                <a:solidFill>
                  <a:srgbClr val="548DD4">
                    <a:tint val="75000"/>
                  </a:srgbClr>
                </a:solidFill>
              </a:rPr>
              <a:pPr/>
              <a:t>5/19/2017</a:t>
            </a:fld>
            <a:endParaRPr lang="en-US" dirty="0">
              <a:solidFill>
                <a:srgbClr val="548DD4">
                  <a:tint val="75000"/>
                </a:srgbClr>
              </a:solidFill>
            </a:endParaRPr>
          </a:p>
        </p:txBody>
      </p:sp>
      <p:sp>
        <p:nvSpPr>
          <p:cNvPr id="5" name="Footer Placeholder 4"/>
          <p:cNvSpPr>
            <a:spLocks noGrp="1"/>
          </p:cNvSpPr>
          <p:nvPr>
            <p:ph type="ftr" sz="quarter" idx="11"/>
          </p:nvPr>
        </p:nvSpPr>
        <p:spPr/>
        <p:txBody>
          <a:bodyPr/>
          <a:lstStyle/>
          <a:p>
            <a:endParaRPr lang="en-US" dirty="0">
              <a:solidFill>
                <a:srgbClr val="548DD4">
                  <a:tint val="75000"/>
                </a:srgbClr>
              </a:solidFill>
            </a:endParaRPr>
          </a:p>
        </p:txBody>
      </p:sp>
      <p:sp>
        <p:nvSpPr>
          <p:cNvPr id="6" name="Slide Number Placeholder 5"/>
          <p:cNvSpPr>
            <a:spLocks noGrp="1"/>
          </p:cNvSpPr>
          <p:nvPr>
            <p:ph type="sldNum" sz="quarter" idx="12"/>
          </p:nvPr>
        </p:nvSpPr>
        <p:spPr/>
        <p:txBody>
          <a:bodyPr/>
          <a:lstStyle/>
          <a:p>
            <a:fld id="{A085CBD4-4602-4939-BE73-88E0CC735A80}" type="slidenum">
              <a:rPr lang="en-US" smtClean="0">
                <a:solidFill>
                  <a:srgbClr val="548DD4">
                    <a:tint val="75000"/>
                  </a:srgbClr>
                </a:solidFill>
              </a:rPr>
              <a:pPr/>
              <a:t>‹#›</a:t>
            </a:fld>
            <a:endParaRPr lang="en-US" dirty="0">
              <a:solidFill>
                <a:srgbClr val="548DD4">
                  <a:tint val="75000"/>
                </a:srgbClr>
              </a:solidFill>
            </a:endParaRPr>
          </a:p>
        </p:txBody>
      </p:sp>
    </p:spTree>
    <p:extLst>
      <p:ext uri="{BB962C8B-B14F-4D97-AF65-F5344CB8AC3E}">
        <p14:creationId xmlns:p14="http://schemas.microsoft.com/office/powerpoint/2010/main" val="430844676"/>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b="1"/>
            </a:lvl1p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6" name="Slide Number Placeholder 5"/>
          <p:cNvSpPr>
            <a:spLocks noGrp="1"/>
          </p:cNvSpPr>
          <p:nvPr>
            <p:ph type="sldNum" sz="quarter" idx="12"/>
          </p:nvPr>
        </p:nvSpPr>
        <p:spPr>
          <a:xfrm>
            <a:off x="9042400" y="6356351"/>
            <a:ext cx="2844800" cy="365125"/>
          </a:xfrm>
        </p:spPr>
        <p:txBody>
          <a:bodyPr/>
          <a:lstStyle/>
          <a:p>
            <a:fld id="{A085CBD4-4602-4939-BE73-88E0CC735A80}" type="slidenum">
              <a:rPr lang="en-US" smtClean="0"/>
              <a:t>‹#›</a:t>
            </a:fld>
            <a:endParaRPr lang="en-US" dirty="0"/>
          </a:p>
        </p:txBody>
      </p:sp>
      <p:pic>
        <p:nvPicPr>
          <p:cNvPr id="13" name="Picture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8616" y="457201"/>
            <a:ext cx="2879117" cy="1136835"/>
          </a:xfrm>
          <a:prstGeom prst="rect">
            <a:avLst/>
          </a:prstGeom>
        </p:spPr>
      </p:pic>
      <p:sp>
        <p:nvSpPr>
          <p:cNvPr id="21" name="Hexagon 20"/>
          <p:cNvSpPr/>
          <p:nvPr userDrawn="1"/>
        </p:nvSpPr>
        <p:spPr>
          <a:xfrm rot="5400000">
            <a:off x="10667153" y="2377229"/>
            <a:ext cx="1325880" cy="1657773"/>
          </a:xfrm>
          <a:prstGeom prst="hexagon">
            <a:avLst/>
          </a:prstGeom>
          <a:noFill/>
          <a:ln w="16510" cap="flat" cmpd="sng" algn="ctr">
            <a:solidFill>
              <a:srgbClr val="4F81BD">
                <a:alpha val="65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 lastClr="FFFFFF"/>
              </a:solidFill>
              <a:effectLst/>
              <a:uLnTx/>
              <a:uFillTx/>
              <a:latin typeface="Calibri"/>
              <a:ea typeface="+mn-ea"/>
              <a:cs typeface="+mn-cs"/>
            </a:endParaRPr>
          </a:p>
        </p:txBody>
      </p:sp>
      <p:sp>
        <p:nvSpPr>
          <p:cNvPr id="22" name="Hexagon 21"/>
          <p:cNvSpPr/>
          <p:nvPr userDrawn="1"/>
        </p:nvSpPr>
        <p:spPr>
          <a:xfrm rot="5400000">
            <a:off x="9023350" y="4425739"/>
            <a:ext cx="1328420" cy="1657773"/>
          </a:xfrm>
          <a:prstGeom prst="hexagon">
            <a:avLst/>
          </a:prstGeom>
          <a:noFill/>
          <a:ln w="16510" cap="flat" cmpd="sng" algn="ctr">
            <a:solidFill>
              <a:srgbClr val="4F81BD">
                <a:alpha val="65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 lastClr="FFFFFF"/>
              </a:solidFill>
              <a:effectLst/>
              <a:uLnTx/>
              <a:uFillTx/>
              <a:latin typeface="Calibri"/>
              <a:ea typeface="+mn-ea"/>
              <a:cs typeface="+mn-cs"/>
            </a:endParaRPr>
          </a:p>
        </p:txBody>
      </p:sp>
      <p:sp>
        <p:nvSpPr>
          <p:cNvPr id="23" name="Hexagon 22"/>
          <p:cNvSpPr/>
          <p:nvPr userDrawn="1"/>
        </p:nvSpPr>
        <p:spPr>
          <a:xfrm rot="5400000">
            <a:off x="11492653" y="3396404"/>
            <a:ext cx="1328420" cy="1657773"/>
          </a:xfrm>
          <a:prstGeom prst="hexagon">
            <a:avLst/>
          </a:prstGeom>
          <a:noFill/>
          <a:ln w="16510" cap="flat" cmpd="sng" algn="ctr">
            <a:solidFill>
              <a:srgbClr val="4F81BD">
                <a:alpha val="65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 lastClr="FFFFFF"/>
              </a:solidFill>
              <a:effectLst/>
              <a:uLnTx/>
              <a:uFillTx/>
              <a:latin typeface="Calibri"/>
              <a:ea typeface="+mn-ea"/>
              <a:cs typeface="+mn-cs"/>
            </a:endParaRPr>
          </a:p>
        </p:txBody>
      </p:sp>
      <p:sp>
        <p:nvSpPr>
          <p:cNvPr id="24" name="Hexagon 23"/>
          <p:cNvSpPr/>
          <p:nvPr userDrawn="1"/>
        </p:nvSpPr>
        <p:spPr>
          <a:xfrm rot="5400000">
            <a:off x="7373197" y="4418754"/>
            <a:ext cx="1328420" cy="1657773"/>
          </a:xfrm>
          <a:prstGeom prst="hexagon">
            <a:avLst/>
          </a:prstGeom>
          <a:noFill/>
          <a:ln w="16510" cap="flat" cmpd="sng" algn="ctr">
            <a:solidFill>
              <a:srgbClr val="4F81BD">
                <a:alpha val="65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 lastClr="FFFFFF"/>
              </a:solidFill>
              <a:effectLst/>
              <a:uLnTx/>
              <a:uFillTx/>
              <a:latin typeface="Calibri"/>
              <a:ea typeface="+mn-ea"/>
              <a:cs typeface="+mn-cs"/>
            </a:endParaRPr>
          </a:p>
        </p:txBody>
      </p:sp>
      <p:sp>
        <p:nvSpPr>
          <p:cNvPr id="25" name="Hexagon 24"/>
          <p:cNvSpPr/>
          <p:nvPr userDrawn="1"/>
        </p:nvSpPr>
        <p:spPr>
          <a:xfrm rot="5400000">
            <a:off x="9848003" y="5438564"/>
            <a:ext cx="1328420" cy="1657773"/>
          </a:xfrm>
          <a:prstGeom prst="hexagon">
            <a:avLst/>
          </a:prstGeom>
          <a:noFill/>
          <a:ln w="16510" cap="flat" cmpd="sng" algn="ctr">
            <a:solidFill>
              <a:srgbClr val="4F81BD">
                <a:alpha val="65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 lastClr="FFFFFF"/>
              </a:solidFill>
              <a:effectLst/>
              <a:uLnTx/>
              <a:uFillTx/>
              <a:latin typeface="Calibri"/>
              <a:ea typeface="+mn-ea"/>
              <a:cs typeface="+mn-cs"/>
            </a:endParaRPr>
          </a:p>
        </p:txBody>
      </p:sp>
      <p:sp>
        <p:nvSpPr>
          <p:cNvPr id="26" name="Hexagon 25"/>
          <p:cNvSpPr/>
          <p:nvPr userDrawn="1"/>
        </p:nvSpPr>
        <p:spPr>
          <a:xfrm rot="5400000">
            <a:off x="8191077" y="5440469"/>
            <a:ext cx="1328420" cy="1657773"/>
          </a:xfrm>
          <a:prstGeom prst="hexagon">
            <a:avLst/>
          </a:prstGeom>
          <a:noFill/>
          <a:ln w="16510" cap="flat" cmpd="sng" algn="ctr">
            <a:solidFill>
              <a:srgbClr val="4F81BD">
                <a:alpha val="65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 lastClr="FFFFFF"/>
              </a:solidFill>
              <a:effectLst/>
              <a:uLnTx/>
              <a:uFillTx/>
              <a:latin typeface="Calibri"/>
              <a:ea typeface="+mn-ea"/>
              <a:cs typeface="+mn-cs"/>
            </a:endParaRPr>
          </a:p>
        </p:txBody>
      </p:sp>
      <p:sp>
        <p:nvSpPr>
          <p:cNvPr id="27" name="Hexagon 26"/>
          <p:cNvSpPr/>
          <p:nvPr userDrawn="1"/>
        </p:nvSpPr>
        <p:spPr>
          <a:xfrm rot="5400000">
            <a:off x="11511703" y="5441104"/>
            <a:ext cx="1328420" cy="1657773"/>
          </a:xfrm>
          <a:prstGeom prst="hexagon">
            <a:avLst/>
          </a:prstGeom>
          <a:noFill/>
          <a:ln w="16510" cap="flat" cmpd="sng" algn="ctr">
            <a:solidFill>
              <a:srgbClr val="4F81BD">
                <a:alpha val="65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 lastClr="FFFFFF"/>
              </a:solidFill>
              <a:effectLst/>
              <a:uLnTx/>
              <a:uFillTx/>
              <a:latin typeface="Calibri"/>
              <a:ea typeface="+mn-ea"/>
              <a:cs typeface="+mn-cs"/>
            </a:endParaRPr>
          </a:p>
        </p:txBody>
      </p:sp>
      <p:sp>
        <p:nvSpPr>
          <p:cNvPr id="28" name="Hexagon 27"/>
          <p:cNvSpPr/>
          <p:nvPr userDrawn="1"/>
        </p:nvSpPr>
        <p:spPr>
          <a:xfrm rot="5400000">
            <a:off x="6526530" y="5436024"/>
            <a:ext cx="1328420" cy="1657773"/>
          </a:xfrm>
          <a:prstGeom prst="hexagon">
            <a:avLst/>
          </a:prstGeom>
          <a:noFill/>
          <a:ln w="16510" cap="flat" cmpd="sng" algn="ctr">
            <a:solidFill>
              <a:srgbClr val="4F81BD">
                <a:alpha val="65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 lastClr="FFFFFF"/>
              </a:solidFill>
              <a:effectLst/>
              <a:uLnTx/>
              <a:uFillTx/>
              <a:latin typeface="Calibri"/>
              <a:ea typeface="+mn-ea"/>
              <a:cs typeface="+mn-cs"/>
            </a:endParaRPr>
          </a:p>
        </p:txBody>
      </p:sp>
      <p:sp>
        <p:nvSpPr>
          <p:cNvPr id="29" name="Hexagon 28"/>
          <p:cNvSpPr/>
          <p:nvPr userDrawn="1"/>
        </p:nvSpPr>
        <p:spPr>
          <a:xfrm rot="5400000">
            <a:off x="10683239" y="4420024"/>
            <a:ext cx="1328420" cy="1657773"/>
          </a:xfrm>
          <a:prstGeom prst="hexagon">
            <a:avLst/>
          </a:prstGeom>
          <a:noFill/>
          <a:ln w="16510" cap="flat" cmpd="sng" algn="ctr">
            <a:solidFill>
              <a:srgbClr val="4F81BD">
                <a:alpha val="65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 lastClr="FFFFFF"/>
              </a:solidFill>
              <a:effectLst/>
              <a:uLnTx/>
              <a:uFillTx/>
              <a:latin typeface="Calibri"/>
              <a:ea typeface="+mn-ea"/>
              <a:cs typeface="+mn-cs"/>
            </a:endParaRPr>
          </a:p>
        </p:txBody>
      </p:sp>
      <p:sp>
        <p:nvSpPr>
          <p:cNvPr id="30" name="Hexagon 29"/>
          <p:cNvSpPr/>
          <p:nvPr userDrawn="1"/>
        </p:nvSpPr>
        <p:spPr>
          <a:xfrm rot="5400000">
            <a:off x="11499850" y="1359324"/>
            <a:ext cx="1328420" cy="1657773"/>
          </a:xfrm>
          <a:prstGeom prst="hexagon">
            <a:avLst/>
          </a:prstGeom>
          <a:noFill/>
          <a:ln w="16510" cap="flat" cmpd="sng" algn="ctr">
            <a:solidFill>
              <a:srgbClr val="4F81BD">
                <a:alpha val="65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 lastClr="FFFFFF"/>
              </a:solidFill>
              <a:effectLst/>
              <a:uLnTx/>
              <a:uFillTx/>
              <a:latin typeface="Calibri"/>
              <a:ea typeface="+mn-ea"/>
              <a:cs typeface="+mn-cs"/>
            </a:endParaRPr>
          </a:p>
        </p:txBody>
      </p:sp>
      <p:sp>
        <p:nvSpPr>
          <p:cNvPr id="31" name="Hexagon 30"/>
          <p:cNvSpPr/>
          <p:nvPr userDrawn="1"/>
        </p:nvSpPr>
        <p:spPr>
          <a:xfrm rot="5400000">
            <a:off x="1555750" y="5423324"/>
            <a:ext cx="1328420" cy="1657773"/>
          </a:xfrm>
          <a:prstGeom prst="hexagon">
            <a:avLst/>
          </a:prstGeom>
          <a:noFill/>
          <a:ln w="16510" cap="flat" cmpd="sng" algn="ctr">
            <a:solidFill>
              <a:srgbClr val="4F81BD">
                <a:alpha val="65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 lastClr="FFFFFF"/>
              </a:solidFill>
              <a:effectLst/>
              <a:uLnTx/>
              <a:uFillTx/>
              <a:latin typeface="Calibri"/>
              <a:ea typeface="+mn-ea"/>
              <a:cs typeface="+mn-cs"/>
            </a:endParaRPr>
          </a:p>
        </p:txBody>
      </p:sp>
      <p:sp>
        <p:nvSpPr>
          <p:cNvPr id="32" name="Hexagon 31"/>
          <p:cNvSpPr/>
          <p:nvPr userDrawn="1"/>
        </p:nvSpPr>
        <p:spPr>
          <a:xfrm rot="5400000">
            <a:off x="4871297" y="5423324"/>
            <a:ext cx="1328420" cy="1657773"/>
          </a:xfrm>
          <a:prstGeom prst="hexagon">
            <a:avLst/>
          </a:prstGeom>
          <a:noFill/>
          <a:ln w="16510" cap="flat" cmpd="sng" algn="ctr">
            <a:solidFill>
              <a:srgbClr val="4F81BD">
                <a:alpha val="65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 lastClr="FFFFFF"/>
              </a:solidFill>
              <a:effectLst/>
              <a:uLnTx/>
              <a:uFillTx/>
              <a:latin typeface="Calibri"/>
              <a:ea typeface="+mn-ea"/>
              <a:cs typeface="+mn-cs"/>
            </a:endParaRPr>
          </a:p>
        </p:txBody>
      </p:sp>
      <p:sp>
        <p:nvSpPr>
          <p:cNvPr id="33" name="Hexagon 32"/>
          <p:cNvSpPr/>
          <p:nvPr userDrawn="1"/>
        </p:nvSpPr>
        <p:spPr>
          <a:xfrm rot="5400000">
            <a:off x="3213523" y="5423324"/>
            <a:ext cx="1328420" cy="1657773"/>
          </a:xfrm>
          <a:prstGeom prst="hexagon">
            <a:avLst/>
          </a:prstGeom>
          <a:noFill/>
          <a:ln w="16510" cap="flat" cmpd="sng" algn="ctr">
            <a:solidFill>
              <a:srgbClr val="4F81BD">
                <a:alpha val="65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 lastClr="FFFFFF"/>
              </a:solidFill>
              <a:effectLst/>
              <a:uLnTx/>
              <a:uFillTx/>
              <a:latin typeface="Calibri"/>
              <a:ea typeface="+mn-ea"/>
              <a:cs typeface="+mn-cs"/>
            </a:endParaRPr>
          </a:p>
        </p:txBody>
      </p:sp>
      <p:pic>
        <p:nvPicPr>
          <p:cNvPr id="34" name="Picture 33"/>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880089" y="2906396"/>
            <a:ext cx="889847" cy="675005"/>
          </a:xfrm>
          <a:prstGeom prst="rect">
            <a:avLst/>
          </a:prstGeom>
          <a:noFill/>
          <a:ln>
            <a:noFill/>
          </a:ln>
        </p:spPr>
      </p:pic>
      <p:pic>
        <p:nvPicPr>
          <p:cNvPr id="35" name="Picture 34"/>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10020723" y="3867468"/>
            <a:ext cx="920327" cy="690245"/>
          </a:xfrm>
          <a:prstGeom prst="rect">
            <a:avLst/>
          </a:prstGeom>
          <a:noFill/>
          <a:ln>
            <a:noFill/>
          </a:ln>
        </p:spPr>
      </p:pic>
      <p:pic>
        <p:nvPicPr>
          <p:cNvPr id="1026" name="Picture 2"/>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8399357" y="5920423"/>
            <a:ext cx="918633" cy="688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7" name="Picture 2"/>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3418417" y="5934076"/>
            <a:ext cx="918633" cy="695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8" name="Picture 37"/>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5080001" y="5913120"/>
            <a:ext cx="920327" cy="697230"/>
          </a:xfrm>
          <a:prstGeom prst="rect">
            <a:avLst/>
          </a:prstGeom>
          <a:noFill/>
          <a:ln>
            <a:noFill/>
          </a:ln>
        </p:spPr>
      </p:pic>
      <p:pic>
        <p:nvPicPr>
          <p:cNvPr id="39" name="Picture 38"/>
          <p:cNvPicPr/>
          <p:nvPr userDrawn="1"/>
        </p:nvPicPr>
        <p:blipFill>
          <a:blip r:embed="rId8">
            <a:extLst>
              <a:ext uri="{28A0092B-C50C-407E-A947-70E740481C1C}">
                <a14:useLocalDpi xmlns:a14="http://schemas.microsoft.com/office/drawing/2010/main" val="0"/>
              </a:ext>
            </a:extLst>
          </a:blip>
          <a:srcRect/>
          <a:stretch>
            <a:fillRect/>
          </a:stretch>
        </p:blipFill>
        <p:spPr bwMode="auto">
          <a:xfrm>
            <a:off x="6705601" y="5913120"/>
            <a:ext cx="920327" cy="697230"/>
          </a:xfrm>
          <a:prstGeom prst="rect">
            <a:avLst/>
          </a:prstGeom>
          <a:noFill/>
          <a:ln>
            <a:noFill/>
          </a:ln>
        </p:spPr>
      </p:pic>
      <p:pic>
        <p:nvPicPr>
          <p:cNvPr id="40" name="Picture 39"/>
          <p:cNvPicPr/>
          <p:nvPr userDrawn="1"/>
        </p:nvPicPr>
        <p:blipFill>
          <a:blip r:embed="rId9">
            <a:extLst>
              <a:ext uri="{28A0092B-C50C-407E-A947-70E740481C1C}">
                <a14:useLocalDpi xmlns:a14="http://schemas.microsoft.com/office/drawing/2010/main" val="0"/>
              </a:ext>
            </a:extLst>
          </a:blip>
          <a:srcRect/>
          <a:stretch>
            <a:fillRect/>
          </a:stretch>
        </p:blipFill>
        <p:spPr bwMode="auto">
          <a:xfrm>
            <a:off x="10058401" y="5939156"/>
            <a:ext cx="920327" cy="690245"/>
          </a:xfrm>
          <a:prstGeom prst="rect">
            <a:avLst/>
          </a:prstGeom>
          <a:noFill/>
          <a:ln>
            <a:noFill/>
          </a:ln>
        </p:spPr>
      </p:pic>
      <p:pic>
        <p:nvPicPr>
          <p:cNvPr id="41" name="Picture 40"/>
          <p:cNvPicPr/>
          <p:nvPr userDrawn="1"/>
        </p:nvPicPr>
        <p:blipFill>
          <a:blip r:embed="rId10">
            <a:extLst>
              <a:ext uri="{28A0092B-C50C-407E-A947-70E740481C1C}">
                <a14:useLocalDpi xmlns:a14="http://schemas.microsoft.com/office/drawing/2010/main" val="0"/>
              </a:ext>
            </a:extLst>
          </a:blip>
          <a:srcRect/>
          <a:stretch>
            <a:fillRect/>
          </a:stretch>
        </p:blipFill>
        <p:spPr bwMode="auto">
          <a:xfrm>
            <a:off x="10889399" y="4956176"/>
            <a:ext cx="920327" cy="682625"/>
          </a:xfrm>
          <a:prstGeom prst="rect">
            <a:avLst/>
          </a:prstGeom>
          <a:noFill/>
          <a:ln>
            <a:noFill/>
          </a:ln>
        </p:spPr>
      </p:pic>
      <p:pic>
        <p:nvPicPr>
          <p:cNvPr id="1028" name="Picture 4"/>
          <p:cNvPicPr>
            <a:picLocks noChangeAspect="1" noChangeArrowheads="1"/>
          </p:cNvPicPr>
          <p:nvPr userDrawn="1"/>
        </p:nvPicPr>
        <p:blipFill>
          <a:blip r:embed="rId11">
            <a:extLst>
              <a:ext uri="{28A0092B-C50C-407E-A947-70E740481C1C}">
                <a14:useLocalDpi xmlns:a14="http://schemas.microsoft.com/office/drawing/2010/main" val="0"/>
              </a:ext>
            </a:extLst>
          </a:blip>
          <a:srcRect/>
          <a:stretch>
            <a:fillRect/>
          </a:stretch>
        </p:blipFill>
        <p:spPr bwMode="auto">
          <a:xfrm>
            <a:off x="7578090" y="4949826"/>
            <a:ext cx="918633" cy="688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userDrawn="1"/>
        </p:nvPicPr>
        <p:blipFill>
          <a:blip r:embed="rId12">
            <a:extLst>
              <a:ext uri="{28A0092B-C50C-407E-A947-70E740481C1C}">
                <a14:useLocalDpi xmlns:a14="http://schemas.microsoft.com/office/drawing/2010/main" val="0"/>
              </a:ext>
            </a:extLst>
          </a:blip>
          <a:srcRect/>
          <a:stretch>
            <a:fillRect/>
          </a:stretch>
        </p:blipFill>
        <p:spPr bwMode="auto">
          <a:xfrm>
            <a:off x="8406977" y="3883977"/>
            <a:ext cx="918633" cy="682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9228244" y="4949826"/>
            <a:ext cx="918633" cy="688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5" name="Hexagon 44"/>
          <p:cNvSpPr/>
          <p:nvPr userDrawn="1"/>
        </p:nvSpPr>
        <p:spPr>
          <a:xfrm rot="5400000">
            <a:off x="9836997" y="3396404"/>
            <a:ext cx="1328420" cy="1657773"/>
          </a:xfrm>
          <a:prstGeom prst="hexagon">
            <a:avLst/>
          </a:prstGeom>
          <a:noFill/>
          <a:ln w="16510" cap="flat" cmpd="sng" algn="ctr">
            <a:solidFill>
              <a:srgbClr val="4F81BD">
                <a:alpha val="65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 lastClr="FFFFFF"/>
              </a:solidFill>
              <a:effectLst/>
              <a:uLnTx/>
              <a:uFillTx/>
              <a:latin typeface="Calibri"/>
              <a:ea typeface="+mn-ea"/>
              <a:cs typeface="+mn-cs"/>
            </a:endParaRPr>
          </a:p>
        </p:txBody>
      </p:sp>
      <p:pic>
        <p:nvPicPr>
          <p:cNvPr id="1031" name="Picture 7"/>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013911" y="3551397"/>
            <a:ext cx="1682751" cy="1347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0" name="Picture 2"/>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544830" y="5943601"/>
            <a:ext cx="2504017" cy="530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98697228"/>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641600" y="274638"/>
            <a:ext cx="8940800" cy="1143000"/>
          </a:xfrm>
        </p:spPr>
        <p:txBody>
          <a:bodyPr>
            <a:normAutofit/>
          </a:bodyPr>
          <a:lstStyle>
            <a:lvl1pPr algn="l">
              <a:defRPr sz="4000" b="1" baseline="0"/>
            </a:lvl1pPr>
          </a:lstStyle>
          <a:p>
            <a:r>
              <a:rPr lang="en-US" dirty="0" smtClean="0"/>
              <a:t>Click to edit Master title style</a:t>
            </a:r>
            <a:endParaRPr lang="en-US" dirty="0"/>
          </a:p>
        </p:txBody>
      </p:sp>
      <p:sp>
        <p:nvSpPr>
          <p:cNvPr id="3" name="Content Placeholder 2"/>
          <p:cNvSpPr>
            <a:spLocks noGrp="1"/>
          </p:cNvSpPr>
          <p:nvPr>
            <p:ph idx="1"/>
          </p:nvPr>
        </p:nvSpPr>
        <p:spPr>
          <a:xfrm>
            <a:off x="812800" y="1600200"/>
            <a:ext cx="10769600" cy="4373563"/>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a:xfrm>
            <a:off x="5588000" y="6272849"/>
            <a:ext cx="914400" cy="365125"/>
          </a:xfrm>
          <a:ln w="15875">
            <a:solidFill>
              <a:schemeClr val="bg1">
                <a:lumMod val="75000"/>
                <a:alpha val="15000"/>
              </a:schemeClr>
            </a:solidFill>
          </a:ln>
          <a:effectLst>
            <a:glow rad="127000">
              <a:schemeClr val="accent1">
                <a:alpha val="0"/>
              </a:schemeClr>
            </a:glow>
          </a:effectLst>
        </p:spPr>
        <p:txBody>
          <a:bodyPr/>
          <a:lstStyle/>
          <a:p>
            <a:fld id="{A085CBD4-4602-4939-BE73-88E0CC735A80}" type="slidenum">
              <a:rPr lang="en-US" smtClean="0"/>
              <a:t>‹#›</a:t>
            </a:fld>
            <a:endParaRPr lang="en-US" dirty="0"/>
          </a:p>
        </p:txBody>
      </p:sp>
      <p:sp>
        <p:nvSpPr>
          <p:cNvPr id="7" name="Hexagon 6"/>
          <p:cNvSpPr/>
          <p:nvPr userDrawn="1"/>
        </p:nvSpPr>
        <p:spPr>
          <a:xfrm rot="5400000">
            <a:off x="9023350" y="4425739"/>
            <a:ext cx="1328420" cy="1657773"/>
          </a:xfrm>
          <a:prstGeom prst="hexagon">
            <a:avLst/>
          </a:prstGeom>
          <a:noFill/>
          <a:ln w="15875" cap="flat" cmpd="sng" algn="ctr">
            <a:solidFill>
              <a:schemeClr val="bg1">
                <a:lumMod val="75000"/>
                <a:alpha val="15000"/>
              </a:schemeClr>
            </a:solidFill>
            <a:prstDash val="solid"/>
          </a:ln>
          <a:effectLst>
            <a:glow rad="127000">
              <a:schemeClr val="accent1">
                <a:alpha val="0"/>
              </a:schemeClr>
            </a:glow>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 lastClr="FFFFFF"/>
              </a:solidFill>
              <a:effectLst/>
              <a:uLnTx/>
              <a:uFillTx/>
              <a:latin typeface="Calibri"/>
              <a:ea typeface="+mn-ea"/>
              <a:cs typeface="+mn-cs"/>
            </a:endParaRPr>
          </a:p>
        </p:txBody>
      </p:sp>
      <p:sp>
        <p:nvSpPr>
          <p:cNvPr id="8" name="Hexagon 7"/>
          <p:cNvSpPr/>
          <p:nvPr userDrawn="1"/>
        </p:nvSpPr>
        <p:spPr>
          <a:xfrm rot="5400000">
            <a:off x="11492653" y="3396404"/>
            <a:ext cx="1328420" cy="1657773"/>
          </a:xfrm>
          <a:prstGeom prst="hexagon">
            <a:avLst/>
          </a:prstGeom>
          <a:noFill/>
          <a:ln w="15875" cap="flat" cmpd="sng" algn="ctr">
            <a:solidFill>
              <a:schemeClr val="bg1">
                <a:lumMod val="75000"/>
                <a:alpha val="30000"/>
              </a:schemeClr>
            </a:solidFill>
            <a:prstDash val="solid"/>
          </a:ln>
          <a:effectLst>
            <a:glow rad="127000">
              <a:schemeClr val="accent1">
                <a:alpha val="0"/>
              </a:schemeClr>
            </a:glow>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 lastClr="FFFFFF"/>
              </a:solidFill>
              <a:effectLst/>
              <a:uLnTx/>
              <a:uFillTx/>
              <a:latin typeface="Calibri"/>
              <a:ea typeface="+mn-ea"/>
              <a:cs typeface="+mn-cs"/>
            </a:endParaRPr>
          </a:p>
        </p:txBody>
      </p:sp>
      <p:sp>
        <p:nvSpPr>
          <p:cNvPr id="9" name="Hexagon 8"/>
          <p:cNvSpPr/>
          <p:nvPr userDrawn="1"/>
        </p:nvSpPr>
        <p:spPr>
          <a:xfrm rot="5400000">
            <a:off x="9848003" y="5438564"/>
            <a:ext cx="1328420" cy="1657773"/>
          </a:xfrm>
          <a:prstGeom prst="hexagon">
            <a:avLst/>
          </a:prstGeom>
          <a:noFill/>
          <a:ln w="16510" cap="flat" cmpd="sng" algn="ctr">
            <a:solidFill>
              <a:srgbClr val="4F81BD">
                <a:alpha val="37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 lastClr="FFFFFF"/>
              </a:solidFill>
              <a:effectLst/>
              <a:uLnTx/>
              <a:uFillTx/>
              <a:latin typeface="Calibri"/>
              <a:ea typeface="+mn-ea"/>
              <a:cs typeface="+mn-cs"/>
            </a:endParaRPr>
          </a:p>
        </p:txBody>
      </p:sp>
      <p:sp>
        <p:nvSpPr>
          <p:cNvPr id="10" name="Hexagon 9"/>
          <p:cNvSpPr/>
          <p:nvPr userDrawn="1"/>
        </p:nvSpPr>
        <p:spPr>
          <a:xfrm rot="5400000">
            <a:off x="8191077" y="5440469"/>
            <a:ext cx="1328420" cy="1657773"/>
          </a:xfrm>
          <a:prstGeom prst="hexagon">
            <a:avLst/>
          </a:prstGeom>
          <a:noFill/>
          <a:ln w="15875" cap="flat" cmpd="sng" algn="ctr">
            <a:solidFill>
              <a:schemeClr val="bg1">
                <a:lumMod val="75000"/>
                <a:alpha val="15000"/>
              </a:schemeClr>
            </a:solidFill>
            <a:prstDash val="solid"/>
          </a:ln>
          <a:effectLst>
            <a:glow rad="127000">
              <a:schemeClr val="accent1">
                <a:alpha val="0"/>
              </a:schemeClr>
            </a:glow>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 lastClr="FFFFFF"/>
              </a:solidFill>
              <a:effectLst/>
              <a:uLnTx/>
              <a:uFillTx/>
              <a:latin typeface="Calibri"/>
              <a:ea typeface="+mn-ea"/>
              <a:cs typeface="+mn-cs"/>
            </a:endParaRPr>
          </a:p>
        </p:txBody>
      </p:sp>
      <p:sp>
        <p:nvSpPr>
          <p:cNvPr id="11" name="Hexagon 10"/>
          <p:cNvSpPr/>
          <p:nvPr userDrawn="1"/>
        </p:nvSpPr>
        <p:spPr>
          <a:xfrm rot="5400000">
            <a:off x="11511703" y="5441104"/>
            <a:ext cx="1328420" cy="1657773"/>
          </a:xfrm>
          <a:prstGeom prst="hexagon">
            <a:avLst/>
          </a:prstGeom>
          <a:noFill/>
          <a:ln w="15875" cap="flat" cmpd="sng" algn="ctr">
            <a:solidFill>
              <a:schemeClr val="bg1">
                <a:lumMod val="75000"/>
                <a:alpha val="32000"/>
              </a:schemeClr>
            </a:solidFill>
            <a:prstDash val="solid"/>
          </a:ln>
          <a:effectLst>
            <a:glow rad="127000">
              <a:schemeClr val="accent1">
                <a:alpha val="0"/>
              </a:schemeClr>
            </a:glow>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 lastClr="FFFFFF"/>
              </a:solidFill>
              <a:effectLst/>
              <a:uLnTx/>
              <a:uFillTx/>
              <a:latin typeface="Calibri"/>
              <a:ea typeface="+mn-ea"/>
              <a:cs typeface="+mn-cs"/>
            </a:endParaRPr>
          </a:p>
        </p:txBody>
      </p:sp>
      <p:sp>
        <p:nvSpPr>
          <p:cNvPr id="12" name="Hexagon 11"/>
          <p:cNvSpPr/>
          <p:nvPr userDrawn="1"/>
        </p:nvSpPr>
        <p:spPr>
          <a:xfrm rot="5400000">
            <a:off x="10683239" y="4420024"/>
            <a:ext cx="1328420" cy="1657773"/>
          </a:xfrm>
          <a:prstGeom prst="hexagon">
            <a:avLst/>
          </a:prstGeom>
          <a:noFill/>
          <a:ln w="15875" cap="flat" cmpd="sng" algn="ctr">
            <a:solidFill>
              <a:schemeClr val="bg1">
                <a:lumMod val="75000"/>
                <a:alpha val="25000"/>
              </a:schemeClr>
            </a:solidFill>
            <a:prstDash val="solid"/>
          </a:ln>
          <a:effectLst>
            <a:glow rad="127000">
              <a:schemeClr val="accent1">
                <a:alpha val="0"/>
              </a:schemeClr>
            </a:glow>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 lastClr="FFFFFF"/>
              </a:solidFill>
              <a:effectLst/>
              <a:uLnTx/>
              <a:uFillTx/>
              <a:latin typeface="Calibri"/>
              <a:ea typeface="+mn-ea"/>
              <a:cs typeface="+mn-cs"/>
            </a:endParaRPr>
          </a:p>
        </p:txBody>
      </p:sp>
      <p:pic>
        <p:nvPicPr>
          <p:cNvPr id="13" name="Picture 2" descr="CAHF Public Website"/>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06401" y="6096000"/>
            <a:ext cx="2510113" cy="533400"/>
          </a:xfrm>
          <a:prstGeom prst="rect">
            <a:avLst/>
          </a:prstGeom>
          <a:noFill/>
          <a:extLst>
            <a:ext uri="{909E8E84-426E-40DD-AFC4-6F175D3DCCD1}">
              <a14:hiddenFill xmlns:a14="http://schemas.microsoft.com/office/drawing/2010/main">
                <a:solidFill>
                  <a:srgbClr val="FFFFFF"/>
                </a:solidFill>
              </a14:hiddenFill>
            </a:ext>
          </a:extLst>
        </p:spPr>
      </p:pic>
      <p:pic>
        <p:nvPicPr>
          <p:cNvPr id="3074"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412157" y="381000"/>
            <a:ext cx="2026243" cy="798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21804543"/>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412DAA2-4B30-4518-AA55-B9BB4307635F}" type="datetimeFigureOut">
              <a:rPr lang="en-US" smtClean="0"/>
              <a:t>5/19/2017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085CBD4-4602-4939-BE73-88E0CC735A80}" type="slidenum">
              <a:rPr lang="en-US" smtClean="0"/>
              <a:t>‹#›</a:t>
            </a:fld>
            <a:endParaRPr lang="en-US" dirty="0"/>
          </a:p>
        </p:txBody>
      </p:sp>
    </p:spTree>
    <p:extLst>
      <p:ext uri="{BB962C8B-B14F-4D97-AF65-F5344CB8AC3E}">
        <p14:creationId xmlns:p14="http://schemas.microsoft.com/office/powerpoint/2010/main" val="558416647"/>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412DAA2-4B30-4518-AA55-B9BB4307635F}" type="datetimeFigureOut">
              <a:rPr lang="en-US" smtClean="0"/>
              <a:t>5/19/2017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085CBD4-4602-4939-BE73-88E0CC735A80}" type="slidenum">
              <a:rPr lang="en-US" smtClean="0"/>
              <a:t>‹#›</a:t>
            </a:fld>
            <a:endParaRPr lang="en-US" dirty="0"/>
          </a:p>
        </p:txBody>
      </p:sp>
    </p:spTree>
    <p:extLst>
      <p:ext uri="{BB962C8B-B14F-4D97-AF65-F5344CB8AC3E}">
        <p14:creationId xmlns:p14="http://schemas.microsoft.com/office/powerpoint/2010/main" val="3696021513"/>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412DAA2-4B30-4518-AA55-B9BB4307635F}" type="datetimeFigureOut">
              <a:rPr lang="en-US" smtClean="0"/>
              <a:t>5/19/2017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085CBD4-4602-4939-BE73-88E0CC735A80}" type="slidenum">
              <a:rPr lang="en-US" smtClean="0"/>
              <a:t>‹#›</a:t>
            </a:fld>
            <a:endParaRPr lang="en-US" dirty="0"/>
          </a:p>
        </p:txBody>
      </p:sp>
    </p:spTree>
    <p:extLst>
      <p:ext uri="{BB962C8B-B14F-4D97-AF65-F5344CB8AC3E}">
        <p14:creationId xmlns:p14="http://schemas.microsoft.com/office/powerpoint/2010/main" val="2458300078"/>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412DAA2-4B30-4518-AA55-B9BB4307635F}" type="datetimeFigureOut">
              <a:rPr lang="en-US" smtClean="0"/>
              <a:t>5/19/2017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085CBD4-4602-4939-BE73-88E0CC735A80}" type="slidenum">
              <a:rPr lang="en-US" smtClean="0"/>
              <a:t>‹#›</a:t>
            </a:fld>
            <a:endParaRPr lang="en-US" dirty="0"/>
          </a:p>
        </p:txBody>
      </p:sp>
    </p:spTree>
    <p:extLst>
      <p:ext uri="{BB962C8B-B14F-4D97-AF65-F5344CB8AC3E}">
        <p14:creationId xmlns:p14="http://schemas.microsoft.com/office/powerpoint/2010/main" val="3205094425"/>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12DAA2-4B30-4518-AA55-B9BB4307635F}" type="datetimeFigureOut">
              <a:rPr lang="en-US" smtClean="0"/>
              <a:t>5/19/2017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085CBD4-4602-4939-BE73-88E0CC735A80}" type="slidenum">
              <a:rPr lang="en-US" smtClean="0"/>
              <a:t>‹#›</a:t>
            </a:fld>
            <a:endParaRPr lang="en-US" dirty="0"/>
          </a:p>
        </p:txBody>
      </p:sp>
    </p:spTree>
    <p:extLst>
      <p:ext uri="{BB962C8B-B14F-4D97-AF65-F5344CB8AC3E}">
        <p14:creationId xmlns:p14="http://schemas.microsoft.com/office/powerpoint/2010/main" val="76071824"/>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412DAA2-4B30-4518-AA55-B9BB4307635F}" type="datetimeFigureOut">
              <a:rPr lang="en-US" smtClean="0"/>
              <a:t>5/19/2017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085CBD4-4602-4939-BE73-88E0CC735A80}" type="slidenum">
              <a:rPr lang="en-US" smtClean="0"/>
              <a:t>‹#›</a:t>
            </a:fld>
            <a:endParaRPr lang="en-US" dirty="0"/>
          </a:p>
        </p:txBody>
      </p:sp>
    </p:spTree>
    <p:extLst>
      <p:ext uri="{BB962C8B-B14F-4D97-AF65-F5344CB8AC3E}">
        <p14:creationId xmlns:p14="http://schemas.microsoft.com/office/powerpoint/2010/main" val="128666775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032000" y="274638"/>
            <a:ext cx="9550400" cy="1143000"/>
          </a:xfrm>
        </p:spPr>
        <p:txBody>
          <a:bodyPr>
            <a:normAutofit/>
          </a:bodyPr>
          <a:lstStyle>
            <a:lvl1pPr algn="ctr">
              <a:defRPr sz="4000" b="1" baseline="0"/>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1"/>
          </p:nvPr>
        </p:nvSpPr>
        <p:spPr/>
        <p:txBody>
          <a:bodyPr/>
          <a:lstStyle/>
          <a:p>
            <a:endParaRPr lang="en-US" dirty="0">
              <a:solidFill>
                <a:prstClr val="white">
                  <a:tint val="75000"/>
                </a:prstClr>
              </a:solidFill>
            </a:endParaRPr>
          </a:p>
        </p:txBody>
      </p:sp>
      <p:sp>
        <p:nvSpPr>
          <p:cNvPr id="6" name="Slide Number Placeholder 5"/>
          <p:cNvSpPr>
            <a:spLocks noGrp="1"/>
          </p:cNvSpPr>
          <p:nvPr>
            <p:ph type="sldNum" sz="quarter" idx="12"/>
          </p:nvPr>
        </p:nvSpPr>
        <p:spPr/>
        <p:txBody>
          <a:bodyPr/>
          <a:lstStyle/>
          <a:p>
            <a:fld id="{A085CBD4-4602-4939-BE73-88E0CC735A80}" type="slidenum">
              <a:rPr lang="en-US" smtClean="0">
                <a:solidFill>
                  <a:prstClr val="white">
                    <a:tint val="75000"/>
                  </a:prstClr>
                </a:solidFill>
              </a:rPr>
              <a:pPr/>
              <a:t>‹#›</a:t>
            </a:fld>
            <a:endParaRPr lang="en-US" dirty="0">
              <a:solidFill>
                <a:prstClr val="white">
                  <a:tint val="75000"/>
                </a:prstClr>
              </a:solidFill>
            </a:endParaRPr>
          </a:p>
        </p:txBody>
      </p:sp>
      <p:sp>
        <p:nvSpPr>
          <p:cNvPr id="7" name="Hexagon 6"/>
          <p:cNvSpPr/>
          <p:nvPr userDrawn="1"/>
        </p:nvSpPr>
        <p:spPr>
          <a:xfrm rot="5400000">
            <a:off x="9023350" y="4425739"/>
            <a:ext cx="1328420" cy="1657773"/>
          </a:xfrm>
          <a:prstGeom prst="hexagon">
            <a:avLst/>
          </a:prstGeom>
          <a:noFill/>
          <a:ln w="16510" cap="flat" cmpd="sng" algn="ctr">
            <a:solidFill>
              <a:srgbClr val="4F81BD">
                <a:alpha val="28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1800" kern="0" dirty="0">
              <a:solidFill>
                <a:sysClr val="window" lastClr="FFFFFF"/>
              </a:solidFill>
            </a:endParaRPr>
          </a:p>
        </p:txBody>
      </p:sp>
      <p:sp>
        <p:nvSpPr>
          <p:cNvPr id="8" name="Hexagon 7"/>
          <p:cNvSpPr/>
          <p:nvPr userDrawn="1"/>
        </p:nvSpPr>
        <p:spPr>
          <a:xfrm rot="5400000">
            <a:off x="11492653" y="3396404"/>
            <a:ext cx="1328420" cy="1657773"/>
          </a:xfrm>
          <a:prstGeom prst="hexagon">
            <a:avLst/>
          </a:prstGeom>
          <a:noFill/>
          <a:ln w="16510" cap="flat" cmpd="sng" algn="ctr">
            <a:solidFill>
              <a:srgbClr val="4F81BD">
                <a:alpha val="37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1800" kern="0" dirty="0">
              <a:solidFill>
                <a:sysClr val="window" lastClr="FFFFFF"/>
              </a:solidFill>
            </a:endParaRPr>
          </a:p>
        </p:txBody>
      </p:sp>
      <p:sp>
        <p:nvSpPr>
          <p:cNvPr id="9" name="Hexagon 8"/>
          <p:cNvSpPr/>
          <p:nvPr userDrawn="1"/>
        </p:nvSpPr>
        <p:spPr>
          <a:xfrm rot="5400000">
            <a:off x="9848003" y="5438564"/>
            <a:ext cx="1328420" cy="1657773"/>
          </a:xfrm>
          <a:prstGeom prst="hexagon">
            <a:avLst/>
          </a:prstGeom>
          <a:noFill/>
          <a:ln w="16510" cap="flat" cmpd="sng" algn="ctr">
            <a:solidFill>
              <a:srgbClr val="4F81BD">
                <a:alpha val="40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1800" kern="0" dirty="0">
              <a:solidFill>
                <a:sysClr val="window" lastClr="FFFFFF"/>
              </a:solidFill>
            </a:endParaRPr>
          </a:p>
        </p:txBody>
      </p:sp>
      <p:sp>
        <p:nvSpPr>
          <p:cNvPr id="10" name="Hexagon 9"/>
          <p:cNvSpPr/>
          <p:nvPr userDrawn="1"/>
        </p:nvSpPr>
        <p:spPr>
          <a:xfrm rot="5400000">
            <a:off x="8191077" y="5440469"/>
            <a:ext cx="1328420" cy="1657773"/>
          </a:xfrm>
          <a:prstGeom prst="hexagon">
            <a:avLst/>
          </a:prstGeom>
          <a:noFill/>
          <a:ln w="16510" cap="flat" cmpd="sng" algn="ctr">
            <a:solidFill>
              <a:srgbClr val="4F81BD">
                <a:alpha val="37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1800" kern="0" dirty="0">
              <a:solidFill>
                <a:sysClr val="window" lastClr="FFFFFF"/>
              </a:solidFill>
            </a:endParaRPr>
          </a:p>
        </p:txBody>
      </p:sp>
      <p:sp>
        <p:nvSpPr>
          <p:cNvPr id="11" name="Hexagon 10"/>
          <p:cNvSpPr/>
          <p:nvPr userDrawn="1"/>
        </p:nvSpPr>
        <p:spPr>
          <a:xfrm rot="5400000">
            <a:off x="11511703" y="5441104"/>
            <a:ext cx="1328420" cy="1657773"/>
          </a:xfrm>
          <a:prstGeom prst="hexagon">
            <a:avLst/>
          </a:prstGeom>
          <a:noFill/>
          <a:ln w="16510" cap="flat" cmpd="sng" algn="ctr">
            <a:solidFill>
              <a:srgbClr val="4F81BD">
                <a:alpha val="37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1800" kern="0" dirty="0">
              <a:solidFill>
                <a:sysClr val="window" lastClr="FFFFFF"/>
              </a:solidFill>
            </a:endParaRPr>
          </a:p>
        </p:txBody>
      </p:sp>
      <p:sp>
        <p:nvSpPr>
          <p:cNvPr id="12" name="Hexagon 11"/>
          <p:cNvSpPr/>
          <p:nvPr userDrawn="1"/>
        </p:nvSpPr>
        <p:spPr>
          <a:xfrm rot="5400000">
            <a:off x="10683239" y="4420024"/>
            <a:ext cx="1328420" cy="1657773"/>
          </a:xfrm>
          <a:prstGeom prst="hexagon">
            <a:avLst/>
          </a:prstGeom>
          <a:noFill/>
          <a:ln w="16510" cap="flat" cmpd="sng" algn="ctr">
            <a:solidFill>
              <a:srgbClr val="4F81BD">
                <a:alpha val="38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1800" kern="0" dirty="0">
              <a:solidFill>
                <a:sysClr val="window" lastClr="FFFFFF"/>
              </a:solidFill>
            </a:endParaRPr>
          </a:p>
        </p:txBody>
      </p:sp>
      <p:pic>
        <p:nvPicPr>
          <p:cNvPr id="13"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12157" y="381000"/>
            <a:ext cx="2026243" cy="798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03984802"/>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412DAA2-4B30-4518-AA55-B9BB4307635F}" type="datetimeFigureOut">
              <a:rPr lang="en-US" smtClean="0"/>
              <a:t>5/19/2017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085CBD4-4602-4939-BE73-88E0CC735A80}" type="slidenum">
              <a:rPr lang="en-US" smtClean="0"/>
              <a:t>‹#›</a:t>
            </a:fld>
            <a:endParaRPr lang="en-US" dirty="0"/>
          </a:p>
        </p:txBody>
      </p:sp>
    </p:spTree>
    <p:extLst>
      <p:ext uri="{BB962C8B-B14F-4D97-AF65-F5344CB8AC3E}">
        <p14:creationId xmlns:p14="http://schemas.microsoft.com/office/powerpoint/2010/main" val="119754096"/>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412DAA2-4B30-4518-AA55-B9BB4307635F}" type="datetimeFigureOut">
              <a:rPr lang="en-US" smtClean="0"/>
              <a:t>5/19/2017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085CBD4-4602-4939-BE73-88E0CC735A80}" type="slidenum">
              <a:rPr lang="en-US" smtClean="0"/>
              <a:t>‹#›</a:t>
            </a:fld>
            <a:endParaRPr lang="en-US" dirty="0"/>
          </a:p>
        </p:txBody>
      </p:sp>
    </p:spTree>
    <p:extLst>
      <p:ext uri="{BB962C8B-B14F-4D97-AF65-F5344CB8AC3E}">
        <p14:creationId xmlns:p14="http://schemas.microsoft.com/office/powerpoint/2010/main" val="220389956"/>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412DAA2-4B30-4518-AA55-B9BB4307635F}" type="datetimeFigureOut">
              <a:rPr lang="en-US" smtClean="0"/>
              <a:t>5/19/2017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085CBD4-4602-4939-BE73-88E0CC735A80}" type="slidenum">
              <a:rPr lang="en-US" smtClean="0"/>
              <a:t>‹#›</a:t>
            </a:fld>
            <a:endParaRPr lang="en-US" dirty="0"/>
          </a:p>
        </p:txBody>
      </p:sp>
    </p:spTree>
    <p:extLst>
      <p:ext uri="{BB962C8B-B14F-4D97-AF65-F5344CB8AC3E}">
        <p14:creationId xmlns:p14="http://schemas.microsoft.com/office/powerpoint/2010/main" val="33309067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412DAA2-4B30-4518-AA55-B9BB4307635F}" type="datetimeFigureOut">
              <a:rPr lang="en-US" smtClean="0">
                <a:solidFill>
                  <a:srgbClr val="548DD4">
                    <a:tint val="75000"/>
                  </a:srgbClr>
                </a:solidFill>
              </a:rPr>
              <a:pPr/>
              <a:t>5/19/2017</a:t>
            </a:fld>
            <a:endParaRPr lang="en-US" dirty="0">
              <a:solidFill>
                <a:srgbClr val="548DD4">
                  <a:tint val="75000"/>
                </a:srgbClr>
              </a:solidFill>
            </a:endParaRPr>
          </a:p>
        </p:txBody>
      </p:sp>
      <p:sp>
        <p:nvSpPr>
          <p:cNvPr id="5" name="Footer Placeholder 4"/>
          <p:cNvSpPr>
            <a:spLocks noGrp="1"/>
          </p:cNvSpPr>
          <p:nvPr>
            <p:ph type="ftr" sz="quarter" idx="11"/>
          </p:nvPr>
        </p:nvSpPr>
        <p:spPr/>
        <p:txBody>
          <a:bodyPr/>
          <a:lstStyle/>
          <a:p>
            <a:endParaRPr lang="en-US" dirty="0">
              <a:solidFill>
                <a:srgbClr val="548DD4">
                  <a:tint val="75000"/>
                </a:srgbClr>
              </a:solidFill>
            </a:endParaRPr>
          </a:p>
        </p:txBody>
      </p:sp>
      <p:sp>
        <p:nvSpPr>
          <p:cNvPr id="6" name="Slide Number Placeholder 5"/>
          <p:cNvSpPr>
            <a:spLocks noGrp="1"/>
          </p:cNvSpPr>
          <p:nvPr>
            <p:ph type="sldNum" sz="quarter" idx="12"/>
          </p:nvPr>
        </p:nvSpPr>
        <p:spPr/>
        <p:txBody>
          <a:bodyPr/>
          <a:lstStyle/>
          <a:p>
            <a:fld id="{A085CBD4-4602-4939-BE73-88E0CC735A80}" type="slidenum">
              <a:rPr lang="en-US" smtClean="0">
                <a:solidFill>
                  <a:srgbClr val="548DD4">
                    <a:tint val="75000"/>
                  </a:srgbClr>
                </a:solidFill>
              </a:rPr>
              <a:pPr/>
              <a:t>‹#›</a:t>
            </a:fld>
            <a:endParaRPr lang="en-US" dirty="0">
              <a:solidFill>
                <a:srgbClr val="548DD4">
                  <a:tint val="75000"/>
                </a:srgbClr>
              </a:solidFill>
            </a:endParaRPr>
          </a:p>
        </p:txBody>
      </p:sp>
    </p:spTree>
    <p:extLst>
      <p:ext uri="{BB962C8B-B14F-4D97-AF65-F5344CB8AC3E}">
        <p14:creationId xmlns:p14="http://schemas.microsoft.com/office/powerpoint/2010/main" val="344899948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412DAA2-4B30-4518-AA55-B9BB4307635F}" type="datetimeFigureOut">
              <a:rPr lang="en-US" smtClean="0">
                <a:solidFill>
                  <a:srgbClr val="548DD4">
                    <a:tint val="75000"/>
                  </a:srgbClr>
                </a:solidFill>
              </a:rPr>
              <a:pPr/>
              <a:t>5/19/2017</a:t>
            </a:fld>
            <a:endParaRPr lang="en-US" dirty="0">
              <a:solidFill>
                <a:srgbClr val="548DD4">
                  <a:tint val="75000"/>
                </a:srgbClr>
              </a:solidFill>
            </a:endParaRPr>
          </a:p>
        </p:txBody>
      </p:sp>
      <p:sp>
        <p:nvSpPr>
          <p:cNvPr id="6" name="Footer Placeholder 5"/>
          <p:cNvSpPr>
            <a:spLocks noGrp="1"/>
          </p:cNvSpPr>
          <p:nvPr>
            <p:ph type="ftr" sz="quarter" idx="11"/>
          </p:nvPr>
        </p:nvSpPr>
        <p:spPr/>
        <p:txBody>
          <a:bodyPr/>
          <a:lstStyle/>
          <a:p>
            <a:endParaRPr lang="en-US" dirty="0">
              <a:solidFill>
                <a:srgbClr val="548DD4">
                  <a:tint val="75000"/>
                </a:srgbClr>
              </a:solidFill>
            </a:endParaRPr>
          </a:p>
        </p:txBody>
      </p:sp>
      <p:sp>
        <p:nvSpPr>
          <p:cNvPr id="7" name="Slide Number Placeholder 6"/>
          <p:cNvSpPr>
            <a:spLocks noGrp="1"/>
          </p:cNvSpPr>
          <p:nvPr>
            <p:ph type="sldNum" sz="quarter" idx="12"/>
          </p:nvPr>
        </p:nvSpPr>
        <p:spPr/>
        <p:txBody>
          <a:bodyPr/>
          <a:lstStyle/>
          <a:p>
            <a:fld id="{A085CBD4-4602-4939-BE73-88E0CC735A80}" type="slidenum">
              <a:rPr lang="en-US" smtClean="0">
                <a:solidFill>
                  <a:srgbClr val="548DD4">
                    <a:tint val="75000"/>
                  </a:srgbClr>
                </a:solidFill>
              </a:rPr>
              <a:pPr/>
              <a:t>‹#›</a:t>
            </a:fld>
            <a:endParaRPr lang="en-US" dirty="0">
              <a:solidFill>
                <a:srgbClr val="548DD4">
                  <a:tint val="75000"/>
                </a:srgbClr>
              </a:solidFill>
            </a:endParaRPr>
          </a:p>
        </p:txBody>
      </p:sp>
    </p:spTree>
    <p:extLst>
      <p:ext uri="{BB962C8B-B14F-4D97-AF65-F5344CB8AC3E}">
        <p14:creationId xmlns:p14="http://schemas.microsoft.com/office/powerpoint/2010/main" val="15624705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412DAA2-4B30-4518-AA55-B9BB4307635F}" type="datetimeFigureOut">
              <a:rPr lang="en-US" smtClean="0">
                <a:solidFill>
                  <a:srgbClr val="548DD4">
                    <a:tint val="75000"/>
                  </a:srgbClr>
                </a:solidFill>
              </a:rPr>
              <a:pPr/>
              <a:t>5/19/2017</a:t>
            </a:fld>
            <a:endParaRPr lang="en-US" dirty="0">
              <a:solidFill>
                <a:srgbClr val="548DD4">
                  <a:tint val="75000"/>
                </a:srgbClr>
              </a:solidFill>
            </a:endParaRPr>
          </a:p>
        </p:txBody>
      </p:sp>
      <p:sp>
        <p:nvSpPr>
          <p:cNvPr id="8" name="Footer Placeholder 7"/>
          <p:cNvSpPr>
            <a:spLocks noGrp="1"/>
          </p:cNvSpPr>
          <p:nvPr>
            <p:ph type="ftr" sz="quarter" idx="11"/>
          </p:nvPr>
        </p:nvSpPr>
        <p:spPr/>
        <p:txBody>
          <a:bodyPr/>
          <a:lstStyle/>
          <a:p>
            <a:endParaRPr lang="en-US" dirty="0">
              <a:solidFill>
                <a:srgbClr val="548DD4">
                  <a:tint val="75000"/>
                </a:srgbClr>
              </a:solidFill>
            </a:endParaRPr>
          </a:p>
        </p:txBody>
      </p:sp>
      <p:sp>
        <p:nvSpPr>
          <p:cNvPr id="9" name="Slide Number Placeholder 8"/>
          <p:cNvSpPr>
            <a:spLocks noGrp="1"/>
          </p:cNvSpPr>
          <p:nvPr>
            <p:ph type="sldNum" sz="quarter" idx="12"/>
          </p:nvPr>
        </p:nvSpPr>
        <p:spPr/>
        <p:txBody>
          <a:bodyPr/>
          <a:lstStyle/>
          <a:p>
            <a:fld id="{A085CBD4-4602-4939-BE73-88E0CC735A80}" type="slidenum">
              <a:rPr lang="en-US" smtClean="0">
                <a:solidFill>
                  <a:srgbClr val="548DD4">
                    <a:tint val="75000"/>
                  </a:srgbClr>
                </a:solidFill>
              </a:rPr>
              <a:pPr/>
              <a:t>‹#›</a:t>
            </a:fld>
            <a:endParaRPr lang="en-US" dirty="0">
              <a:solidFill>
                <a:srgbClr val="548DD4">
                  <a:tint val="75000"/>
                </a:srgbClr>
              </a:solidFill>
            </a:endParaRPr>
          </a:p>
        </p:txBody>
      </p:sp>
    </p:spTree>
    <p:extLst>
      <p:ext uri="{BB962C8B-B14F-4D97-AF65-F5344CB8AC3E}">
        <p14:creationId xmlns:p14="http://schemas.microsoft.com/office/powerpoint/2010/main" val="3504810707"/>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412DAA2-4B30-4518-AA55-B9BB4307635F}" type="datetimeFigureOut">
              <a:rPr lang="en-US" smtClean="0">
                <a:solidFill>
                  <a:srgbClr val="548DD4">
                    <a:tint val="75000"/>
                  </a:srgbClr>
                </a:solidFill>
              </a:rPr>
              <a:pPr/>
              <a:t>5/19/2017</a:t>
            </a:fld>
            <a:endParaRPr lang="en-US" dirty="0">
              <a:solidFill>
                <a:srgbClr val="548DD4">
                  <a:tint val="75000"/>
                </a:srgbClr>
              </a:solidFill>
            </a:endParaRPr>
          </a:p>
        </p:txBody>
      </p:sp>
      <p:sp>
        <p:nvSpPr>
          <p:cNvPr id="4" name="Footer Placeholder 3"/>
          <p:cNvSpPr>
            <a:spLocks noGrp="1"/>
          </p:cNvSpPr>
          <p:nvPr>
            <p:ph type="ftr" sz="quarter" idx="11"/>
          </p:nvPr>
        </p:nvSpPr>
        <p:spPr/>
        <p:txBody>
          <a:bodyPr/>
          <a:lstStyle/>
          <a:p>
            <a:endParaRPr lang="en-US" dirty="0">
              <a:solidFill>
                <a:srgbClr val="548DD4">
                  <a:tint val="75000"/>
                </a:srgbClr>
              </a:solidFill>
            </a:endParaRPr>
          </a:p>
        </p:txBody>
      </p:sp>
      <p:sp>
        <p:nvSpPr>
          <p:cNvPr id="5" name="Slide Number Placeholder 4"/>
          <p:cNvSpPr>
            <a:spLocks noGrp="1"/>
          </p:cNvSpPr>
          <p:nvPr>
            <p:ph type="sldNum" sz="quarter" idx="12"/>
          </p:nvPr>
        </p:nvSpPr>
        <p:spPr/>
        <p:txBody>
          <a:bodyPr/>
          <a:lstStyle/>
          <a:p>
            <a:fld id="{A085CBD4-4602-4939-BE73-88E0CC735A80}" type="slidenum">
              <a:rPr lang="en-US" smtClean="0">
                <a:solidFill>
                  <a:srgbClr val="548DD4">
                    <a:tint val="75000"/>
                  </a:srgbClr>
                </a:solidFill>
              </a:rPr>
              <a:pPr/>
              <a:t>‹#›</a:t>
            </a:fld>
            <a:endParaRPr lang="en-US" dirty="0">
              <a:solidFill>
                <a:srgbClr val="548DD4">
                  <a:tint val="75000"/>
                </a:srgbClr>
              </a:solidFill>
            </a:endParaRPr>
          </a:p>
        </p:txBody>
      </p:sp>
    </p:spTree>
    <p:extLst>
      <p:ext uri="{BB962C8B-B14F-4D97-AF65-F5344CB8AC3E}">
        <p14:creationId xmlns:p14="http://schemas.microsoft.com/office/powerpoint/2010/main" val="704003917"/>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12DAA2-4B30-4518-AA55-B9BB4307635F}" type="datetimeFigureOut">
              <a:rPr lang="en-US" smtClean="0">
                <a:solidFill>
                  <a:srgbClr val="548DD4">
                    <a:tint val="75000"/>
                  </a:srgbClr>
                </a:solidFill>
              </a:rPr>
              <a:pPr/>
              <a:t>5/19/2017</a:t>
            </a:fld>
            <a:endParaRPr lang="en-US" dirty="0">
              <a:solidFill>
                <a:srgbClr val="548DD4">
                  <a:tint val="75000"/>
                </a:srgbClr>
              </a:solidFill>
            </a:endParaRPr>
          </a:p>
        </p:txBody>
      </p:sp>
      <p:sp>
        <p:nvSpPr>
          <p:cNvPr id="3" name="Footer Placeholder 2"/>
          <p:cNvSpPr>
            <a:spLocks noGrp="1"/>
          </p:cNvSpPr>
          <p:nvPr>
            <p:ph type="ftr" sz="quarter" idx="11"/>
          </p:nvPr>
        </p:nvSpPr>
        <p:spPr/>
        <p:txBody>
          <a:bodyPr/>
          <a:lstStyle/>
          <a:p>
            <a:endParaRPr lang="en-US" dirty="0">
              <a:solidFill>
                <a:srgbClr val="548DD4">
                  <a:tint val="75000"/>
                </a:srgbClr>
              </a:solidFill>
            </a:endParaRPr>
          </a:p>
        </p:txBody>
      </p:sp>
      <p:sp>
        <p:nvSpPr>
          <p:cNvPr id="4" name="Slide Number Placeholder 3"/>
          <p:cNvSpPr>
            <a:spLocks noGrp="1"/>
          </p:cNvSpPr>
          <p:nvPr>
            <p:ph type="sldNum" sz="quarter" idx="12"/>
          </p:nvPr>
        </p:nvSpPr>
        <p:spPr/>
        <p:txBody>
          <a:bodyPr/>
          <a:lstStyle/>
          <a:p>
            <a:fld id="{A085CBD4-4602-4939-BE73-88E0CC735A80}" type="slidenum">
              <a:rPr lang="en-US" smtClean="0">
                <a:solidFill>
                  <a:srgbClr val="548DD4">
                    <a:tint val="75000"/>
                  </a:srgbClr>
                </a:solidFill>
              </a:rPr>
              <a:pPr/>
              <a:t>‹#›</a:t>
            </a:fld>
            <a:endParaRPr lang="en-US" dirty="0">
              <a:solidFill>
                <a:srgbClr val="548DD4">
                  <a:tint val="75000"/>
                </a:srgbClr>
              </a:solidFill>
            </a:endParaRPr>
          </a:p>
        </p:txBody>
      </p:sp>
    </p:spTree>
    <p:extLst>
      <p:ext uri="{BB962C8B-B14F-4D97-AF65-F5344CB8AC3E}">
        <p14:creationId xmlns:p14="http://schemas.microsoft.com/office/powerpoint/2010/main" val="1366613192"/>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412DAA2-4B30-4518-AA55-B9BB4307635F}" type="datetimeFigureOut">
              <a:rPr lang="en-US" smtClean="0">
                <a:solidFill>
                  <a:srgbClr val="548DD4">
                    <a:tint val="75000"/>
                  </a:srgbClr>
                </a:solidFill>
              </a:rPr>
              <a:pPr/>
              <a:t>5/19/2017</a:t>
            </a:fld>
            <a:endParaRPr lang="en-US" dirty="0">
              <a:solidFill>
                <a:srgbClr val="548DD4">
                  <a:tint val="75000"/>
                </a:srgbClr>
              </a:solidFill>
            </a:endParaRPr>
          </a:p>
        </p:txBody>
      </p:sp>
      <p:sp>
        <p:nvSpPr>
          <p:cNvPr id="6" name="Footer Placeholder 5"/>
          <p:cNvSpPr>
            <a:spLocks noGrp="1"/>
          </p:cNvSpPr>
          <p:nvPr>
            <p:ph type="ftr" sz="quarter" idx="11"/>
          </p:nvPr>
        </p:nvSpPr>
        <p:spPr/>
        <p:txBody>
          <a:bodyPr/>
          <a:lstStyle/>
          <a:p>
            <a:endParaRPr lang="en-US" dirty="0">
              <a:solidFill>
                <a:srgbClr val="548DD4">
                  <a:tint val="75000"/>
                </a:srgbClr>
              </a:solidFill>
            </a:endParaRPr>
          </a:p>
        </p:txBody>
      </p:sp>
      <p:sp>
        <p:nvSpPr>
          <p:cNvPr id="7" name="Slide Number Placeholder 6"/>
          <p:cNvSpPr>
            <a:spLocks noGrp="1"/>
          </p:cNvSpPr>
          <p:nvPr>
            <p:ph type="sldNum" sz="quarter" idx="12"/>
          </p:nvPr>
        </p:nvSpPr>
        <p:spPr/>
        <p:txBody>
          <a:bodyPr/>
          <a:lstStyle/>
          <a:p>
            <a:fld id="{A085CBD4-4602-4939-BE73-88E0CC735A80}" type="slidenum">
              <a:rPr lang="en-US" smtClean="0">
                <a:solidFill>
                  <a:srgbClr val="548DD4">
                    <a:tint val="75000"/>
                  </a:srgbClr>
                </a:solidFill>
              </a:rPr>
              <a:pPr/>
              <a:t>‹#›</a:t>
            </a:fld>
            <a:endParaRPr lang="en-US" dirty="0">
              <a:solidFill>
                <a:srgbClr val="548DD4">
                  <a:tint val="75000"/>
                </a:srgbClr>
              </a:solidFill>
            </a:endParaRPr>
          </a:p>
        </p:txBody>
      </p:sp>
    </p:spTree>
    <p:extLst>
      <p:ext uri="{BB962C8B-B14F-4D97-AF65-F5344CB8AC3E}">
        <p14:creationId xmlns:p14="http://schemas.microsoft.com/office/powerpoint/2010/main" val="35463662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412DAA2-4B30-4518-AA55-B9BB4307635F}" type="datetimeFigureOut">
              <a:rPr lang="en-US" smtClean="0">
                <a:solidFill>
                  <a:srgbClr val="548DD4">
                    <a:tint val="75000"/>
                  </a:srgbClr>
                </a:solidFill>
              </a:rPr>
              <a:pPr/>
              <a:t>5/19/2017</a:t>
            </a:fld>
            <a:endParaRPr lang="en-US" dirty="0">
              <a:solidFill>
                <a:srgbClr val="548DD4">
                  <a:tint val="75000"/>
                </a:srgbClr>
              </a:solidFill>
            </a:endParaRPr>
          </a:p>
        </p:txBody>
      </p:sp>
      <p:sp>
        <p:nvSpPr>
          <p:cNvPr id="6" name="Footer Placeholder 5"/>
          <p:cNvSpPr>
            <a:spLocks noGrp="1"/>
          </p:cNvSpPr>
          <p:nvPr>
            <p:ph type="ftr" sz="quarter" idx="11"/>
          </p:nvPr>
        </p:nvSpPr>
        <p:spPr/>
        <p:txBody>
          <a:bodyPr/>
          <a:lstStyle/>
          <a:p>
            <a:endParaRPr lang="en-US" dirty="0">
              <a:solidFill>
                <a:srgbClr val="548DD4">
                  <a:tint val="75000"/>
                </a:srgbClr>
              </a:solidFill>
            </a:endParaRPr>
          </a:p>
        </p:txBody>
      </p:sp>
      <p:sp>
        <p:nvSpPr>
          <p:cNvPr id="7" name="Slide Number Placeholder 6"/>
          <p:cNvSpPr>
            <a:spLocks noGrp="1"/>
          </p:cNvSpPr>
          <p:nvPr>
            <p:ph type="sldNum" sz="quarter" idx="12"/>
          </p:nvPr>
        </p:nvSpPr>
        <p:spPr/>
        <p:txBody>
          <a:bodyPr/>
          <a:lstStyle/>
          <a:p>
            <a:fld id="{A085CBD4-4602-4939-BE73-88E0CC735A80}" type="slidenum">
              <a:rPr lang="en-US" smtClean="0">
                <a:solidFill>
                  <a:srgbClr val="548DD4">
                    <a:tint val="75000"/>
                  </a:srgbClr>
                </a:solidFill>
              </a:rPr>
              <a:pPr/>
              <a:t>‹#›</a:t>
            </a:fld>
            <a:endParaRPr lang="en-US" dirty="0">
              <a:solidFill>
                <a:srgbClr val="548DD4">
                  <a:tint val="75000"/>
                </a:srgbClr>
              </a:solidFill>
            </a:endParaRPr>
          </a:p>
        </p:txBody>
      </p:sp>
    </p:spTree>
    <p:extLst>
      <p:ext uri="{BB962C8B-B14F-4D97-AF65-F5344CB8AC3E}">
        <p14:creationId xmlns:p14="http://schemas.microsoft.com/office/powerpoint/2010/main" val="306093390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000">
              <a:srgbClr val="2A6F82"/>
            </a:gs>
            <a:gs pos="100000">
              <a:srgbClr val="7EC3D6"/>
            </a:gs>
          </a:gsLst>
          <a:lin ang="12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12DAA2-4B30-4518-AA55-B9BB4307635F}" type="datetimeFigureOut">
              <a:rPr lang="en-US" smtClean="0">
                <a:solidFill>
                  <a:srgbClr val="548DD4">
                    <a:tint val="75000"/>
                  </a:srgbClr>
                </a:solidFill>
              </a:rPr>
              <a:pPr/>
              <a:t>5/19/2017</a:t>
            </a:fld>
            <a:endParaRPr lang="en-US" dirty="0">
              <a:solidFill>
                <a:srgbClr val="548DD4">
                  <a:tint val="75000"/>
                </a:srgb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srgbClr val="548DD4">
                  <a:tint val="75000"/>
                </a:srgb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85CBD4-4602-4939-BE73-88E0CC735A80}" type="slidenum">
              <a:rPr lang="en-US" smtClean="0">
                <a:solidFill>
                  <a:srgbClr val="548DD4">
                    <a:tint val="75000"/>
                  </a:srgbClr>
                </a:solidFill>
              </a:rPr>
              <a:pPr/>
              <a:t>‹#›</a:t>
            </a:fld>
            <a:endParaRPr lang="en-US" dirty="0">
              <a:solidFill>
                <a:srgbClr val="548DD4">
                  <a:tint val="75000"/>
                </a:srgbClr>
              </a:solidFill>
            </a:endParaRPr>
          </a:p>
        </p:txBody>
      </p:sp>
    </p:spTree>
    <p:extLst>
      <p:ext uri="{BB962C8B-B14F-4D97-AF65-F5344CB8AC3E}">
        <p14:creationId xmlns:p14="http://schemas.microsoft.com/office/powerpoint/2010/main" val="33774938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000">
              <a:srgbClr val="2A6F82"/>
            </a:gs>
            <a:gs pos="100000">
              <a:srgbClr val="7EC3D6"/>
            </a:gs>
          </a:gsLst>
          <a:lin ang="12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12DAA2-4B30-4518-AA55-B9BB4307635F}" type="datetimeFigureOut">
              <a:rPr lang="en-US" smtClean="0"/>
              <a:t>5/19/2017</a:t>
            </a:fld>
            <a:endParaRPr lang="en-US" dirty="0"/>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85CBD4-4602-4939-BE73-88E0CC735A80}" type="slidenum">
              <a:rPr lang="en-US" smtClean="0"/>
              <a:t>‹#›</a:t>
            </a:fld>
            <a:endParaRPr lang="en-US" dirty="0"/>
          </a:p>
        </p:txBody>
      </p:sp>
    </p:spTree>
    <p:extLst>
      <p:ext uri="{BB962C8B-B14F-4D97-AF65-F5344CB8AC3E}">
        <p14:creationId xmlns:p14="http://schemas.microsoft.com/office/powerpoint/2010/main" val="418704024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hyperlink" Target="https://www.fema.gov/media-library/assets/documents/32326" TargetMode="External"/><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3" Type="http://schemas.openxmlformats.org/officeDocument/2006/relationships/hyperlink" Target="http://www.cahfdisasterprep.com/" TargetMode="External"/><Relationship Id="rId2" Type="http://schemas.openxmlformats.org/officeDocument/2006/relationships/notesSlide" Target="../notesSlides/notesSlide26.xml"/><Relationship Id="rId1" Type="http://schemas.openxmlformats.org/officeDocument/2006/relationships/slideLayout" Target="../slideLayouts/slideLayout13.xml"/><Relationship Id="rId5" Type="http://schemas.openxmlformats.org/officeDocument/2006/relationships/hyperlink" Target="http://www.cahfdisasterprep.com/NHICS/GuidebookTools.aspx" TargetMode="External"/><Relationship Id="rId4" Type="http://schemas.openxmlformats.org/officeDocument/2006/relationships/hyperlink" Target="http://dpapp.cahf.org/" TargetMode="External"/></Relationships>
</file>

<file path=ppt/slides/_rels/slide27.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27.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3" Type="http://schemas.openxmlformats.org/officeDocument/2006/relationships/hyperlink" Target="http://www.cahfdisasterprep.com/" TargetMode="External"/><Relationship Id="rId2" Type="http://schemas.openxmlformats.org/officeDocument/2006/relationships/notesSlide" Target="../notesSlides/notesSlide29.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7.xml"/><Relationship Id="rId1" Type="http://schemas.openxmlformats.org/officeDocument/2006/relationships/slideLayout" Target="../slideLayouts/slideLayout13.xml"/><Relationship Id="rId4" Type="http://schemas.openxmlformats.org/officeDocument/2006/relationships/image" Target="../media/image19.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62200" y="1752601"/>
            <a:ext cx="7620000" cy="1755775"/>
          </a:xfrm>
        </p:spPr>
        <p:txBody>
          <a:bodyPr>
            <a:normAutofit fontScale="90000"/>
          </a:bodyPr>
          <a:lstStyle/>
          <a:p>
            <a:pPr algn="l"/>
            <a:r>
              <a:rPr lang="en-US" sz="3800" dirty="0"/>
              <a:t>MODULE 4</a:t>
            </a:r>
            <a:r>
              <a:rPr lang="en-US" sz="3800" dirty="0"/>
              <a:t>:</a:t>
            </a:r>
            <a:br>
              <a:rPr lang="en-US" sz="3800" dirty="0"/>
            </a:br>
            <a:r>
              <a:rPr lang="en-US" sz="3800" dirty="0"/>
              <a:t>Implementing </a:t>
            </a:r>
            <a:r>
              <a:rPr lang="en-US" sz="3800" dirty="0"/>
              <a:t>NHICS </a:t>
            </a:r>
            <a:r>
              <a:rPr lang="en-US" sz="3800" dirty="0"/>
              <a:t>and </a:t>
            </a:r>
            <a:r>
              <a:rPr lang="en-US" sz="3800" dirty="0"/>
              <a:t>the </a:t>
            </a:r>
            <a:r>
              <a:rPr lang="en-US" sz="3800" dirty="0"/>
              <a:t/>
            </a:r>
            <a:br>
              <a:rPr lang="en-US" sz="3800" dirty="0"/>
            </a:br>
            <a:r>
              <a:rPr lang="en-US" sz="3800" dirty="0"/>
              <a:t>Planning </a:t>
            </a:r>
            <a:r>
              <a:rPr lang="en-US" sz="3800" dirty="0"/>
              <a:t>Toolkit</a:t>
            </a:r>
          </a:p>
        </p:txBody>
      </p:sp>
    </p:spTree>
    <p:extLst>
      <p:ext uri="{BB962C8B-B14F-4D97-AF65-F5344CB8AC3E}">
        <p14:creationId xmlns:p14="http://schemas.microsoft.com/office/powerpoint/2010/main" val="35255411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 2 – Determine your IMT</a:t>
            </a:r>
            <a:endParaRPr lang="en-US" dirty="0"/>
          </a:p>
        </p:txBody>
      </p:sp>
      <p:sp>
        <p:nvSpPr>
          <p:cNvPr id="3" name="Content Placeholder 2"/>
          <p:cNvSpPr>
            <a:spLocks noGrp="1"/>
          </p:cNvSpPr>
          <p:nvPr>
            <p:ph idx="1"/>
          </p:nvPr>
        </p:nvSpPr>
        <p:spPr/>
        <p:txBody>
          <a:bodyPr>
            <a:normAutofit/>
          </a:bodyPr>
          <a:lstStyle/>
          <a:p>
            <a:r>
              <a:rPr lang="en-US" dirty="0" smtClean="0"/>
              <a:t>Review </a:t>
            </a:r>
            <a:r>
              <a:rPr lang="en-US" dirty="0"/>
              <a:t>the NHICS IMT chart </a:t>
            </a:r>
            <a:endParaRPr lang="en-US" dirty="0" smtClean="0"/>
          </a:p>
          <a:p>
            <a:r>
              <a:rPr lang="en-US" dirty="0" smtClean="0"/>
              <a:t>Determine </a:t>
            </a:r>
            <a:r>
              <a:rPr lang="en-US" dirty="0"/>
              <a:t>who </a:t>
            </a:r>
            <a:r>
              <a:rPr lang="en-US" dirty="0" smtClean="0"/>
              <a:t>is appropriate for each </a:t>
            </a:r>
            <a:r>
              <a:rPr lang="en-US" dirty="0"/>
              <a:t>role </a:t>
            </a:r>
            <a:endParaRPr lang="en-US" dirty="0" smtClean="0"/>
          </a:p>
          <a:p>
            <a:pPr lvl="1"/>
            <a:r>
              <a:rPr lang="en-US" dirty="0" smtClean="0"/>
              <a:t>Remember that a specific person may not be available when the emergency strikes </a:t>
            </a:r>
          </a:p>
          <a:p>
            <a:pPr lvl="1"/>
            <a:r>
              <a:rPr lang="en-US" dirty="0" smtClean="0"/>
              <a:t>Ideally, select multiple </a:t>
            </a:r>
            <a:r>
              <a:rPr lang="en-US" dirty="0"/>
              <a:t>persons for each position </a:t>
            </a:r>
            <a:endParaRPr lang="en-US" dirty="0" smtClean="0"/>
          </a:p>
          <a:p>
            <a:pPr lvl="1"/>
            <a:r>
              <a:rPr lang="en-US" dirty="0" smtClean="0"/>
              <a:t>Limit the number </a:t>
            </a:r>
            <a:r>
              <a:rPr lang="en-US" dirty="0"/>
              <a:t>of times </a:t>
            </a:r>
            <a:r>
              <a:rPr lang="en-US" dirty="0" smtClean="0"/>
              <a:t>a specific person </a:t>
            </a:r>
            <a:r>
              <a:rPr lang="en-US" dirty="0"/>
              <a:t>can be </a:t>
            </a:r>
            <a:r>
              <a:rPr lang="en-US" dirty="0" smtClean="0"/>
              <a:t>listed</a:t>
            </a:r>
          </a:p>
        </p:txBody>
      </p:sp>
    </p:spTree>
    <p:extLst>
      <p:ext uri="{BB962C8B-B14F-4D97-AF65-F5344CB8AC3E}">
        <p14:creationId xmlns:p14="http://schemas.microsoft.com/office/powerpoint/2010/main" val="182963843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Step 3 – Revise Job Action Sheets if necessary</a:t>
            </a:r>
            <a:endParaRPr lang="en-US" dirty="0"/>
          </a:p>
        </p:txBody>
      </p:sp>
      <p:sp>
        <p:nvSpPr>
          <p:cNvPr id="3" name="Content Placeholder 2"/>
          <p:cNvSpPr>
            <a:spLocks noGrp="1"/>
          </p:cNvSpPr>
          <p:nvPr>
            <p:ph idx="1"/>
          </p:nvPr>
        </p:nvSpPr>
        <p:spPr>
          <a:xfrm>
            <a:off x="2133600" y="1752601"/>
            <a:ext cx="8077200" cy="4221163"/>
          </a:xfrm>
        </p:spPr>
        <p:txBody>
          <a:bodyPr>
            <a:normAutofit/>
          </a:bodyPr>
          <a:lstStyle/>
          <a:p>
            <a:pPr>
              <a:spcAft>
                <a:spcPts val="800"/>
              </a:spcAft>
            </a:pPr>
            <a:r>
              <a:rPr lang="en-US" dirty="0" smtClean="0"/>
              <a:t>JASs are available for each position on your IMT</a:t>
            </a:r>
          </a:p>
          <a:p>
            <a:pPr>
              <a:spcAft>
                <a:spcPts val="800"/>
              </a:spcAft>
            </a:pPr>
            <a:r>
              <a:rPr lang="en-US" dirty="0" smtClean="0"/>
              <a:t>Review each JAS to ensure consistency with your facility’s policies and procedures</a:t>
            </a:r>
            <a:endParaRPr lang="en-US" dirty="0"/>
          </a:p>
          <a:p>
            <a:pPr>
              <a:spcAft>
                <a:spcPts val="800"/>
              </a:spcAft>
            </a:pPr>
            <a:r>
              <a:rPr lang="en-US" dirty="0" smtClean="0"/>
              <a:t>Make changes as needed to each JAS, but try to limit changes to preserve standardization</a:t>
            </a:r>
          </a:p>
          <a:p>
            <a:endParaRPr lang="en-US" dirty="0" smtClean="0"/>
          </a:p>
        </p:txBody>
      </p:sp>
    </p:spTree>
    <p:extLst>
      <p:ext uri="{BB962C8B-B14F-4D97-AF65-F5344CB8AC3E}">
        <p14:creationId xmlns:p14="http://schemas.microsoft.com/office/powerpoint/2010/main" val="17386537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Step 3 – Revise the Job Action Sheets…</a:t>
            </a:r>
            <a:endParaRPr lang="en-US" dirty="0"/>
          </a:p>
        </p:txBody>
      </p:sp>
      <p:sp>
        <p:nvSpPr>
          <p:cNvPr id="3" name="Content Placeholder 2"/>
          <p:cNvSpPr>
            <a:spLocks noGrp="1"/>
          </p:cNvSpPr>
          <p:nvPr>
            <p:ph idx="1"/>
          </p:nvPr>
        </p:nvSpPr>
        <p:spPr/>
        <p:txBody>
          <a:bodyPr>
            <a:normAutofit/>
          </a:bodyPr>
          <a:lstStyle/>
          <a:p>
            <a:pPr>
              <a:spcAft>
                <a:spcPts val="600"/>
              </a:spcAft>
            </a:pPr>
            <a:r>
              <a:rPr lang="en-US" dirty="0" smtClean="0"/>
              <a:t>Once any adjustments to the JASs are completed, immediately publish the final JASs: </a:t>
            </a:r>
          </a:p>
          <a:p>
            <a:pPr lvl="1">
              <a:spcAft>
                <a:spcPts val="600"/>
              </a:spcAft>
            </a:pPr>
            <a:r>
              <a:rPr lang="en-US" dirty="0" smtClean="0"/>
              <a:t>Include in the Emergency </a:t>
            </a:r>
            <a:r>
              <a:rPr lang="en-US" dirty="0"/>
              <a:t>Operations </a:t>
            </a:r>
            <a:r>
              <a:rPr lang="en-US" dirty="0" smtClean="0"/>
              <a:t>Plan (EOP)</a:t>
            </a:r>
          </a:p>
          <a:p>
            <a:pPr lvl="1">
              <a:spcAft>
                <a:spcPts val="600"/>
              </a:spcAft>
            </a:pPr>
            <a:r>
              <a:rPr lang="en-US" dirty="0" smtClean="0"/>
              <a:t>Put JASs on </a:t>
            </a:r>
            <a:r>
              <a:rPr lang="en-US" dirty="0"/>
              <a:t>computers that can be accessed </a:t>
            </a:r>
            <a:r>
              <a:rPr lang="en-US" dirty="0" smtClean="0"/>
              <a:t>in the Nursing Home </a:t>
            </a:r>
            <a:r>
              <a:rPr lang="en-US" dirty="0"/>
              <a:t>Command Center and other key </a:t>
            </a:r>
            <a:r>
              <a:rPr lang="en-US" dirty="0" smtClean="0"/>
              <a:t>areas </a:t>
            </a:r>
          </a:p>
          <a:p>
            <a:pPr lvl="1">
              <a:spcAft>
                <a:spcPts val="600"/>
              </a:spcAft>
            </a:pPr>
            <a:r>
              <a:rPr lang="en-US" dirty="0" smtClean="0"/>
              <a:t>Be sure that printed JASs are readily accessible in the Nursing Home Command Center in case computers become unavailable</a:t>
            </a:r>
          </a:p>
          <a:p>
            <a:pPr lvl="1">
              <a:spcAft>
                <a:spcPts val="600"/>
              </a:spcAft>
            </a:pPr>
            <a:r>
              <a:rPr lang="en-US" dirty="0" smtClean="0"/>
              <a:t>Put JASs into </a:t>
            </a:r>
            <a:r>
              <a:rPr lang="en-US" dirty="0"/>
              <a:t>pocket of </a:t>
            </a:r>
            <a:r>
              <a:rPr lang="en-US" dirty="0" smtClean="0"/>
              <a:t>the NHICS Command Vests </a:t>
            </a:r>
            <a:endParaRPr lang="en-US" dirty="0"/>
          </a:p>
          <a:p>
            <a:endParaRPr lang="en-US" dirty="0" smtClean="0"/>
          </a:p>
        </p:txBody>
      </p:sp>
    </p:spTree>
    <p:extLst>
      <p:ext uri="{BB962C8B-B14F-4D97-AF65-F5344CB8AC3E}">
        <p14:creationId xmlns:p14="http://schemas.microsoft.com/office/powerpoint/2010/main" val="117871589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Step 4 – Review the NHICS Forms</a:t>
            </a:r>
            <a:endParaRPr lang="en-US" dirty="0"/>
          </a:p>
        </p:txBody>
      </p:sp>
      <p:sp>
        <p:nvSpPr>
          <p:cNvPr id="3" name="Content Placeholder 2"/>
          <p:cNvSpPr>
            <a:spLocks noGrp="1"/>
          </p:cNvSpPr>
          <p:nvPr>
            <p:ph idx="1"/>
          </p:nvPr>
        </p:nvSpPr>
        <p:spPr/>
        <p:txBody>
          <a:bodyPr>
            <a:normAutofit/>
          </a:bodyPr>
          <a:lstStyle/>
          <a:p>
            <a:r>
              <a:rPr lang="en-US" dirty="0" smtClean="0"/>
              <a:t>Review </a:t>
            </a:r>
            <a:r>
              <a:rPr lang="en-US" dirty="0"/>
              <a:t>the </a:t>
            </a:r>
            <a:r>
              <a:rPr lang="en-US" dirty="0" smtClean="0"/>
              <a:t>NHICS Forms:</a:t>
            </a:r>
          </a:p>
          <a:p>
            <a:pPr lvl="1"/>
            <a:r>
              <a:rPr lang="en-US" dirty="0" smtClean="0"/>
              <a:t>Make </a:t>
            </a:r>
            <a:r>
              <a:rPr lang="en-US" dirty="0"/>
              <a:t>limited </a:t>
            </a:r>
            <a:r>
              <a:rPr lang="en-US" dirty="0" smtClean="0"/>
              <a:t>changes if necessary (to maintain standardization)</a:t>
            </a:r>
          </a:p>
          <a:p>
            <a:pPr lvl="1"/>
            <a:r>
              <a:rPr lang="en-US" dirty="0" smtClean="0"/>
              <a:t>Add </a:t>
            </a:r>
            <a:r>
              <a:rPr lang="en-US" dirty="0"/>
              <a:t>additional forms you feel </a:t>
            </a:r>
            <a:r>
              <a:rPr lang="en-US" dirty="0" smtClean="0"/>
              <a:t>may be needed or easier to use based on your facility’s policies or procedures</a:t>
            </a:r>
          </a:p>
          <a:p>
            <a:r>
              <a:rPr lang="en-US" dirty="0" smtClean="0"/>
              <a:t>Publish and share the </a:t>
            </a:r>
            <a:r>
              <a:rPr lang="en-US" dirty="0"/>
              <a:t>final </a:t>
            </a:r>
            <a:r>
              <a:rPr lang="en-US" dirty="0" smtClean="0"/>
              <a:t>NHICS Forms</a:t>
            </a:r>
          </a:p>
        </p:txBody>
      </p:sp>
    </p:spTree>
    <p:extLst>
      <p:ext uri="{BB962C8B-B14F-4D97-AF65-F5344CB8AC3E}">
        <p14:creationId xmlns:p14="http://schemas.microsoft.com/office/powerpoint/2010/main" val="28762740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Step 4 – Review the NHICS Forms…</a:t>
            </a:r>
          </a:p>
        </p:txBody>
      </p:sp>
      <p:sp>
        <p:nvSpPr>
          <p:cNvPr id="3" name="Content Placeholder 2"/>
          <p:cNvSpPr>
            <a:spLocks noGrp="1"/>
          </p:cNvSpPr>
          <p:nvPr>
            <p:ph idx="1"/>
          </p:nvPr>
        </p:nvSpPr>
        <p:spPr/>
        <p:txBody>
          <a:bodyPr>
            <a:normAutofit/>
          </a:bodyPr>
          <a:lstStyle/>
          <a:p>
            <a:r>
              <a:rPr lang="en-US" dirty="0" smtClean="0"/>
              <a:t>Place final documents in the Nursing </a:t>
            </a:r>
            <a:r>
              <a:rPr lang="en-US" dirty="0"/>
              <a:t>Home Command </a:t>
            </a:r>
            <a:r>
              <a:rPr lang="en-US" dirty="0" smtClean="0"/>
              <a:t>Center</a:t>
            </a:r>
          </a:p>
          <a:p>
            <a:pPr lvl="1"/>
            <a:r>
              <a:rPr lang="en-US" dirty="0"/>
              <a:t>E</a:t>
            </a:r>
            <a:r>
              <a:rPr lang="en-US" dirty="0" smtClean="0"/>
              <a:t>nsure </a:t>
            </a:r>
            <a:r>
              <a:rPr lang="en-US" dirty="0"/>
              <a:t>easy access by all that </a:t>
            </a:r>
            <a:r>
              <a:rPr lang="en-US" dirty="0" smtClean="0"/>
              <a:t>may need access</a:t>
            </a:r>
          </a:p>
          <a:p>
            <a:pPr lvl="1"/>
            <a:r>
              <a:rPr lang="en-US" dirty="0" smtClean="0"/>
              <a:t>Maintain electronic </a:t>
            </a:r>
            <a:r>
              <a:rPr lang="en-US" u="sng" dirty="0" smtClean="0"/>
              <a:t>and</a:t>
            </a:r>
            <a:r>
              <a:rPr lang="en-US" dirty="0" smtClean="0"/>
              <a:t> hard copies </a:t>
            </a:r>
          </a:p>
          <a:p>
            <a:r>
              <a:rPr lang="en-US" dirty="0" smtClean="0"/>
              <a:t>Keep </a:t>
            </a:r>
            <a:r>
              <a:rPr lang="en-US" dirty="0"/>
              <a:t>forms </a:t>
            </a:r>
            <a:r>
              <a:rPr lang="en-US" dirty="0" smtClean="0"/>
              <a:t>current </a:t>
            </a:r>
            <a:r>
              <a:rPr lang="en-US" dirty="0"/>
              <a:t>with periodic </a:t>
            </a:r>
            <a:r>
              <a:rPr lang="en-US" dirty="0" smtClean="0"/>
              <a:t>reviews </a:t>
            </a:r>
          </a:p>
          <a:p>
            <a:pPr lvl="1"/>
            <a:r>
              <a:rPr lang="en-US" dirty="0" smtClean="0"/>
              <a:t>NHICS 258 Facility Resource Directory (update regularly in the planning stage)</a:t>
            </a:r>
            <a:endParaRPr lang="en-US" dirty="0"/>
          </a:p>
          <a:p>
            <a:endParaRPr lang="en-US" dirty="0"/>
          </a:p>
        </p:txBody>
      </p:sp>
    </p:spTree>
    <p:extLst>
      <p:ext uri="{BB962C8B-B14F-4D97-AF65-F5344CB8AC3E}">
        <p14:creationId xmlns:p14="http://schemas.microsoft.com/office/powerpoint/2010/main" val="122773685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Step 5 – Review the IRGs and All Hazards IPG</a:t>
            </a:r>
            <a:endParaRPr lang="en-US" dirty="0"/>
          </a:p>
        </p:txBody>
      </p:sp>
      <p:sp>
        <p:nvSpPr>
          <p:cNvPr id="3" name="Content Placeholder 2"/>
          <p:cNvSpPr>
            <a:spLocks noGrp="1"/>
          </p:cNvSpPr>
          <p:nvPr>
            <p:ph idx="1"/>
          </p:nvPr>
        </p:nvSpPr>
        <p:spPr/>
        <p:txBody>
          <a:bodyPr>
            <a:normAutofit/>
          </a:bodyPr>
          <a:lstStyle/>
          <a:p>
            <a:r>
              <a:rPr lang="en-US" dirty="0" smtClean="0"/>
              <a:t>Study the </a:t>
            </a:r>
            <a:r>
              <a:rPr lang="en-US" dirty="0"/>
              <a:t>results of your Hazard Vulnerability Analysis </a:t>
            </a:r>
            <a:r>
              <a:rPr lang="en-US" dirty="0" smtClean="0"/>
              <a:t>(HVA)</a:t>
            </a:r>
            <a:endParaRPr lang="en-US" dirty="0"/>
          </a:p>
          <a:p>
            <a:r>
              <a:rPr lang="en-US" dirty="0"/>
              <a:t>A</a:t>
            </a:r>
            <a:r>
              <a:rPr lang="en-US" dirty="0" smtClean="0"/>
              <a:t>djust the All Hazards IPG to meet your facility’s needs based on the HVA</a:t>
            </a:r>
            <a:endParaRPr lang="en-US" dirty="0"/>
          </a:p>
          <a:p>
            <a:r>
              <a:rPr lang="en-US" dirty="0" smtClean="0"/>
              <a:t>Review the IRGs and modify if needed</a:t>
            </a:r>
          </a:p>
          <a:p>
            <a:r>
              <a:rPr lang="en-US" dirty="0" smtClean="0"/>
              <a:t>Place revised materials where </a:t>
            </a:r>
            <a:r>
              <a:rPr lang="en-US" dirty="0"/>
              <a:t>they can be </a:t>
            </a:r>
            <a:r>
              <a:rPr lang="en-US" dirty="0" smtClean="0"/>
              <a:t>easily accessed</a:t>
            </a:r>
            <a:endParaRPr lang="en-US" dirty="0"/>
          </a:p>
          <a:p>
            <a:endParaRPr lang="en-US" dirty="0"/>
          </a:p>
        </p:txBody>
      </p:sp>
    </p:spTree>
    <p:extLst>
      <p:ext uri="{BB962C8B-B14F-4D97-AF65-F5344CB8AC3E}">
        <p14:creationId xmlns:p14="http://schemas.microsoft.com/office/powerpoint/2010/main" val="368194478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Step 6 – Develop Activation Kits</a:t>
            </a:r>
            <a:endParaRPr lang="en-US" dirty="0"/>
          </a:p>
        </p:txBody>
      </p:sp>
      <p:sp>
        <p:nvSpPr>
          <p:cNvPr id="3" name="Content Placeholder 2"/>
          <p:cNvSpPr>
            <a:spLocks noGrp="1"/>
          </p:cNvSpPr>
          <p:nvPr>
            <p:ph idx="1"/>
          </p:nvPr>
        </p:nvSpPr>
        <p:spPr>
          <a:xfrm>
            <a:off x="2133600" y="1447800"/>
            <a:ext cx="8077200" cy="4572000"/>
          </a:xfrm>
        </p:spPr>
        <p:txBody>
          <a:bodyPr>
            <a:normAutofit lnSpcReduction="10000"/>
          </a:bodyPr>
          <a:lstStyle/>
          <a:p>
            <a:r>
              <a:rPr lang="en-US" dirty="0" smtClean="0"/>
              <a:t>Assemble </a:t>
            </a:r>
            <a:r>
              <a:rPr lang="en-US" b="1" u="sng" dirty="0" smtClean="0"/>
              <a:t>Activation Kits</a:t>
            </a:r>
            <a:r>
              <a:rPr lang="en-US" dirty="0" smtClean="0"/>
              <a:t> </a:t>
            </a:r>
            <a:r>
              <a:rPr lang="en-US" dirty="0"/>
              <a:t>for each </a:t>
            </a:r>
            <a:r>
              <a:rPr lang="en-US" dirty="0" smtClean="0"/>
              <a:t>IMT position including:</a:t>
            </a:r>
          </a:p>
          <a:p>
            <a:pPr lvl="1"/>
            <a:r>
              <a:rPr lang="en-US" dirty="0" smtClean="0"/>
              <a:t>IMT Chart</a:t>
            </a:r>
          </a:p>
          <a:p>
            <a:pPr lvl="1"/>
            <a:r>
              <a:rPr lang="en-US" dirty="0" smtClean="0"/>
              <a:t>Color-Coded Vest that indicates IMT role</a:t>
            </a:r>
          </a:p>
          <a:p>
            <a:pPr lvl="1"/>
            <a:r>
              <a:rPr lang="en-US" dirty="0" smtClean="0"/>
              <a:t>JAS </a:t>
            </a:r>
            <a:r>
              <a:rPr lang="en-US" dirty="0"/>
              <a:t>for the position(s) </a:t>
            </a:r>
            <a:endParaRPr lang="en-US" dirty="0" smtClean="0"/>
          </a:p>
          <a:p>
            <a:pPr lvl="1"/>
            <a:r>
              <a:rPr lang="en-US" dirty="0" smtClean="0"/>
              <a:t>NHICS Forms</a:t>
            </a:r>
          </a:p>
          <a:p>
            <a:pPr lvl="1"/>
            <a:r>
              <a:rPr lang="en-US" dirty="0" smtClean="0"/>
              <a:t>Other </a:t>
            </a:r>
            <a:r>
              <a:rPr lang="en-US" dirty="0"/>
              <a:t>tools – radio/directories/paper/pens </a:t>
            </a:r>
            <a:endParaRPr lang="en-US" dirty="0" smtClean="0"/>
          </a:p>
          <a:p>
            <a:pPr lvl="1"/>
            <a:r>
              <a:rPr lang="en-US" dirty="0" smtClean="0"/>
              <a:t>Place </a:t>
            </a:r>
            <a:r>
              <a:rPr lang="en-US" dirty="0"/>
              <a:t>in a </a:t>
            </a:r>
            <a:r>
              <a:rPr lang="en-US" dirty="0" smtClean="0"/>
              <a:t>box or bag, in a secure location</a:t>
            </a:r>
          </a:p>
          <a:p>
            <a:r>
              <a:rPr lang="en-US" dirty="0" smtClean="0"/>
              <a:t>Assess each Activation Kit periodically</a:t>
            </a:r>
            <a:endParaRPr lang="en-US" dirty="0"/>
          </a:p>
        </p:txBody>
      </p:sp>
    </p:spTree>
    <p:extLst>
      <p:ext uri="{BB962C8B-B14F-4D97-AF65-F5344CB8AC3E}">
        <p14:creationId xmlns:p14="http://schemas.microsoft.com/office/powerpoint/2010/main" val="89623855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Step 7 – Identify the Nursing Home Command Center (NHCC)</a:t>
            </a:r>
            <a:endParaRPr lang="en-US" dirty="0"/>
          </a:p>
        </p:txBody>
      </p:sp>
      <p:sp>
        <p:nvSpPr>
          <p:cNvPr id="3" name="Content Placeholder 2"/>
          <p:cNvSpPr>
            <a:spLocks noGrp="1"/>
          </p:cNvSpPr>
          <p:nvPr>
            <p:ph idx="1"/>
          </p:nvPr>
        </p:nvSpPr>
        <p:spPr/>
        <p:txBody>
          <a:bodyPr/>
          <a:lstStyle/>
          <a:p>
            <a:r>
              <a:rPr lang="en-US" dirty="0" smtClean="0"/>
              <a:t>Where key IMT staff work</a:t>
            </a:r>
          </a:p>
          <a:p>
            <a:r>
              <a:rPr lang="en-US" dirty="0" smtClean="0"/>
              <a:t>Should be large enough to accommodate necessary personnel</a:t>
            </a:r>
          </a:p>
          <a:p>
            <a:pPr lvl="1"/>
            <a:r>
              <a:rPr lang="en-US" dirty="0" smtClean="0"/>
              <a:t>Accessible/safe/secure</a:t>
            </a:r>
          </a:p>
          <a:p>
            <a:pPr lvl="1"/>
            <a:r>
              <a:rPr lang="en-US" dirty="0" smtClean="0"/>
              <a:t>Sufficient space for the assigned personnel</a:t>
            </a:r>
          </a:p>
          <a:p>
            <a:pPr lvl="1"/>
            <a:r>
              <a:rPr lang="en-US" dirty="0" smtClean="0"/>
              <a:t>Adequate access to computers, phones, NHICS material, etc.</a:t>
            </a:r>
          </a:p>
          <a:p>
            <a:r>
              <a:rPr lang="en-US" dirty="0" smtClean="0"/>
              <a:t>Close to bathrooms and food</a:t>
            </a:r>
            <a:endParaRPr lang="en-US" dirty="0"/>
          </a:p>
        </p:txBody>
      </p:sp>
    </p:spTree>
    <p:extLst>
      <p:ext uri="{BB962C8B-B14F-4D97-AF65-F5344CB8AC3E}">
        <p14:creationId xmlns:p14="http://schemas.microsoft.com/office/powerpoint/2010/main" val="328348171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Step 7 – Identify the Nursing Home Command Center (NHCC)…</a:t>
            </a:r>
            <a:endParaRPr lang="en-US" dirty="0"/>
          </a:p>
        </p:txBody>
      </p:sp>
      <p:sp>
        <p:nvSpPr>
          <p:cNvPr id="3" name="Content Placeholder 2"/>
          <p:cNvSpPr>
            <a:spLocks noGrp="1"/>
          </p:cNvSpPr>
          <p:nvPr>
            <p:ph idx="1"/>
          </p:nvPr>
        </p:nvSpPr>
        <p:spPr/>
        <p:txBody>
          <a:bodyPr>
            <a:normAutofit/>
          </a:bodyPr>
          <a:lstStyle/>
          <a:p>
            <a:r>
              <a:rPr lang="en-US" dirty="0" smtClean="0"/>
              <a:t>Necessary technologies for the NHCC include:</a:t>
            </a:r>
            <a:endParaRPr lang="en-US" dirty="0"/>
          </a:p>
          <a:p>
            <a:pPr lvl="1"/>
            <a:r>
              <a:rPr lang="en-US" dirty="0" smtClean="0"/>
              <a:t>Phones </a:t>
            </a:r>
            <a:endParaRPr lang="en-US" dirty="0"/>
          </a:p>
          <a:p>
            <a:pPr lvl="1"/>
            <a:r>
              <a:rPr lang="en-US" dirty="0"/>
              <a:t>Computers </a:t>
            </a:r>
            <a:r>
              <a:rPr lang="en-US" dirty="0" smtClean="0"/>
              <a:t>(with all NHICS Forms, etc., pre-loaded)</a:t>
            </a:r>
          </a:p>
          <a:p>
            <a:pPr lvl="1"/>
            <a:r>
              <a:rPr lang="en-US" dirty="0" smtClean="0"/>
              <a:t>Radios/communications</a:t>
            </a:r>
            <a:endParaRPr lang="en-US" dirty="0"/>
          </a:p>
          <a:p>
            <a:pPr lvl="1"/>
            <a:r>
              <a:rPr lang="en-US" dirty="0" smtClean="0"/>
              <a:t>Fax/printer </a:t>
            </a:r>
          </a:p>
          <a:p>
            <a:r>
              <a:rPr lang="en-US" dirty="0" smtClean="0"/>
              <a:t>All technologies should be regularly tested</a:t>
            </a:r>
            <a:endParaRPr lang="en-US" dirty="0"/>
          </a:p>
          <a:p>
            <a:r>
              <a:rPr lang="en-US" dirty="0"/>
              <a:t>Arrange for maintenance during an incident</a:t>
            </a:r>
          </a:p>
          <a:p>
            <a:endParaRPr lang="en-US" dirty="0"/>
          </a:p>
        </p:txBody>
      </p:sp>
    </p:spTree>
    <p:extLst>
      <p:ext uri="{BB962C8B-B14F-4D97-AF65-F5344CB8AC3E}">
        <p14:creationId xmlns:p14="http://schemas.microsoft.com/office/powerpoint/2010/main" val="171599748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 8 – Provide Training</a:t>
            </a:r>
            <a:endParaRPr lang="en-US" dirty="0"/>
          </a:p>
        </p:txBody>
      </p:sp>
      <p:sp>
        <p:nvSpPr>
          <p:cNvPr id="3" name="Content Placeholder 2"/>
          <p:cNvSpPr>
            <a:spLocks noGrp="1"/>
          </p:cNvSpPr>
          <p:nvPr>
            <p:ph idx="1"/>
          </p:nvPr>
        </p:nvSpPr>
        <p:spPr>
          <a:xfrm>
            <a:off x="2133600" y="1600201"/>
            <a:ext cx="8305800" cy="4373563"/>
          </a:xfrm>
        </p:spPr>
        <p:txBody>
          <a:bodyPr>
            <a:normAutofit/>
          </a:bodyPr>
          <a:lstStyle/>
          <a:p>
            <a:r>
              <a:rPr lang="en-US" dirty="0" smtClean="0"/>
              <a:t>Promote individual </a:t>
            </a:r>
            <a:r>
              <a:rPr lang="en-US" u="sng" dirty="0" smtClean="0"/>
              <a:t>AND</a:t>
            </a:r>
            <a:r>
              <a:rPr lang="en-US" dirty="0" smtClean="0"/>
              <a:t> </a:t>
            </a:r>
            <a:r>
              <a:rPr lang="en-US" dirty="0"/>
              <a:t>team training </a:t>
            </a:r>
            <a:endParaRPr lang="en-US" dirty="0" smtClean="0"/>
          </a:p>
          <a:p>
            <a:r>
              <a:rPr lang="en-US" dirty="0" smtClean="0"/>
              <a:t>Encourage and reward an understanding </a:t>
            </a:r>
            <a:r>
              <a:rPr lang="en-US" dirty="0"/>
              <a:t>of </a:t>
            </a:r>
            <a:r>
              <a:rPr lang="en-US" dirty="0" smtClean="0"/>
              <a:t>NHICS concepts</a:t>
            </a:r>
          </a:p>
          <a:p>
            <a:pPr lvl="1"/>
            <a:r>
              <a:rPr lang="en-US" dirty="0" smtClean="0"/>
              <a:t>Individual </a:t>
            </a:r>
            <a:r>
              <a:rPr lang="en-US" dirty="0"/>
              <a:t>reading of </a:t>
            </a:r>
            <a:r>
              <a:rPr lang="en-US" dirty="0" smtClean="0"/>
              <a:t>materials</a:t>
            </a:r>
          </a:p>
          <a:p>
            <a:pPr lvl="1"/>
            <a:r>
              <a:rPr lang="en-US" dirty="0" smtClean="0"/>
              <a:t>Discussions/Presentations/Exercises</a:t>
            </a:r>
          </a:p>
          <a:p>
            <a:r>
              <a:rPr lang="en-US" dirty="0" smtClean="0"/>
              <a:t>Use </a:t>
            </a:r>
            <a:r>
              <a:rPr lang="en-US" dirty="0"/>
              <a:t>the </a:t>
            </a:r>
            <a:r>
              <a:rPr lang="en-US" dirty="0" smtClean="0"/>
              <a:t>NHICS Guidebook and training modules</a:t>
            </a:r>
            <a:endParaRPr lang="en-US" dirty="0"/>
          </a:p>
        </p:txBody>
      </p:sp>
    </p:spTree>
    <p:extLst>
      <p:ext uri="{BB962C8B-B14F-4D97-AF65-F5344CB8AC3E}">
        <p14:creationId xmlns:p14="http://schemas.microsoft.com/office/powerpoint/2010/main" val="12083626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 - Module 4</a:t>
            </a:r>
            <a:endParaRPr lang="en-US" dirty="0"/>
          </a:p>
        </p:txBody>
      </p:sp>
      <p:sp>
        <p:nvSpPr>
          <p:cNvPr id="3" name="Content Placeholder 2"/>
          <p:cNvSpPr>
            <a:spLocks noGrp="1"/>
          </p:cNvSpPr>
          <p:nvPr>
            <p:ph idx="1"/>
          </p:nvPr>
        </p:nvSpPr>
        <p:spPr/>
        <p:txBody>
          <a:bodyPr>
            <a:normAutofit/>
          </a:bodyPr>
          <a:lstStyle/>
          <a:p>
            <a:pPr marL="342900" lvl="1" indent="-342900">
              <a:spcAft>
                <a:spcPts val="1200"/>
              </a:spcAft>
              <a:buFont typeface="Arial" panose="020B0604020202020204" pitchFamily="34" charset="0"/>
              <a:buChar char="•"/>
            </a:pPr>
            <a:r>
              <a:rPr lang="en-US" sz="3000" dirty="0"/>
              <a:t>Familiarize </a:t>
            </a:r>
            <a:r>
              <a:rPr lang="en-US" sz="3000" dirty="0"/>
              <a:t>yourself with the NHICS planning </a:t>
            </a:r>
            <a:r>
              <a:rPr lang="en-US" sz="3000" dirty="0"/>
              <a:t>tools</a:t>
            </a:r>
          </a:p>
          <a:p>
            <a:pPr marL="342900" lvl="1" indent="-342900">
              <a:spcAft>
                <a:spcPts val="1200"/>
              </a:spcAft>
              <a:buFont typeface="Arial" panose="020B0604020202020204" pitchFamily="34" charset="0"/>
              <a:buChar char="•"/>
            </a:pPr>
            <a:r>
              <a:rPr lang="en-US" sz="3000" dirty="0"/>
              <a:t>Learn the 10 steps for implementing NHICS at your facility</a:t>
            </a:r>
          </a:p>
          <a:p>
            <a:pPr marL="342900" lvl="1" indent="-342900">
              <a:spcAft>
                <a:spcPts val="1200"/>
              </a:spcAft>
              <a:buFont typeface="Arial" panose="020B0604020202020204" pitchFamily="34" charset="0"/>
              <a:buChar char="•"/>
            </a:pPr>
            <a:endParaRPr lang="en-US" sz="3000" dirty="0"/>
          </a:p>
        </p:txBody>
      </p:sp>
    </p:spTree>
    <p:extLst>
      <p:ext uri="{BB962C8B-B14F-4D97-AF65-F5344CB8AC3E}">
        <p14:creationId xmlns:p14="http://schemas.microsoft.com/office/powerpoint/2010/main" val="46153393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 9 – Conduct an Exercise</a:t>
            </a:r>
            <a:endParaRPr lang="en-US" dirty="0"/>
          </a:p>
        </p:txBody>
      </p:sp>
      <p:sp>
        <p:nvSpPr>
          <p:cNvPr id="3" name="Content Placeholder 2"/>
          <p:cNvSpPr>
            <a:spLocks noGrp="1"/>
          </p:cNvSpPr>
          <p:nvPr>
            <p:ph idx="1"/>
          </p:nvPr>
        </p:nvSpPr>
        <p:spPr/>
        <p:txBody>
          <a:bodyPr>
            <a:normAutofit/>
          </a:bodyPr>
          <a:lstStyle/>
          <a:p>
            <a:r>
              <a:rPr lang="en-US" dirty="0" smtClean="0"/>
              <a:t>Select an Exercise Committee </a:t>
            </a:r>
            <a:r>
              <a:rPr lang="en-US" dirty="0"/>
              <a:t>and </a:t>
            </a:r>
            <a:r>
              <a:rPr lang="en-US" dirty="0" smtClean="0"/>
              <a:t>Chairperson </a:t>
            </a:r>
          </a:p>
          <a:p>
            <a:r>
              <a:rPr lang="en-US" dirty="0" smtClean="0"/>
              <a:t>Choose an incident from your Hazard Vulnerability Analysis (HVA)</a:t>
            </a:r>
          </a:p>
          <a:p>
            <a:r>
              <a:rPr lang="en-US" dirty="0" smtClean="0"/>
              <a:t>Become familiar with the types of exercises and select </a:t>
            </a:r>
            <a:r>
              <a:rPr lang="en-US" dirty="0"/>
              <a:t>the type </a:t>
            </a:r>
            <a:r>
              <a:rPr lang="en-US" dirty="0" smtClean="0"/>
              <a:t>you </a:t>
            </a:r>
            <a:r>
              <a:rPr lang="en-US" dirty="0"/>
              <a:t>want </a:t>
            </a:r>
            <a:endParaRPr lang="en-US" dirty="0" smtClean="0"/>
          </a:p>
          <a:p>
            <a:r>
              <a:rPr lang="en-US" dirty="0" smtClean="0"/>
              <a:t>Establish </a:t>
            </a:r>
            <a:r>
              <a:rPr lang="en-US" dirty="0"/>
              <a:t>the exercise objectives </a:t>
            </a:r>
          </a:p>
          <a:p>
            <a:pPr lvl="1"/>
            <a:endParaRPr lang="en-US" dirty="0" smtClean="0"/>
          </a:p>
        </p:txBody>
      </p:sp>
      <p:sp>
        <p:nvSpPr>
          <p:cNvPr id="4" name="TextBox 3"/>
          <p:cNvSpPr txBox="1"/>
          <p:nvPr/>
        </p:nvSpPr>
        <p:spPr>
          <a:xfrm>
            <a:off x="2514601" y="5486401"/>
            <a:ext cx="7409984" cy="441339"/>
          </a:xfrm>
          <a:prstGeom prst="rect">
            <a:avLst/>
          </a:prstGeom>
          <a:noFill/>
        </p:spPr>
        <p:txBody>
          <a:bodyPr wrap="square" rtlCol="0">
            <a:spAutoFit/>
          </a:bodyPr>
          <a:lstStyle/>
          <a:p>
            <a:pPr>
              <a:lnSpc>
                <a:spcPct val="80000"/>
              </a:lnSpc>
            </a:pPr>
            <a:r>
              <a:rPr lang="en-US" sz="1400" b="1" dirty="0">
                <a:solidFill>
                  <a:prstClr val="white"/>
                </a:solidFill>
                <a:latin typeface="Calibri"/>
              </a:rPr>
              <a:t>LINK </a:t>
            </a:r>
            <a:r>
              <a:rPr lang="en-US" sz="1400" b="1" dirty="0">
                <a:solidFill>
                  <a:prstClr val="white"/>
                </a:solidFill>
                <a:latin typeface="Calibri"/>
              </a:rPr>
              <a:t>TO ADDITIONAL </a:t>
            </a:r>
            <a:r>
              <a:rPr lang="en-US" sz="1400" b="1" dirty="0">
                <a:solidFill>
                  <a:prstClr val="white"/>
                </a:solidFill>
                <a:latin typeface="Calibri"/>
              </a:rPr>
              <a:t>INFORMATION (Homeland Security Exercise and Evaluation Program):</a:t>
            </a:r>
            <a:endParaRPr lang="en-US" sz="1400" b="1" dirty="0">
              <a:solidFill>
                <a:prstClr val="white"/>
              </a:solidFill>
              <a:latin typeface="Calibri"/>
            </a:endParaRPr>
          </a:p>
          <a:p>
            <a:pPr>
              <a:lnSpc>
                <a:spcPct val="80000"/>
              </a:lnSpc>
            </a:pPr>
            <a:r>
              <a:rPr lang="en-US" sz="1400" dirty="0">
                <a:solidFill>
                  <a:prstClr val="white"/>
                </a:solidFill>
                <a:latin typeface="Calibri"/>
                <a:hlinkClick r:id="rId3"/>
              </a:rPr>
              <a:t>https://</a:t>
            </a:r>
            <a:r>
              <a:rPr lang="en-US" sz="1400" dirty="0">
                <a:solidFill>
                  <a:prstClr val="white"/>
                </a:solidFill>
                <a:latin typeface="Calibri"/>
                <a:hlinkClick r:id="rId3"/>
              </a:rPr>
              <a:t>www.fema.gov/media-library/assets/documents/32326</a:t>
            </a:r>
            <a:r>
              <a:rPr lang="en-US" sz="1400" dirty="0">
                <a:solidFill>
                  <a:prstClr val="white"/>
                </a:solidFill>
                <a:latin typeface="Calibri"/>
              </a:rPr>
              <a:t> </a:t>
            </a:r>
            <a:endParaRPr lang="en-US" sz="1400" dirty="0">
              <a:solidFill>
                <a:prstClr val="white"/>
              </a:solidFill>
              <a:latin typeface="Calibri"/>
            </a:endParaRPr>
          </a:p>
        </p:txBody>
      </p:sp>
    </p:spTree>
    <p:extLst>
      <p:ext uri="{BB962C8B-B14F-4D97-AF65-F5344CB8AC3E}">
        <p14:creationId xmlns:p14="http://schemas.microsoft.com/office/powerpoint/2010/main" val="19109322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Step 9 – Conduct an Exercise…</a:t>
            </a:r>
            <a:endParaRPr lang="en-US" dirty="0"/>
          </a:p>
        </p:txBody>
      </p:sp>
      <p:sp>
        <p:nvSpPr>
          <p:cNvPr id="3" name="Content Placeholder 2"/>
          <p:cNvSpPr>
            <a:spLocks noGrp="1"/>
          </p:cNvSpPr>
          <p:nvPr>
            <p:ph idx="1"/>
          </p:nvPr>
        </p:nvSpPr>
        <p:spPr/>
        <p:txBody>
          <a:bodyPr>
            <a:normAutofit/>
          </a:bodyPr>
          <a:lstStyle/>
          <a:p>
            <a:r>
              <a:rPr lang="en-US" dirty="0" smtClean="0"/>
              <a:t>Consider a disaster drill first (walk before you run)</a:t>
            </a:r>
            <a:endParaRPr lang="en-US" dirty="0"/>
          </a:p>
          <a:p>
            <a:r>
              <a:rPr lang="en-US" dirty="0" smtClean="0"/>
              <a:t>Incorporate </a:t>
            </a:r>
            <a:r>
              <a:rPr lang="en-US" dirty="0"/>
              <a:t>NHICS </a:t>
            </a:r>
            <a:r>
              <a:rPr lang="en-US" dirty="0" smtClean="0"/>
              <a:t>Forms</a:t>
            </a:r>
          </a:p>
          <a:p>
            <a:r>
              <a:rPr lang="en-US" dirty="0" smtClean="0"/>
              <a:t>Develop </a:t>
            </a:r>
            <a:r>
              <a:rPr lang="en-US" dirty="0"/>
              <a:t>an evaluation strategy </a:t>
            </a:r>
            <a:endParaRPr lang="en-US" dirty="0" smtClean="0"/>
          </a:p>
          <a:p>
            <a:r>
              <a:rPr lang="en-US" dirty="0" smtClean="0"/>
              <a:t>Conduct </a:t>
            </a:r>
            <a:r>
              <a:rPr lang="en-US" dirty="0"/>
              <a:t>the </a:t>
            </a:r>
            <a:r>
              <a:rPr lang="en-US" dirty="0" smtClean="0"/>
              <a:t>drill/exercise </a:t>
            </a:r>
          </a:p>
          <a:p>
            <a:r>
              <a:rPr lang="en-US" dirty="0" smtClean="0"/>
              <a:t>Conduct a </a:t>
            </a:r>
            <a:r>
              <a:rPr lang="en-US" dirty="0"/>
              <a:t>Hot </a:t>
            </a:r>
            <a:r>
              <a:rPr lang="en-US" dirty="0" smtClean="0"/>
              <a:t>Wash</a:t>
            </a:r>
          </a:p>
          <a:p>
            <a:r>
              <a:rPr lang="en-US" dirty="0" smtClean="0"/>
              <a:t>Write </a:t>
            </a:r>
            <a:r>
              <a:rPr lang="en-US" dirty="0"/>
              <a:t>an </a:t>
            </a:r>
            <a:r>
              <a:rPr lang="en-US" dirty="0" smtClean="0"/>
              <a:t>After Action Report (AAR) and Improvement Plan</a:t>
            </a:r>
          </a:p>
          <a:p>
            <a:endParaRPr lang="en-US" dirty="0"/>
          </a:p>
        </p:txBody>
      </p:sp>
    </p:spTree>
    <p:extLst>
      <p:ext uri="{BB962C8B-B14F-4D97-AF65-F5344CB8AC3E}">
        <p14:creationId xmlns:p14="http://schemas.microsoft.com/office/powerpoint/2010/main" val="100237292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Step 10 – Make Needed Changes Based on “Lessons Learned”	</a:t>
            </a:r>
            <a:endParaRPr lang="en-US" dirty="0"/>
          </a:p>
        </p:txBody>
      </p:sp>
      <p:sp>
        <p:nvSpPr>
          <p:cNvPr id="3" name="Content Placeholder 2"/>
          <p:cNvSpPr>
            <a:spLocks noGrp="1"/>
          </p:cNvSpPr>
          <p:nvPr>
            <p:ph idx="1"/>
          </p:nvPr>
        </p:nvSpPr>
        <p:spPr>
          <a:xfrm>
            <a:off x="2133600" y="1676401"/>
            <a:ext cx="8077200" cy="4297363"/>
          </a:xfrm>
        </p:spPr>
        <p:txBody>
          <a:bodyPr>
            <a:normAutofit/>
          </a:bodyPr>
          <a:lstStyle/>
          <a:p>
            <a:pPr>
              <a:spcAft>
                <a:spcPts val="800"/>
              </a:spcAft>
            </a:pPr>
            <a:r>
              <a:rPr lang="en-US" dirty="0" smtClean="0"/>
              <a:t>Identify </a:t>
            </a:r>
            <a:r>
              <a:rPr lang="en-US" dirty="0"/>
              <a:t>needed revisions to </a:t>
            </a:r>
            <a:r>
              <a:rPr lang="en-US" dirty="0" smtClean="0"/>
              <a:t>your facility’s EOP </a:t>
            </a:r>
            <a:r>
              <a:rPr lang="en-US" dirty="0"/>
              <a:t>and/or </a:t>
            </a:r>
            <a:r>
              <a:rPr lang="en-US" dirty="0" smtClean="0"/>
              <a:t>NHICS </a:t>
            </a:r>
            <a:r>
              <a:rPr lang="en-US" dirty="0"/>
              <a:t>materials </a:t>
            </a:r>
            <a:endParaRPr lang="en-US" dirty="0" smtClean="0"/>
          </a:p>
          <a:p>
            <a:pPr>
              <a:spcAft>
                <a:spcPts val="800"/>
              </a:spcAft>
            </a:pPr>
            <a:r>
              <a:rPr lang="en-US" dirty="0" smtClean="0"/>
              <a:t>Ensure changes are made consistently across all materials</a:t>
            </a:r>
            <a:endParaRPr lang="en-US" dirty="0"/>
          </a:p>
          <a:p>
            <a:pPr>
              <a:spcAft>
                <a:spcPts val="800"/>
              </a:spcAft>
            </a:pPr>
            <a:r>
              <a:rPr lang="en-US" dirty="0" smtClean="0"/>
              <a:t>Discuss lessons learned and changes at </a:t>
            </a:r>
            <a:r>
              <a:rPr lang="en-US" dirty="0"/>
              <a:t>meetings </a:t>
            </a:r>
            <a:r>
              <a:rPr lang="en-US" dirty="0" smtClean="0"/>
              <a:t>and </a:t>
            </a:r>
            <a:r>
              <a:rPr lang="en-US" dirty="0"/>
              <a:t>training </a:t>
            </a:r>
            <a:r>
              <a:rPr lang="en-US" dirty="0" smtClean="0"/>
              <a:t>sessions; get the word out </a:t>
            </a:r>
            <a:endParaRPr lang="en-US" dirty="0"/>
          </a:p>
        </p:txBody>
      </p:sp>
    </p:spTree>
    <p:extLst>
      <p:ext uri="{BB962C8B-B14F-4D97-AF65-F5344CB8AC3E}">
        <p14:creationId xmlns:p14="http://schemas.microsoft.com/office/powerpoint/2010/main" val="274355262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0" y="274638"/>
            <a:ext cx="6781800" cy="1143000"/>
          </a:xfrm>
        </p:spPr>
        <p:txBody>
          <a:bodyPr>
            <a:normAutofit/>
          </a:bodyPr>
          <a:lstStyle/>
          <a:p>
            <a:r>
              <a:rPr lang="en-US" dirty="0" smtClean="0"/>
              <a:t>Knowledge Check - Question 1</a:t>
            </a:r>
            <a:endParaRPr lang="en-US" dirty="0"/>
          </a:p>
        </p:txBody>
      </p:sp>
      <p:sp>
        <p:nvSpPr>
          <p:cNvPr id="3" name="Content Placeholder 2"/>
          <p:cNvSpPr>
            <a:spLocks noGrp="1"/>
          </p:cNvSpPr>
          <p:nvPr>
            <p:ph idx="1"/>
          </p:nvPr>
        </p:nvSpPr>
        <p:spPr/>
        <p:txBody>
          <a:bodyPr/>
          <a:lstStyle/>
          <a:p>
            <a:pPr marL="0" indent="0">
              <a:buNone/>
            </a:pPr>
            <a:r>
              <a:rPr lang="en-US" dirty="0" smtClean="0"/>
              <a:t>The Incident Planning Guide (IPG) is a response tool.</a:t>
            </a:r>
          </a:p>
          <a:p>
            <a:pPr marL="914400" lvl="1" indent="-514350">
              <a:buAutoNum type="alphaUcPeriod"/>
            </a:pPr>
            <a:r>
              <a:rPr lang="en-US" dirty="0" smtClean="0"/>
              <a:t>True</a:t>
            </a:r>
          </a:p>
          <a:p>
            <a:pPr marL="914400" lvl="1" indent="-514350">
              <a:buAutoNum type="alphaUcPeriod"/>
            </a:pPr>
            <a:r>
              <a:rPr lang="en-US" dirty="0" smtClean="0"/>
              <a:t>False</a:t>
            </a:r>
            <a:endParaRPr lang="en-US" dirty="0"/>
          </a:p>
        </p:txBody>
      </p:sp>
    </p:spTree>
    <p:extLst>
      <p:ext uri="{BB962C8B-B14F-4D97-AF65-F5344CB8AC3E}">
        <p14:creationId xmlns:p14="http://schemas.microsoft.com/office/powerpoint/2010/main" val="4791126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0" y="304800"/>
            <a:ext cx="6781800" cy="1143000"/>
          </a:xfrm>
        </p:spPr>
        <p:txBody>
          <a:bodyPr>
            <a:normAutofit/>
          </a:bodyPr>
          <a:lstStyle/>
          <a:p>
            <a:r>
              <a:rPr lang="en-US" dirty="0" smtClean="0"/>
              <a:t>Knowledge Check - Question 2</a:t>
            </a:r>
            <a:endParaRPr lang="en-US" dirty="0"/>
          </a:p>
        </p:txBody>
      </p:sp>
      <p:sp>
        <p:nvSpPr>
          <p:cNvPr id="3" name="Content Placeholder 2"/>
          <p:cNvSpPr>
            <a:spLocks noGrp="1"/>
          </p:cNvSpPr>
          <p:nvPr>
            <p:ph idx="1"/>
          </p:nvPr>
        </p:nvSpPr>
        <p:spPr/>
        <p:txBody>
          <a:bodyPr/>
          <a:lstStyle/>
          <a:p>
            <a:pPr marL="0" indent="0">
              <a:buNone/>
            </a:pPr>
            <a:r>
              <a:rPr lang="en-US" dirty="0" smtClean="0"/>
              <a:t>When the Planning Team meets to discuss the facility’s response to an earthquake, they should consider that the initial earthquake may lead to additional cascading events, e.g., the need to evacuate the facility.</a:t>
            </a:r>
          </a:p>
          <a:p>
            <a:pPr marL="914400" lvl="1" indent="-514350">
              <a:buAutoNum type="alphaUcPeriod"/>
            </a:pPr>
            <a:r>
              <a:rPr lang="en-US" dirty="0" smtClean="0"/>
              <a:t>True</a:t>
            </a:r>
          </a:p>
          <a:p>
            <a:pPr marL="914400" lvl="1" indent="-514350">
              <a:buAutoNum type="alphaUcPeriod"/>
            </a:pPr>
            <a:r>
              <a:rPr lang="en-US" dirty="0" smtClean="0"/>
              <a:t>False</a:t>
            </a:r>
            <a:endParaRPr lang="en-US" dirty="0"/>
          </a:p>
        </p:txBody>
      </p:sp>
    </p:spTree>
    <p:extLst>
      <p:ext uri="{BB962C8B-B14F-4D97-AF65-F5344CB8AC3E}">
        <p14:creationId xmlns:p14="http://schemas.microsoft.com/office/powerpoint/2010/main" val="66044016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0" y="304800"/>
            <a:ext cx="6781800" cy="1143000"/>
          </a:xfrm>
        </p:spPr>
        <p:txBody>
          <a:bodyPr>
            <a:normAutofit/>
          </a:bodyPr>
          <a:lstStyle/>
          <a:p>
            <a:r>
              <a:rPr lang="en-US" dirty="0" smtClean="0"/>
              <a:t>Knowledge Check – Question 3 </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t>Before conducting an exercise, it is prudent to determine:</a:t>
            </a:r>
          </a:p>
          <a:p>
            <a:pPr marL="804863" indent="-463550">
              <a:buAutoNum type="alphaUcPeriod"/>
            </a:pPr>
            <a:r>
              <a:rPr lang="en-US" dirty="0" smtClean="0"/>
              <a:t>Who will serve on the exercise committee</a:t>
            </a:r>
          </a:p>
          <a:p>
            <a:pPr marL="804863" indent="-463550">
              <a:buAutoNum type="alphaUcPeriod"/>
            </a:pPr>
            <a:r>
              <a:rPr lang="en-US" dirty="0" smtClean="0"/>
              <a:t>The type of exercise, e.g., drill, facilitated discussion, table top exercise, etc.</a:t>
            </a:r>
          </a:p>
          <a:p>
            <a:pPr marL="804863" indent="-463550">
              <a:buAutoNum type="alphaUcPeriod"/>
            </a:pPr>
            <a:r>
              <a:rPr lang="en-US" dirty="0" smtClean="0"/>
              <a:t>What is the purpose of the exercise, i.e., what is being tested?</a:t>
            </a:r>
          </a:p>
          <a:p>
            <a:pPr marL="804863" indent="-463550">
              <a:buAutoNum type="alphaUcPeriod"/>
            </a:pPr>
            <a:r>
              <a:rPr lang="en-US" dirty="0" smtClean="0"/>
              <a:t>An evaluation strategy</a:t>
            </a:r>
          </a:p>
          <a:p>
            <a:pPr marL="804863" indent="-463550">
              <a:buAutoNum type="alphaUcPeriod"/>
            </a:pPr>
            <a:r>
              <a:rPr lang="en-US" dirty="0" smtClean="0"/>
              <a:t>All of the above</a:t>
            </a:r>
          </a:p>
          <a:p>
            <a:pPr marL="514350" indent="-514350">
              <a:buAutoNum type="alphaUcPeriod"/>
            </a:pPr>
            <a:endParaRPr lang="en-US" dirty="0"/>
          </a:p>
        </p:txBody>
      </p:sp>
    </p:spTree>
    <p:extLst>
      <p:ext uri="{BB962C8B-B14F-4D97-AF65-F5344CB8AC3E}">
        <p14:creationId xmlns:p14="http://schemas.microsoft.com/office/powerpoint/2010/main" val="155604960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pPr>
              <a:spcAft>
                <a:spcPts val="600"/>
              </a:spcAft>
            </a:pPr>
            <a:r>
              <a:rPr lang="en-US" dirty="0" smtClean="0"/>
              <a:t>In Module 4, you learned about the:</a:t>
            </a:r>
          </a:p>
          <a:p>
            <a:pPr lvl="1">
              <a:spcAft>
                <a:spcPts val="600"/>
              </a:spcAft>
            </a:pPr>
            <a:r>
              <a:rPr lang="en-US" dirty="0"/>
              <a:t>The new All Hazards Incident Planning Guide</a:t>
            </a:r>
          </a:p>
          <a:p>
            <a:pPr lvl="1">
              <a:spcAft>
                <a:spcPts val="600"/>
              </a:spcAft>
            </a:pPr>
            <a:r>
              <a:rPr lang="en-US" dirty="0"/>
              <a:t>NHICS Glossary</a:t>
            </a:r>
          </a:p>
          <a:p>
            <a:pPr lvl="1">
              <a:spcAft>
                <a:spcPts val="600"/>
              </a:spcAft>
            </a:pPr>
            <a:r>
              <a:rPr lang="en-US" dirty="0" smtClean="0"/>
              <a:t>The 10 steps for implementing NHICS</a:t>
            </a:r>
          </a:p>
          <a:p>
            <a:pPr marL="457200" lvl="1" indent="0">
              <a:buNone/>
            </a:pPr>
            <a:endParaRPr lang="en-US" dirty="0"/>
          </a:p>
          <a:p>
            <a:pPr marL="0" indent="0">
              <a:buNone/>
            </a:pPr>
            <a:r>
              <a:rPr lang="en-US" sz="1600" b="1" dirty="0"/>
              <a:t>LINKS TO ADDITIONAL INFORMATION</a:t>
            </a:r>
            <a:r>
              <a:rPr lang="en-US" sz="1600" b="1" dirty="0"/>
              <a:t>:</a:t>
            </a:r>
          </a:p>
          <a:p>
            <a:pPr marL="0" indent="0">
              <a:buNone/>
            </a:pPr>
            <a:r>
              <a:rPr lang="en-US" sz="1600" dirty="0"/>
              <a:t>CAHF Disaster </a:t>
            </a:r>
            <a:r>
              <a:rPr lang="en-US" sz="1600" dirty="0"/>
              <a:t>Preparedness Program: </a:t>
            </a:r>
            <a:r>
              <a:rPr lang="en-US" sz="1600" dirty="0">
                <a:hlinkClick r:id="rId3"/>
              </a:rPr>
              <a:t>http://www.cahfdisasterprep.com</a:t>
            </a:r>
            <a:r>
              <a:rPr lang="en-US" sz="1600" dirty="0">
                <a:hlinkClick r:id="rId3"/>
              </a:rPr>
              <a:t>/</a:t>
            </a:r>
            <a:r>
              <a:rPr lang="en-US" sz="1600" dirty="0"/>
              <a:t> </a:t>
            </a:r>
            <a:endParaRPr lang="en-US" sz="1600" dirty="0"/>
          </a:p>
          <a:p>
            <a:pPr marL="0" indent="0">
              <a:buNone/>
            </a:pPr>
            <a:r>
              <a:rPr lang="en-US" sz="1600" dirty="0"/>
              <a:t>CAHF Disaster Preparedness App:  </a:t>
            </a:r>
            <a:r>
              <a:rPr lang="en-US" sz="1600" u="sng" dirty="0">
                <a:hlinkClick r:id="rId4"/>
              </a:rPr>
              <a:t>http://</a:t>
            </a:r>
            <a:r>
              <a:rPr lang="en-US" sz="1600" u="sng" dirty="0">
                <a:hlinkClick r:id="rId4"/>
              </a:rPr>
              <a:t>dpapp.cahf.org</a:t>
            </a:r>
            <a:r>
              <a:rPr lang="en-US" sz="1600" dirty="0"/>
              <a:t> </a:t>
            </a:r>
            <a:endParaRPr lang="en-US" sz="1600" dirty="0"/>
          </a:p>
          <a:p>
            <a:pPr marL="0" indent="0">
              <a:buNone/>
            </a:pPr>
            <a:r>
              <a:rPr lang="en-US" sz="1600" dirty="0"/>
              <a:t>NHICS Guidebook and Toolkits: </a:t>
            </a:r>
            <a:r>
              <a:rPr lang="en-US" sz="1600" dirty="0">
                <a:hlinkClick r:id="rId5"/>
              </a:rPr>
              <a:t>http://www.cahfdisasterprep.com/NHICS/GuidebookTools.aspx</a:t>
            </a:r>
            <a:r>
              <a:rPr lang="en-US" sz="1600" dirty="0"/>
              <a:t> </a:t>
            </a:r>
          </a:p>
          <a:p>
            <a:pPr marL="0" indent="0">
              <a:buNone/>
            </a:pPr>
            <a:endParaRPr lang="en-US" sz="1400" b="1" dirty="0">
              <a:solidFill>
                <a:srgbClr val="1F497D">
                  <a:lumMod val="50000"/>
                </a:srgbClr>
              </a:solidFill>
            </a:endParaRPr>
          </a:p>
          <a:p>
            <a:pPr lvl="1"/>
            <a:endParaRPr lang="en-US" dirty="0"/>
          </a:p>
        </p:txBody>
      </p:sp>
    </p:spTree>
    <p:extLst>
      <p:ext uri="{BB962C8B-B14F-4D97-AF65-F5344CB8AC3E}">
        <p14:creationId xmlns:p14="http://schemas.microsoft.com/office/powerpoint/2010/main" val="153458935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05200" y="274638"/>
            <a:ext cx="6705600" cy="1143000"/>
          </a:xfrm>
        </p:spPr>
        <p:txBody>
          <a:bodyPr/>
          <a:lstStyle/>
          <a:p>
            <a:r>
              <a:rPr lang="en-US" dirty="0" smtClean="0"/>
              <a:t>Disaster Preparedness App</a:t>
            </a:r>
            <a:endParaRPr lang="en-US" dirty="0"/>
          </a:p>
        </p:txBody>
      </p:sp>
      <p:sp>
        <p:nvSpPr>
          <p:cNvPr id="3" name="Content Placeholder 2"/>
          <p:cNvSpPr>
            <a:spLocks noGrp="1"/>
          </p:cNvSpPr>
          <p:nvPr>
            <p:ph idx="1"/>
          </p:nvPr>
        </p:nvSpPr>
        <p:spPr>
          <a:xfrm>
            <a:off x="1981200" y="1447801"/>
            <a:ext cx="6096000" cy="4525963"/>
          </a:xfrm>
        </p:spPr>
        <p:txBody>
          <a:bodyPr/>
          <a:lstStyle/>
          <a:p>
            <a:pPr>
              <a:spcAft>
                <a:spcPts val="600"/>
              </a:spcAft>
            </a:pPr>
            <a:r>
              <a:rPr lang="en-US" dirty="0" smtClean="0"/>
              <a:t>Developed by CAHF for long-term care providers to easily:</a:t>
            </a:r>
          </a:p>
          <a:p>
            <a:pPr lvl="1">
              <a:spcAft>
                <a:spcPts val="600"/>
              </a:spcAft>
            </a:pPr>
            <a:r>
              <a:rPr lang="en-US" dirty="0" smtClean="0"/>
              <a:t>Populate with general emergency information </a:t>
            </a:r>
          </a:p>
          <a:p>
            <a:pPr lvl="1">
              <a:spcAft>
                <a:spcPts val="600"/>
              </a:spcAft>
            </a:pPr>
            <a:r>
              <a:rPr lang="en-US" dirty="0" smtClean="0"/>
              <a:t>Upload facility-specific information</a:t>
            </a:r>
          </a:p>
          <a:p>
            <a:endParaRPr lang="en-US" dirty="0"/>
          </a:p>
        </p:txBody>
      </p:sp>
      <p:pic>
        <p:nvPicPr>
          <p:cNvPr id="102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46609" t="2996" r="14453" b="35330"/>
          <a:stretch/>
        </p:blipFill>
        <p:spPr bwMode="auto">
          <a:xfrm>
            <a:off x="8382000" y="1905000"/>
            <a:ext cx="1863044" cy="34861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2028857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48200" y="274638"/>
            <a:ext cx="5562600" cy="1143000"/>
          </a:xfrm>
        </p:spPr>
        <p:txBody>
          <a:bodyPr>
            <a:normAutofit/>
          </a:bodyPr>
          <a:lstStyle/>
          <a:p>
            <a:r>
              <a:rPr lang="en-US" sz="4200" dirty="0"/>
              <a:t>Thank you!</a:t>
            </a:r>
            <a:endParaRPr lang="en-US" sz="4200" dirty="0"/>
          </a:p>
        </p:txBody>
      </p:sp>
      <p:sp>
        <p:nvSpPr>
          <p:cNvPr id="3" name="Content Placeholder 2"/>
          <p:cNvSpPr>
            <a:spLocks noGrp="1"/>
          </p:cNvSpPr>
          <p:nvPr>
            <p:ph idx="1"/>
          </p:nvPr>
        </p:nvSpPr>
        <p:spPr>
          <a:xfrm>
            <a:off x="2362200" y="1600201"/>
            <a:ext cx="7772400" cy="4373563"/>
          </a:xfrm>
        </p:spPr>
        <p:txBody>
          <a:bodyPr/>
          <a:lstStyle/>
          <a:p>
            <a:pPr marL="0" indent="0">
              <a:spcAft>
                <a:spcPts val="600"/>
              </a:spcAft>
              <a:buNone/>
            </a:pPr>
            <a:r>
              <a:rPr lang="en-US" dirty="0" smtClean="0"/>
              <a:t>By participating in this training and acquiring a working knowledge of your facility’s Emergency Operations Plan (EOP) and NHICS 2017 materials, you should be better prepared to protect yourself, your family, and the residents, staff and visitors at your facility who may be otherwise impacted by future emergencies.</a:t>
            </a:r>
            <a:endParaRPr lang="en-US" sz="1400" b="1" dirty="0">
              <a:solidFill>
                <a:srgbClr val="1F497D">
                  <a:lumMod val="50000"/>
                </a:srgbClr>
              </a:solidFill>
            </a:endParaRPr>
          </a:p>
          <a:p>
            <a:pPr lvl="1"/>
            <a:endParaRPr lang="en-US" dirty="0"/>
          </a:p>
        </p:txBody>
      </p:sp>
    </p:spTree>
    <p:extLst>
      <p:ext uri="{BB962C8B-B14F-4D97-AF65-F5344CB8AC3E}">
        <p14:creationId xmlns:p14="http://schemas.microsoft.com/office/powerpoint/2010/main" val="109448536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0" y="274638"/>
            <a:ext cx="6400800" cy="1143000"/>
          </a:xfrm>
        </p:spPr>
        <p:txBody>
          <a:bodyPr>
            <a:normAutofit/>
          </a:bodyPr>
          <a:lstStyle/>
          <a:p>
            <a:r>
              <a:rPr lang="en-US" sz="4200" dirty="0"/>
              <a:t>Acknowledgements</a:t>
            </a:r>
            <a:endParaRPr lang="en-US" sz="4200" dirty="0"/>
          </a:p>
        </p:txBody>
      </p:sp>
      <p:sp>
        <p:nvSpPr>
          <p:cNvPr id="3" name="Content Placeholder 2"/>
          <p:cNvSpPr>
            <a:spLocks noGrp="1"/>
          </p:cNvSpPr>
          <p:nvPr>
            <p:ph idx="1"/>
          </p:nvPr>
        </p:nvSpPr>
        <p:spPr>
          <a:xfrm>
            <a:off x="1828800" y="1752601"/>
            <a:ext cx="8686800" cy="4221163"/>
          </a:xfrm>
        </p:spPr>
        <p:txBody>
          <a:bodyPr>
            <a:normAutofit lnSpcReduction="10000"/>
          </a:bodyPr>
          <a:lstStyle/>
          <a:p>
            <a:pPr marL="0" indent="0">
              <a:lnSpc>
                <a:spcPct val="110000"/>
              </a:lnSpc>
              <a:spcAft>
                <a:spcPts val="600"/>
              </a:spcAft>
              <a:buNone/>
            </a:pPr>
            <a:r>
              <a:rPr lang="en-US" sz="2800" dirty="0"/>
              <a:t>This </a:t>
            </a:r>
            <a:r>
              <a:rPr lang="en-US" sz="2800" b="1" dirty="0"/>
              <a:t>2017 NHICS training </a:t>
            </a:r>
            <a:r>
              <a:rPr lang="en-US" sz="2800" dirty="0"/>
              <a:t>was developed by the </a:t>
            </a:r>
            <a:r>
              <a:rPr lang="en-US" sz="2800" b="1" dirty="0"/>
              <a:t>California Association of Health Facilities</a:t>
            </a:r>
            <a:r>
              <a:rPr lang="en-US" sz="2800" dirty="0"/>
              <a:t> with support from the </a:t>
            </a:r>
            <a:r>
              <a:rPr lang="en-US" sz="2800" b="1" dirty="0"/>
              <a:t>California Department of Public Health</a:t>
            </a:r>
            <a:r>
              <a:rPr lang="en-US" sz="2800" dirty="0"/>
              <a:t>. Please visit the web site below for complete information on the new 2017 NHICS.</a:t>
            </a:r>
          </a:p>
          <a:p>
            <a:pPr marL="0" indent="0">
              <a:spcBef>
                <a:spcPts val="0"/>
              </a:spcBef>
              <a:buNone/>
            </a:pPr>
            <a:endParaRPr lang="en-US" sz="2800" b="1" dirty="0">
              <a:solidFill>
                <a:srgbClr val="1F497D">
                  <a:lumMod val="50000"/>
                </a:srgbClr>
              </a:solidFill>
            </a:endParaRPr>
          </a:p>
          <a:p>
            <a:pPr marL="0" indent="0" algn="ctr">
              <a:spcBef>
                <a:spcPts val="0"/>
              </a:spcBef>
              <a:buNone/>
            </a:pPr>
            <a:r>
              <a:rPr lang="en-US" sz="2800" dirty="0"/>
              <a:t>California Association of Health Facilities</a:t>
            </a:r>
          </a:p>
          <a:p>
            <a:pPr marL="0" indent="0" algn="ctr">
              <a:spcBef>
                <a:spcPts val="0"/>
              </a:spcBef>
              <a:buNone/>
            </a:pPr>
            <a:r>
              <a:rPr lang="en-US" sz="2800" dirty="0"/>
              <a:t>Sacramento, CA</a:t>
            </a:r>
          </a:p>
          <a:p>
            <a:pPr marL="0" indent="0" algn="ctr">
              <a:spcBef>
                <a:spcPts val="0"/>
              </a:spcBef>
              <a:buNone/>
            </a:pPr>
            <a:r>
              <a:rPr lang="en-US" sz="2800" dirty="0">
                <a:hlinkClick r:id="rId3"/>
              </a:rPr>
              <a:t>http://www.cahfdisasterprep.com</a:t>
            </a:r>
            <a:r>
              <a:rPr lang="en-US" sz="2800" dirty="0">
                <a:hlinkClick r:id="rId3"/>
              </a:rPr>
              <a:t>/</a:t>
            </a:r>
            <a:r>
              <a:rPr lang="en-US" sz="2800" dirty="0"/>
              <a:t> </a:t>
            </a:r>
            <a:endParaRPr lang="en-US" sz="2800" dirty="0"/>
          </a:p>
        </p:txBody>
      </p:sp>
    </p:spTree>
    <p:extLst>
      <p:ext uri="{BB962C8B-B14F-4D97-AF65-F5344CB8AC3E}">
        <p14:creationId xmlns:p14="http://schemas.microsoft.com/office/powerpoint/2010/main" val="40403797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Planning Toolkit</a:t>
            </a:r>
            <a:endParaRPr lang="en-US" dirty="0"/>
          </a:p>
        </p:txBody>
      </p:sp>
      <p:sp>
        <p:nvSpPr>
          <p:cNvPr id="3" name="Content Placeholder 2"/>
          <p:cNvSpPr>
            <a:spLocks noGrp="1"/>
          </p:cNvSpPr>
          <p:nvPr>
            <p:ph idx="1"/>
          </p:nvPr>
        </p:nvSpPr>
        <p:spPr/>
        <p:txBody>
          <a:bodyPr/>
          <a:lstStyle/>
          <a:p>
            <a:pPr>
              <a:spcAft>
                <a:spcPts val="600"/>
              </a:spcAft>
            </a:pPr>
            <a:r>
              <a:rPr lang="en-US" dirty="0" smtClean="0"/>
              <a:t>The 2017 Planning Toolkit includes the: </a:t>
            </a:r>
          </a:p>
          <a:p>
            <a:pPr lvl="1">
              <a:spcBef>
                <a:spcPts val="0"/>
              </a:spcBef>
              <a:spcAft>
                <a:spcPts val="600"/>
              </a:spcAft>
            </a:pPr>
            <a:r>
              <a:rPr lang="en-US" dirty="0" smtClean="0"/>
              <a:t>Streamlined All </a:t>
            </a:r>
            <a:r>
              <a:rPr lang="en-US" dirty="0"/>
              <a:t>Hazards </a:t>
            </a:r>
            <a:r>
              <a:rPr lang="en-US" dirty="0" smtClean="0"/>
              <a:t>Incident </a:t>
            </a:r>
          </a:p>
          <a:p>
            <a:pPr marL="457200" lvl="1" indent="285750">
              <a:spcBef>
                <a:spcPts val="0"/>
              </a:spcBef>
              <a:spcAft>
                <a:spcPts val="600"/>
              </a:spcAft>
              <a:buNone/>
            </a:pPr>
            <a:r>
              <a:rPr lang="en-US" dirty="0" smtClean="0"/>
              <a:t>Planning Guide (IPG)</a:t>
            </a:r>
          </a:p>
          <a:p>
            <a:pPr lvl="2">
              <a:spcAft>
                <a:spcPts val="600"/>
              </a:spcAft>
            </a:pPr>
            <a:r>
              <a:rPr lang="en-US" dirty="0" smtClean="0"/>
              <a:t>Replaces incident-specific IPGs</a:t>
            </a:r>
          </a:p>
          <a:p>
            <a:pPr lvl="1">
              <a:spcAft>
                <a:spcPts val="600"/>
              </a:spcAft>
            </a:pPr>
            <a:r>
              <a:rPr lang="en-US" dirty="0" smtClean="0"/>
              <a:t>NHICS Glossary</a:t>
            </a:r>
          </a:p>
        </p:txBody>
      </p:sp>
      <p:pic>
        <p:nvPicPr>
          <p:cNvPr id="4" name="Picture 3"/>
          <p:cNvPicPr>
            <a:picLocks noChangeAspect="1"/>
          </p:cNvPicPr>
          <p:nvPr/>
        </p:nvPicPr>
        <p:blipFill rotWithShape="1">
          <a:blip r:embed="rId3" cstate="print">
            <a:extLst>
              <a:ext uri="{28A0092B-C50C-407E-A947-70E740481C1C}">
                <a14:useLocalDpi xmlns:a14="http://schemas.microsoft.com/office/drawing/2010/main" val="0"/>
              </a:ext>
            </a:extLst>
          </a:blip>
          <a:srcRect t="1250"/>
          <a:stretch/>
        </p:blipFill>
        <p:spPr>
          <a:xfrm>
            <a:off x="7391401" y="2667002"/>
            <a:ext cx="2981357" cy="3809999"/>
          </a:xfrm>
          <a:prstGeom prst="rect">
            <a:avLst/>
          </a:prstGeom>
        </p:spPr>
      </p:pic>
    </p:spTree>
    <p:extLst>
      <p:ext uri="{BB962C8B-B14F-4D97-AF65-F5344CB8AC3E}">
        <p14:creationId xmlns:p14="http://schemas.microsoft.com/office/powerpoint/2010/main" val="42738342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52800" y="274638"/>
            <a:ext cx="6858000" cy="1143000"/>
          </a:xfrm>
        </p:spPr>
        <p:txBody>
          <a:bodyPr>
            <a:normAutofit fontScale="90000"/>
          </a:bodyPr>
          <a:lstStyle/>
          <a:p>
            <a:r>
              <a:rPr lang="en-US" dirty="0" smtClean="0"/>
              <a:t>All Hazards Incident Planning Guide (IPG)</a:t>
            </a:r>
            <a:endParaRPr lang="en-US" dirty="0"/>
          </a:p>
        </p:txBody>
      </p:sp>
      <p:sp>
        <p:nvSpPr>
          <p:cNvPr id="3" name="Content Placeholder 2"/>
          <p:cNvSpPr>
            <a:spLocks noGrp="1"/>
          </p:cNvSpPr>
          <p:nvPr>
            <p:ph idx="1"/>
          </p:nvPr>
        </p:nvSpPr>
        <p:spPr/>
        <p:txBody>
          <a:bodyPr>
            <a:normAutofit/>
          </a:bodyPr>
          <a:lstStyle/>
          <a:p>
            <a:r>
              <a:rPr lang="en-US" dirty="0" smtClean="0"/>
              <a:t>The All Hazards IPG is:</a:t>
            </a:r>
          </a:p>
          <a:p>
            <a:pPr lvl="1"/>
            <a:r>
              <a:rPr lang="en-US" dirty="0"/>
              <a:t>U</a:t>
            </a:r>
            <a:r>
              <a:rPr lang="en-US" dirty="0" smtClean="0"/>
              <a:t>sed for planning and discussion; are modifications necessary for your facility?</a:t>
            </a:r>
          </a:p>
          <a:p>
            <a:pPr lvl="1"/>
            <a:r>
              <a:rPr lang="en-US" dirty="0" smtClean="0"/>
              <a:t>Organized by four phases of emergency management: </a:t>
            </a:r>
          </a:p>
          <a:p>
            <a:pPr lvl="2"/>
            <a:r>
              <a:rPr lang="en-US" u="sng" dirty="0" smtClean="0"/>
              <a:t>Mitigation</a:t>
            </a:r>
          </a:p>
          <a:p>
            <a:pPr lvl="2"/>
            <a:r>
              <a:rPr lang="en-US" u="sng" dirty="0" smtClean="0"/>
              <a:t>Preparedness</a:t>
            </a:r>
          </a:p>
          <a:p>
            <a:pPr lvl="2"/>
            <a:r>
              <a:rPr lang="en-US" dirty="0" smtClean="0"/>
              <a:t>Immediate and Intermediate </a:t>
            </a:r>
            <a:r>
              <a:rPr lang="en-US" u="sng" dirty="0" smtClean="0"/>
              <a:t>Response</a:t>
            </a:r>
            <a:r>
              <a:rPr lang="en-US" dirty="0" smtClean="0"/>
              <a:t> </a:t>
            </a:r>
          </a:p>
          <a:p>
            <a:pPr lvl="2"/>
            <a:r>
              <a:rPr lang="en-US" dirty="0" smtClean="0"/>
              <a:t>Extended Response and System </a:t>
            </a:r>
            <a:r>
              <a:rPr lang="en-US" u="sng" dirty="0" smtClean="0"/>
              <a:t>Recovery</a:t>
            </a:r>
          </a:p>
        </p:txBody>
      </p:sp>
    </p:spTree>
    <p:extLst>
      <p:ext uri="{BB962C8B-B14F-4D97-AF65-F5344CB8AC3E}">
        <p14:creationId xmlns:p14="http://schemas.microsoft.com/office/powerpoint/2010/main" val="20172010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All Hazards Incident Planning Guide (IPG)…</a:t>
            </a:r>
            <a:endParaRPr lang="en-US" dirty="0"/>
          </a:p>
        </p:txBody>
      </p:sp>
      <p:sp>
        <p:nvSpPr>
          <p:cNvPr id="3" name="Content Placeholder 2"/>
          <p:cNvSpPr>
            <a:spLocks noGrp="1"/>
          </p:cNvSpPr>
          <p:nvPr>
            <p:ph idx="1"/>
          </p:nvPr>
        </p:nvSpPr>
        <p:spPr/>
        <p:txBody>
          <a:bodyPr>
            <a:normAutofit/>
          </a:bodyPr>
          <a:lstStyle/>
          <a:p>
            <a:r>
              <a:rPr lang="en-US" dirty="0" smtClean="0"/>
              <a:t>An “All Hazards” </a:t>
            </a:r>
            <a:r>
              <a:rPr lang="en-US" dirty="0"/>
              <a:t>approach to emergency management calls for a nursing home to work </a:t>
            </a:r>
            <a:r>
              <a:rPr lang="en-US" dirty="0" smtClean="0"/>
              <a:t>toward:</a:t>
            </a:r>
          </a:p>
          <a:p>
            <a:pPr lvl="1"/>
            <a:r>
              <a:rPr lang="en-US" dirty="0" smtClean="0"/>
              <a:t>Hazard </a:t>
            </a:r>
            <a:r>
              <a:rPr lang="en-US" dirty="0"/>
              <a:t>prevention while at the same time preparing for the emergencies that </a:t>
            </a:r>
            <a:r>
              <a:rPr lang="en-US" dirty="0" smtClean="0"/>
              <a:t>may occur at any time without warning</a:t>
            </a:r>
          </a:p>
          <a:p>
            <a:pPr lvl="1"/>
            <a:r>
              <a:rPr lang="en-US" dirty="0" smtClean="0"/>
              <a:t>May be customized to your facility’s needs</a:t>
            </a:r>
          </a:p>
        </p:txBody>
      </p:sp>
    </p:spTree>
    <p:extLst>
      <p:ext uri="{BB962C8B-B14F-4D97-AF65-F5344CB8AC3E}">
        <p14:creationId xmlns:p14="http://schemas.microsoft.com/office/powerpoint/2010/main" val="5863960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Glossary</a:t>
            </a:r>
            <a:endParaRPr lang="en-US" dirty="0"/>
          </a:p>
        </p:txBody>
      </p:sp>
      <p:sp>
        <p:nvSpPr>
          <p:cNvPr id="3" name="Content Placeholder 2"/>
          <p:cNvSpPr>
            <a:spLocks noGrp="1"/>
          </p:cNvSpPr>
          <p:nvPr>
            <p:ph idx="1"/>
          </p:nvPr>
        </p:nvSpPr>
        <p:spPr/>
        <p:txBody>
          <a:bodyPr/>
          <a:lstStyle/>
          <a:p>
            <a:r>
              <a:rPr lang="en-US" dirty="0" smtClean="0"/>
              <a:t>The NHICS Glossary is:</a:t>
            </a:r>
          </a:p>
          <a:p>
            <a:pPr lvl="1"/>
            <a:r>
              <a:rPr lang="en-US" dirty="0" smtClean="0"/>
              <a:t>A quick reference guide for key terms </a:t>
            </a:r>
          </a:p>
          <a:p>
            <a:pPr lvl="1"/>
            <a:r>
              <a:rPr lang="en-US" dirty="0" smtClean="0"/>
              <a:t>Arranged alphabetically</a:t>
            </a:r>
          </a:p>
          <a:p>
            <a:pPr lvl="1"/>
            <a:r>
              <a:rPr lang="en-US" dirty="0" smtClean="0"/>
              <a:t>Includes acronyms used in the NHICS Guidebook and Toolkit</a:t>
            </a:r>
          </a:p>
          <a:p>
            <a:pPr marL="0" indent="0">
              <a:buNone/>
            </a:pPr>
            <a:endParaRPr lang="en-US" dirty="0" smtClean="0"/>
          </a:p>
        </p:txBody>
      </p:sp>
    </p:spTree>
    <p:extLst>
      <p:ext uri="{BB962C8B-B14F-4D97-AF65-F5344CB8AC3E}">
        <p14:creationId xmlns:p14="http://schemas.microsoft.com/office/powerpoint/2010/main" val="12170934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NHICS Implementation</a:t>
            </a:r>
            <a:endParaRPr lang="en-US" dirty="0"/>
          </a:p>
        </p:txBody>
      </p:sp>
      <p:sp>
        <p:nvSpPr>
          <p:cNvPr id="3" name="Content Placeholder 2"/>
          <p:cNvSpPr>
            <a:spLocks noGrp="1"/>
          </p:cNvSpPr>
          <p:nvPr>
            <p:ph idx="1"/>
          </p:nvPr>
        </p:nvSpPr>
        <p:spPr/>
        <p:txBody>
          <a:bodyPr/>
          <a:lstStyle/>
          <a:p>
            <a:r>
              <a:rPr lang="en-US" dirty="0" smtClean="0"/>
              <a:t>NHICS can be implemented in 10 basic steps</a:t>
            </a:r>
          </a:p>
        </p:txBody>
      </p:sp>
      <p:pic>
        <p:nvPicPr>
          <p:cNvPr id="12290" name="Picture 2" descr="C:\Users\Holly\AppData\Local\Microsoft\Windows\INetCache\IE\FC0P2D12\are-you-ready-450x299[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76800" y="2362201"/>
            <a:ext cx="4286250" cy="2847975"/>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12293" name="Picture 5" descr="C:\Users\Holly\AppData\Local\Microsoft\Windows\INetCache\IE\TXNG8YQO\1371714180[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191000" y="3429001"/>
            <a:ext cx="1665637" cy="24860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065781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 1 – Getting Started</a:t>
            </a:r>
            <a:endParaRPr lang="en-US" dirty="0"/>
          </a:p>
        </p:txBody>
      </p:sp>
      <p:sp>
        <p:nvSpPr>
          <p:cNvPr id="3" name="Content Placeholder 2"/>
          <p:cNvSpPr>
            <a:spLocks noGrp="1"/>
          </p:cNvSpPr>
          <p:nvPr>
            <p:ph idx="1"/>
          </p:nvPr>
        </p:nvSpPr>
        <p:spPr/>
        <p:txBody>
          <a:bodyPr>
            <a:normAutofit/>
          </a:bodyPr>
          <a:lstStyle/>
          <a:p>
            <a:r>
              <a:rPr lang="en-US" dirty="0" smtClean="0"/>
              <a:t>Appoint a person to lead implementation</a:t>
            </a:r>
          </a:p>
          <a:p>
            <a:r>
              <a:rPr lang="en-US" dirty="0" smtClean="0"/>
              <a:t>Convene a planning workgroup</a:t>
            </a:r>
          </a:p>
          <a:p>
            <a:r>
              <a:rPr lang="en-US" dirty="0" smtClean="0"/>
              <a:t>Read the NHICS Guidebook</a:t>
            </a:r>
          </a:p>
          <a:p>
            <a:r>
              <a:rPr lang="en-US" dirty="0" smtClean="0"/>
              <a:t>Review Toolkit materials</a:t>
            </a:r>
          </a:p>
          <a:p>
            <a:r>
              <a:rPr lang="en-US" dirty="0" smtClean="0"/>
              <a:t>Complete NHICS training</a:t>
            </a:r>
          </a:p>
          <a:p>
            <a:r>
              <a:rPr lang="en-US" dirty="0" smtClean="0"/>
              <a:t>Outline necessary activities</a:t>
            </a:r>
          </a:p>
          <a:p>
            <a:r>
              <a:rPr lang="en-US" dirty="0" smtClean="0"/>
              <a:t>Establish the final approval process</a:t>
            </a:r>
          </a:p>
        </p:txBody>
      </p:sp>
    </p:spTree>
    <p:extLst>
      <p:ext uri="{BB962C8B-B14F-4D97-AF65-F5344CB8AC3E}">
        <p14:creationId xmlns:p14="http://schemas.microsoft.com/office/powerpoint/2010/main" val="25028020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Step 1 – Getting Started…</a:t>
            </a:r>
            <a:endParaRPr lang="en-US" dirty="0"/>
          </a:p>
        </p:txBody>
      </p:sp>
      <p:sp>
        <p:nvSpPr>
          <p:cNvPr id="3" name="Content Placeholder 2"/>
          <p:cNvSpPr>
            <a:spLocks noGrp="1"/>
          </p:cNvSpPr>
          <p:nvPr>
            <p:ph idx="1"/>
          </p:nvPr>
        </p:nvSpPr>
        <p:spPr/>
        <p:txBody>
          <a:bodyPr>
            <a:normAutofit/>
          </a:bodyPr>
          <a:lstStyle/>
          <a:p>
            <a:r>
              <a:rPr lang="en-US" dirty="0" smtClean="0"/>
              <a:t>Set up a work schedule</a:t>
            </a:r>
          </a:p>
          <a:p>
            <a:r>
              <a:rPr lang="en-US" dirty="0" smtClean="0"/>
              <a:t>Consider developing an implementation/ training program with other area nursing homes for standardization and mutual aid assistance</a:t>
            </a:r>
          </a:p>
          <a:p>
            <a:r>
              <a:rPr lang="en-US" dirty="0" smtClean="0"/>
              <a:t>Invite public safety, public health, EMS and emergency management officials to participate as appropriate</a:t>
            </a:r>
          </a:p>
        </p:txBody>
      </p:sp>
    </p:spTree>
    <p:extLst>
      <p:ext uri="{BB962C8B-B14F-4D97-AF65-F5344CB8AC3E}">
        <p14:creationId xmlns:p14="http://schemas.microsoft.com/office/powerpoint/2010/main" val="561469043"/>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Custom 1">
      <a:dk1>
        <a:srgbClr val="548DD4"/>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Office Theme">
  <a:themeElements>
    <a:clrScheme name="Custom 1">
      <a:dk1>
        <a:srgbClr val="548DD4"/>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2594</Words>
  <Application>Microsoft Office PowerPoint</Application>
  <PresentationFormat>Widescreen</PresentationFormat>
  <Paragraphs>313</Paragraphs>
  <Slides>29</Slides>
  <Notes>29</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29</vt:i4>
      </vt:variant>
    </vt:vector>
  </HeadingPairs>
  <TitlesOfParts>
    <vt:vector size="33" baseType="lpstr">
      <vt:lpstr>Arial</vt:lpstr>
      <vt:lpstr>Calibri</vt:lpstr>
      <vt:lpstr>1_Office Theme</vt:lpstr>
      <vt:lpstr>2_Office Theme</vt:lpstr>
      <vt:lpstr>MODULE 4: Implementing NHICS and the  Planning Toolkit</vt:lpstr>
      <vt:lpstr>Objectives - Module 4</vt:lpstr>
      <vt:lpstr>Planning Toolkit</vt:lpstr>
      <vt:lpstr>All Hazards Incident Planning Guide (IPG)</vt:lpstr>
      <vt:lpstr>All Hazards Incident Planning Guide (IPG)…</vt:lpstr>
      <vt:lpstr>Glossary</vt:lpstr>
      <vt:lpstr>NHICS Implementation</vt:lpstr>
      <vt:lpstr>Step 1 – Getting Started</vt:lpstr>
      <vt:lpstr>Step 1 – Getting Started…</vt:lpstr>
      <vt:lpstr>Step 2 – Determine your IMT</vt:lpstr>
      <vt:lpstr>Step 3 – Revise Job Action Sheets if necessary</vt:lpstr>
      <vt:lpstr>Step 3 – Revise the Job Action Sheets…</vt:lpstr>
      <vt:lpstr>Step 4 – Review the NHICS Forms</vt:lpstr>
      <vt:lpstr>Step 4 – Review the NHICS Forms…</vt:lpstr>
      <vt:lpstr>Step 5 – Review the IRGs and All Hazards IPG</vt:lpstr>
      <vt:lpstr>Step 6 – Develop Activation Kits</vt:lpstr>
      <vt:lpstr>Step 7 – Identify the Nursing Home Command Center (NHCC)</vt:lpstr>
      <vt:lpstr>Step 7 – Identify the Nursing Home Command Center (NHCC)…</vt:lpstr>
      <vt:lpstr>Step 8 – Provide Training</vt:lpstr>
      <vt:lpstr>Step 9 – Conduct an Exercise</vt:lpstr>
      <vt:lpstr>Step 9 – Conduct an Exercise…</vt:lpstr>
      <vt:lpstr>Step 10 – Make Needed Changes Based on “Lessons Learned” </vt:lpstr>
      <vt:lpstr>Knowledge Check - Question 1</vt:lpstr>
      <vt:lpstr>Knowledge Check - Question 2</vt:lpstr>
      <vt:lpstr>Knowledge Check – Question 3 </vt:lpstr>
      <vt:lpstr>Summary</vt:lpstr>
      <vt:lpstr>Disaster Preparedness App</vt:lpstr>
      <vt:lpstr>Thank you!</vt:lpstr>
      <vt:lpstr>Acknowledgements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4: Implementing NHICS and the  Planning Toolkit</dc:title>
  <dc:creator>Cortney Kesterson</dc:creator>
  <cp:lastModifiedBy>Cortney Kesterson</cp:lastModifiedBy>
  <cp:revision>1</cp:revision>
  <dcterms:created xsi:type="dcterms:W3CDTF">2017-05-19T21:57:24Z</dcterms:created>
  <dcterms:modified xsi:type="dcterms:W3CDTF">2017-05-19T21:57:45Z</dcterms:modified>
</cp:coreProperties>
</file>