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19"/>
  </p:notesMasterIdLst>
  <p:sldIdLst>
    <p:sldId id="256" r:id="rId2"/>
    <p:sldId id="257" r:id="rId3"/>
    <p:sldId id="273" r:id="rId4"/>
    <p:sldId id="275" r:id="rId5"/>
    <p:sldId id="258" r:id="rId6"/>
    <p:sldId id="263" r:id="rId7"/>
    <p:sldId id="260" r:id="rId8"/>
    <p:sldId id="264" r:id="rId9"/>
    <p:sldId id="266" r:id="rId10"/>
    <p:sldId id="267" r:id="rId11"/>
    <p:sldId id="270" r:id="rId12"/>
    <p:sldId id="259" r:id="rId13"/>
    <p:sldId id="271" r:id="rId14"/>
    <p:sldId id="262" r:id="rId15"/>
    <p:sldId id="272" r:id="rId16"/>
    <p:sldId id="274" r:id="rId17"/>
    <p:sldId id="26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85942" autoAdjust="0"/>
  </p:normalViewPr>
  <p:slideViewPr>
    <p:cSldViewPr snapToGrid="0">
      <p:cViewPr varScale="1">
        <p:scale>
          <a:sx n="75" d="100"/>
          <a:sy n="75" d="100"/>
        </p:scale>
        <p:origin x="74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E41B46-1F02-43E7-87AC-D95757E37F2A}" type="datetimeFigureOut">
              <a:rPr lang="en-US" smtClean="0"/>
              <a:t>11/5/2018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BAC34D-C3D1-4ED6-BD52-BCC151D7DC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142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Review timeline</a:t>
            </a:r>
          </a:p>
          <a:p>
            <a:r>
              <a:rPr lang="en-US" dirty="0"/>
              <a:t>Discuss the amount of interruptions</a:t>
            </a:r>
          </a:p>
          <a:p>
            <a:r>
              <a:rPr lang="en-US" dirty="0"/>
              <a:t>Discuss opportunities to reduce interruptions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BAC34D-C3D1-4ED6-BD52-BCC151D7DC7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648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slides to represent the sleep pattern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BAC34D-C3D1-4ED6-BD52-BCC151D7DC7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169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BAC34D-C3D1-4ED6-BD52-BCC151D7DC7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084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FBE0-302D-404E-B9A7-8859CA6822D7}" type="datetimeFigureOut">
              <a:rPr lang="en-US" smtClean="0"/>
              <a:t>11/5/2018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5904-407C-4DC4-AD24-28841B120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943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FBE0-302D-404E-B9A7-8859CA6822D7}" type="datetimeFigureOut">
              <a:rPr lang="en-US" smtClean="0"/>
              <a:t>11/5/2018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5904-407C-4DC4-AD24-28841B120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40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FBE0-302D-404E-B9A7-8859CA6822D7}" type="datetimeFigureOut">
              <a:rPr lang="en-US" smtClean="0"/>
              <a:t>11/5/2018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5904-407C-4DC4-AD24-28841B120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021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FBE0-302D-404E-B9A7-8859CA6822D7}" type="datetimeFigureOut">
              <a:rPr lang="en-US" smtClean="0"/>
              <a:t>11/5/2018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5904-407C-4DC4-AD24-28841B12048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4534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FBE0-302D-404E-B9A7-8859CA6822D7}" type="datetimeFigureOut">
              <a:rPr lang="en-US" smtClean="0"/>
              <a:t>11/5/2018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5904-407C-4DC4-AD24-28841B120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828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FBE0-302D-404E-B9A7-8859CA6822D7}" type="datetimeFigureOut">
              <a:rPr lang="en-US" smtClean="0"/>
              <a:t>11/5/2018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5904-407C-4DC4-AD24-28841B120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1909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FBE0-302D-404E-B9A7-8859CA6822D7}" type="datetimeFigureOut">
              <a:rPr lang="en-US" smtClean="0"/>
              <a:t>11/5/2018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5904-407C-4DC4-AD24-28841B120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035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FBE0-302D-404E-B9A7-8859CA6822D7}" type="datetimeFigureOut">
              <a:rPr lang="en-US" smtClean="0"/>
              <a:t>11/5/2018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5904-407C-4DC4-AD24-28841B120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422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FBE0-302D-404E-B9A7-8859CA6822D7}" type="datetimeFigureOut">
              <a:rPr lang="en-US" smtClean="0"/>
              <a:t>11/5/2018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5904-407C-4DC4-AD24-28841B120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24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FBE0-302D-404E-B9A7-8859CA6822D7}" type="datetimeFigureOut">
              <a:rPr lang="en-US" smtClean="0"/>
              <a:t>11/5/2018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5904-407C-4DC4-AD24-28841B120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035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FBE0-302D-404E-B9A7-8859CA6822D7}" type="datetimeFigureOut">
              <a:rPr lang="en-US" smtClean="0"/>
              <a:t>11/5/2018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5904-407C-4DC4-AD24-28841B120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695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FBE0-302D-404E-B9A7-8859CA6822D7}" type="datetimeFigureOut">
              <a:rPr lang="en-US" smtClean="0"/>
              <a:t>11/5/2018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5904-407C-4DC4-AD24-28841B120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355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FBE0-302D-404E-B9A7-8859CA6822D7}" type="datetimeFigureOut">
              <a:rPr lang="en-US" smtClean="0"/>
              <a:t>11/5/2018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5904-407C-4DC4-AD24-28841B120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779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FBE0-302D-404E-B9A7-8859CA6822D7}" type="datetimeFigureOut">
              <a:rPr lang="en-US" smtClean="0"/>
              <a:t>11/5/2018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5904-407C-4DC4-AD24-28841B120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05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FBE0-302D-404E-B9A7-8859CA6822D7}" type="datetimeFigureOut">
              <a:rPr lang="en-US" smtClean="0"/>
              <a:t>11/5/2018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5904-407C-4DC4-AD24-28841B120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939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FBE0-302D-404E-B9A7-8859CA6822D7}" type="datetimeFigureOut">
              <a:rPr lang="en-US" smtClean="0"/>
              <a:t>11/5/2018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5904-407C-4DC4-AD24-28841B120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260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FBE0-302D-404E-B9A7-8859CA6822D7}" type="datetimeFigureOut">
              <a:rPr lang="en-US" smtClean="0"/>
              <a:t>11/5/2018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55904-407C-4DC4-AD24-28841B120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539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17C8FBE0-302D-404E-B9A7-8859CA6822D7}" type="datetimeFigureOut">
              <a:rPr lang="en-US" smtClean="0"/>
              <a:t>11/5/2018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08A55904-407C-4DC4-AD24-28841B120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4766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  <p:sldLayoutId id="214748379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hf.org/Programs/Clinical-and-Quality/Protect-Sleep-Initiativ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6E8A3-1D48-415E-B641-C0F9BB5916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Good Sleep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8E23A6-0152-4197-8D18-5126C3353F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Improving Residents Quality of Life</a:t>
            </a:r>
          </a:p>
        </p:txBody>
      </p:sp>
    </p:spTree>
    <p:extLst>
      <p:ext uri="{BB962C8B-B14F-4D97-AF65-F5344CB8AC3E}">
        <p14:creationId xmlns:p14="http://schemas.microsoft.com/office/powerpoint/2010/main" val="3721720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6BEEF-3F87-4CA5-BF4C-0F7328537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good sleep?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A153BA-400B-4A3F-83A8-51EFE634F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351338"/>
          </a:xfrm>
        </p:spPr>
        <p:txBody>
          <a:bodyPr/>
          <a:lstStyle/>
          <a:p>
            <a:r>
              <a:rPr lang="en-US" dirty="0"/>
              <a:t>Revives and renews health and spirit of the </a:t>
            </a:r>
            <a:r>
              <a:rPr lang="en-US" b="1" dirty="0">
                <a:solidFill>
                  <a:srgbClr val="FFC000"/>
                </a:solidFill>
              </a:rPr>
              <a:t>mind</a:t>
            </a:r>
            <a:r>
              <a:rPr lang="en-US" dirty="0"/>
              <a:t> and </a:t>
            </a:r>
            <a:r>
              <a:rPr lang="en-US" b="1" dirty="0">
                <a:solidFill>
                  <a:srgbClr val="FFC000"/>
                </a:solidFill>
              </a:rPr>
              <a:t>body</a:t>
            </a:r>
          </a:p>
          <a:p>
            <a:pPr lvl="1"/>
            <a:r>
              <a:rPr lang="en-US" dirty="0"/>
              <a:t>Achieved during sleep as the brain progresses through the sleep cycles</a:t>
            </a:r>
          </a:p>
          <a:p>
            <a:r>
              <a:rPr lang="en-US" dirty="0"/>
              <a:t>Maintain learning capacity and memory function </a:t>
            </a:r>
          </a:p>
          <a:p>
            <a:r>
              <a:rPr lang="en-US" dirty="0"/>
              <a:t>Stabilize psychological status and behavior (emotions and stress management)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102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F48BA998-B1EB-4F98-91B8-3B13D40C9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Why good sleep?</a:t>
            </a:r>
            <a:br>
              <a:rPr lang="en-US" dirty="0"/>
            </a:br>
            <a:r>
              <a:rPr lang="en-US" sz="3600" dirty="0"/>
              <a:t>When restorative sleep is deficient, symptoms include: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7BDDEB2-84CF-475B-A06B-CEBA5486D4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9840" y="3051674"/>
            <a:ext cx="5033960" cy="3246476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Reduced immune system (colds/flu)</a:t>
            </a:r>
          </a:p>
          <a:p>
            <a:r>
              <a:rPr lang="en-US" sz="2400" dirty="0"/>
              <a:t>Hormone production changes</a:t>
            </a:r>
          </a:p>
          <a:p>
            <a:r>
              <a:rPr lang="en-US" sz="2400" dirty="0"/>
              <a:t>Increased blood glucose levels</a:t>
            </a:r>
          </a:p>
          <a:p>
            <a:r>
              <a:rPr lang="en-US" sz="2400" dirty="0"/>
              <a:t>Weight gain</a:t>
            </a:r>
          </a:p>
          <a:p>
            <a:r>
              <a:rPr lang="en-US" sz="2400" dirty="0"/>
              <a:t>Chronic fatigue</a:t>
            </a:r>
          </a:p>
          <a:p>
            <a:r>
              <a:rPr lang="en-US" sz="2400" dirty="0"/>
              <a:t>Chronic pain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B708EEC-E649-4A0C-8DE5-783FAD7198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1674"/>
            <a:ext cx="5307016" cy="3246476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Memory loss</a:t>
            </a:r>
          </a:p>
          <a:p>
            <a:r>
              <a:rPr lang="en-US" sz="2400" dirty="0"/>
              <a:t>Mood  swings, depression, anxiety</a:t>
            </a:r>
          </a:p>
          <a:p>
            <a:r>
              <a:rPr lang="en-US" sz="2400" dirty="0"/>
              <a:t>Cognitive impairment / decreased reaction time</a:t>
            </a:r>
          </a:p>
          <a:p>
            <a:r>
              <a:rPr lang="en-US" sz="2400" dirty="0"/>
              <a:t>Fatigue or low energy</a:t>
            </a:r>
          </a:p>
          <a:p>
            <a:r>
              <a:rPr lang="en-US" sz="2400" dirty="0"/>
              <a:t>Excessive sleepiness </a:t>
            </a:r>
          </a:p>
          <a:p>
            <a:r>
              <a:rPr lang="en-US" sz="2400" dirty="0"/>
              <a:t>Stress </a:t>
            </a:r>
          </a:p>
          <a:p>
            <a:r>
              <a:rPr lang="en-US" sz="2400" dirty="0"/>
              <a:t>Distress</a:t>
            </a:r>
          </a:p>
        </p:txBody>
      </p:sp>
      <p:pic>
        <p:nvPicPr>
          <p:cNvPr id="11" name="Content Placeholder 6">
            <a:extLst>
              <a:ext uri="{FF2B5EF4-FFF2-40B4-BE49-F238E27FC236}">
                <a16:creationId xmlns:a16="http://schemas.microsoft.com/office/drawing/2014/main" id="{572ADBD4-618C-4BBD-9F42-8C7FDD477D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842" y="1923961"/>
            <a:ext cx="953997" cy="953997"/>
          </a:xfrm>
          <a:prstGeom prst="rect">
            <a:avLst/>
          </a:prstGeom>
        </p:spPr>
      </p:pic>
      <p:sp>
        <p:nvSpPr>
          <p:cNvPr id="12" name="AutoShape 2" descr="Image result for body icon">
            <a:extLst>
              <a:ext uri="{FF2B5EF4-FFF2-40B4-BE49-F238E27FC236}">
                <a16:creationId xmlns:a16="http://schemas.microsoft.com/office/drawing/2014/main" id="{B8FB990E-FA46-4480-8FEB-9C6430C86E7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1B38E00-BF6E-4451-AAFF-CF50CB9DC0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400" y="1923961"/>
            <a:ext cx="953997" cy="95399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349D2991-81A4-490D-A83B-23981ABB8ED6}"/>
              </a:ext>
            </a:extLst>
          </p:cNvPr>
          <p:cNvSpPr txBox="1"/>
          <p:nvPr/>
        </p:nvSpPr>
        <p:spPr>
          <a:xfrm>
            <a:off x="7399578" y="2144540"/>
            <a:ext cx="2874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Body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8286B2-12D0-45DE-BBFD-C2F12812A94D}"/>
              </a:ext>
            </a:extLst>
          </p:cNvPr>
          <p:cNvSpPr txBox="1"/>
          <p:nvPr/>
        </p:nvSpPr>
        <p:spPr>
          <a:xfrm>
            <a:off x="2104020" y="2170164"/>
            <a:ext cx="2874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Mind</a:t>
            </a:r>
          </a:p>
        </p:txBody>
      </p:sp>
    </p:spTree>
    <p:extLst>
      <p:ext uri="{BB962C8B-B14F-4D97-AF65-F5344CB8AC3E}">
        <p14:creationId xmlns:p14="http://schemas.microsoft.com/office/powerpoint/2010/main" val="2994865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5DDAA-4762-4174-8230-803853BFA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get good sleep?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43105-4969-4209-96DC-6AE870035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3138927"/>
            <a:ext cx="10233800" cy="3038035"/>
          </a:xfrm>
        </p:spPr>
        <p:txBody>
          <a:bodyPr/>
          <a:lstStyle/>
          <a:p>
            <a:r>
              <a:rPr lang="en-US" dirty="0"/>
              <a:t>Ideas?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A9FA0B-2A68-4A23-B2C3-9121481C2F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000" y="1605287"/>
            <a:ext cx="1313303" cy="1313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301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17DFF-6724-4773-8BAE-D555128F3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we do?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850628A-2837-477E-880F-22E6E7BAFE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5022600"/>
              </p:ext>
            </p:extLst>
          </p:nvPr>
        </p:nvGraphicFramePr>
        <p:xfrm>
          <a:off x="916236" y="1460270"/>
          <a:ext cx="10816728" cy="3917416"/>
        </p:xfrm>
        <a:graphic>
          <a:graphicData uri="http://schemas.openxmlformats.org/drawingml/2006/table">
            <a:tbl>
              <a:tblPr firstRow="1" firstCol="1" bandRow="1">
                <a:tableStyleId>{6E25E649-3F16-4E02-A733-19D2CDBF48F0}</a:tableStyleId>
              </a:tblPr>
              <a:tblGrid>
                <a:gridCol w="2649881">
                  <a:extLst>
                    <a:ext uri="{9D8B030D-6E8A-4147-A177-3AD203B41FA5}">
                      <a16:colId xmlns:a16="http://schemas.microsoft.com/office/drawing/2014/main" val="218267509"/>
                    </a:ext>
                  </a:extLst>
                </a:gridCol>
                <a:gridCol w="5153203">
                  <a:extLst>
                    <a:ext uri="{9D8B030D-6E8A-4147-A177-3AD203B41FA5}">
                      <a16:colId xmlns:a16="http://schemas.microsoft.com/office/drawing/2014/main" val="1217935617"/>
                    </a:ext>
                  </a:extLst>
                </a:gridCol>
                <a:gridCol w="1272240">
                  <a:extLst>
                    <a:ext uri="{9D8B030D-6E8A-4147-A177-3AD203B41FA5}">
                      <a16:colId xmlns:a16="http://schemas.microsoft.com/office/drawing/2014/main" val="4069926989"/>
                    </a:ext>
                  </a:extLst>
                </a:gridCol>
                <a:gridCol w="1741404">
                  <a:extLst>
                    <a:ext uri="{9D8B030D-6E8A-4147-A177-3AD203B41FA5}">
                      <a16:colId xmlns:a16="http://schemas.microsoft.com/office/drawing/2014/main" val="47823970"/>
                    </a:ext>
                  </a:extLst>
                </a:gridCol>
              </a:tblGrid>
              <a:tr h="2638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Intervention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Rationale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Cost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Implementation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01404"/>
                  </a:ext>
                </a:extLst>
              </a:tr>
              <a:tr h="1843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Aromatherapy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Support sleep with use of aromatherapy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$$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sym typeface="Wingdings" panose="05000000000000000000" pitchFamily="2" charset="2"/>
                        </a:rPr>
                        <a:t>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9114172"/>
                  </a:ext>
                </a:extLst>
              </a:tr>
              <a:tr h="29470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Hydration 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Revise hydration protocol to prevent sleep interruption for toileting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$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sym typeface="Wingdings" panose="05000000000000000000" pitchFamily="2" charset="2"/>
                        </a:rPr>
                        <a:t>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6494536"/>
                  </a:ext>
                </a:extLst>
              </a:tr>
              <a:tr h="29470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Lighting 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Adjust lighting for safety and prevent sleep disruption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$$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sym typeface="Wingdings" panose="05000000000000000000" pitchFamily="2" charset="2"/>
                        </a:rPr>
                        <a:t>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8581452"/>
                  </a:ext>
                </a:extLst>
              </a:tr>
              <a:tr h="31172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Mattress Assessment 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Mattress assessment for efficacy (comfort, pressure reduction, class)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$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sym typeface="Wingdings" panose="05000000000000000000" pitchFamily="2" charset="2"/>
                        </a:rPr>
                        <a:t>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5532643"/>
                  </a:ext>
                </a:extLst>
              </a:tr>
              <a:tr h="31172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Medication Management 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Revise medication administration times as appropriate to prevent sleep interruption  and pain management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$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sym typeface="Wingdings" panose="05000000000000000000" pitchFamily="2" charset="2"/>
                        </a:rPr>
                        <a:t>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7660773"/>
                  </a:ext>
                </a:extLst>
              </a:tr>
              <a:tr h="65179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Noise Management 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</a:rPr>
                        <a:t>Control staff noises (voice volume)</a:t>
                      </a:r>
                    </a:p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</a:rPr>
                        <a:t>Check cart wheels – oil or replace to reduce noise</a:t>
                      </a:r>
                    </a:p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</a:rPr>
                        <a:t>Fill ice buckets away from patient rooms</a:t>
                      </a:r>
                    </a:p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</a:rPr>
                        <a:t>Environment assessment (flooring, alarms, etc.)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$ - $$$$$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r>
                        <a:rPr lang="en-US" sz="1400" dirty="0">
                          <a:effectLst/>
                          <a:sym typeface="Wingdings" panose="05000000000000000000" pitchFamily="2" charset="2"/>
                        </a:rPr>
                        <a:t> - 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2074614"/>
                  </a:ext>
                </a:extLst>
              </a:tr>
              <a:tr h="28527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Turning and Repositioning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Person centered turning and repositioning plan based on risk 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$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9945000"/>
                  </a:ext>
                </a:extLst>
              </a:tr>
              <a:tr h="1523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Nutrition 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Foods that affect sleep (examples, caffeine, salt)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$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9901517"/>
                  </a:ext>
                </a:extLst>
              </a:tr>
              <a:tr h="12571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Laboratory Draws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Reduce laboratory draws that interrupt sleep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$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sym typeface="Wingdings" panose="05000000000000000000" pitchFamily="2" charset="2"/>
                        </a:rPr>
                        <a:t>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9137313"/>
                  </a:ext>
                </a:extLst>
              </a:tr>
              <a:tr h="1884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Vital Signs and Assessment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Review necessity for night shift vital signs and assessments (may require policy and procedure revision)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$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sym typeface="Wingdings" panose="05000000000000000000" pitchFamily="2" charset="2"/>
                        </a:rPr>
                        <a:t>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8284851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9816B273-D8C7-4DE6-A895-0D2762725227}"/>
              </a:ext>
            </a:extLst>
          </p:cNvPr>
          <p:cNvSpPr/>
          <p:nvPr/>
        </p:nvSpPr>
        <p:spPr>
          <a:xfrm>
            <a:off x="838200" y="5700589"/>
            <a:ext cx="10894764" cy="708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Key: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Cost: $ - $$$$$ (Low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High Cost)		Implementation: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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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(Easy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Difficult Implementation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257225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A7234-26A3-4849-83D8-021038AA9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to action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E6B0A58-6182-44BC-9BDA-095BE23541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5355720"/>
              </p:ext>
            </p:extLst>
          </p:nvPr>
        </p:nvGraphicFramePr>
        <p:xfrm>
          <a:off x="1026528" y="2529840"/>
          <a:ext cx="10233024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8256">
                  <a:extLst>
                    <a:ext uri="{9D8B030D-6E8A-4147-A177-3AD203B41FA5}">
                      <a16:colId xmlns:a16="http://schemas.microsoft.com/office/drawing/2014/main" val="3571520251"/>
                    </a:ext>
                  </a:extLst>
                </a:gridCol>
                <a:gridCol w="2558256">
                  <a:extLst>
                    <a:ext uri="{9D8B030D-6E8A-4147-A177-3AD203B41FA5}">
                      <a16:colId xmlns:a16="http://schemas.microsoft.com/office/drawing/2014/main" val="688126971"/>
                    </a:ext>
                  </a:extLst>
                </a:gridCol>
                <a:gridCol w="2558256">
                  <a:extLst>
                    <a:ext uri="{9D8B030D-6E8A-4147-A177-3AD203B41FA5}">
                      <a16:colId xmlns:a16="http://schemas.microsoft.com/office/drawing/2014/main" val="4150996671"/>
                    </a:ext>
                  </a:extLst>
                </a:gridCol>
                <a:gridCol w="2558256">
                  <a:extLst>
                    <a:ext uri="{9D8B030D-6E8A-4147-A177-3AD203B41FA5}">
                      <a16:colId xmlns:a16="http://schemas.microsoft.com/office/drawing/2014/main" val="30193572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What can we do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When can we do it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Who is responsible 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How will we measure success?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898383"/>
                  </a:ext>
                </a:extLst>
              </a:tr>
              <a:tr h="25797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030568"/>
                  </a:ext>
                </a:extLst>
              </a:tr>
              <a:tr h="25797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3528721"/>
                  </a:ext>
                </a:extLst>
              </a:tr>
              <a:tr h="25797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016660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7933DB1-19E9-4395-96AF-4CFBFF4F599F}"/>
              </a:ext>
            </a:extLst>
          </p:cNvPr>
          <p:cNvSpPr txBox="1"/>
          <p:nvPr/>
        </p:nvSpPr>
        <p:spPr>
          <a:xfrm>
            <a:off x="932447" y="1480522"/>
            <a:ext cx="1032710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What can we do as a team to  promote good sleep of our residents?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316DB3E-6B73-424E-9D54-AD8A283B5A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1260029"/>
              </p:ext>
            </p:extLst>
          </p:nvPr>
        </p:nvGraphicFramePr>
        <p:xfrm>
          <a:off x="10177749" y="5167312"/>
          <a:ext cx="9144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Document" showAsIcon="1" r:id="rId3" imgW="914400" imgH="806400" progId="Word.Document.12">
                  <p:embed/>
                </p:oleObj>
              </mc:Choice>
              <mc:Fallback>
                <p:oleObj name="Document" showAsIcon="1" r:id="rId3" imgW="914400" imgH="8064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177749" y="5167312"/>
                        <a:ext cx="914400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704069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A7234-26A3-4849-83D8-021038AA9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to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D462F-9F6B-49DF-90A9-F4352200F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do you measure and monitor success? </a:t>
            </a:r>
          </a:p>
          <a:p>
            <a:pPr marL="342900" indent="-342900"/>
            <a:r>
              <a:rPr lang="en-US" sz="2000" dirty="0"/>
              <a:t>QAPI measures</a:t>
            </a:r>
          </a:p>
          <a:p>
            <a:pPr marL="800100" lvl="1" indent="-342900"/>
            <a:r>
              <a:rPr lang="en-US" sz="2000" dirty="0"/>
              <a:t>Falls (correlation measure)</a:t>
            </a:r>
          </a:p>
          <a:p>
            <a:pPr marL="800100" lvl="1" indent="-342900"/>
            <a:r>
              <a:rPr lang="en-US" sz="2000" dirty="0"/>
              <a:t>Antipsychotic medications </a:t>
            </a:r>
          </a:p>
          <a:p>
            <a:pPr marL="342900" indent="-342900"/>
            <a:r>
              <a:rPr lang="en-US" sz="2000" dirty="0"/>
              <a:t>Resident satisfaction </a:t>
            </a:r>
          </a:p>
          <a:p>
            <a:pPr marL="800100" lvl="1" indent="-342900"/>
            <a:r>
              <a:rPr lang="en-US" sz="2000" dirty="0"/>
              <a:t>Resident Questionnaire </a:t>
            </a:r>
          </a:p>
          <a:p>
            <a:pPr marL="800100" lvl="1" indent="-342900"/>
            <a:r>
              <a:rPr lang="en-US" sz="1800" dirty="0"/>
              <a:t>Resident Council</a:t>
            </a:r>
          </a:p>
          <a:p>
            <a:pPr marL="342900" indent="-342900"/>
            <a:r>
              <a:rPr lang="en-US" sz="2000" dirty="0"/>
              <a:t>Noise Monitor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3211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E282B-3011-4AAA-8D9C-11E155FFE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Monitor Success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B136B-2EA9-4A24-98A2-DAF1324E0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will we monitor performance?</a:t>
            </a:r>
          </a:p>
          <a:p>
            <a:pPr lvl="1"/>
            <a:r>
              <a:rPr lang="en-US" dirty="0"/>
              <a:t>Test sound level (decibel level check)</a:t>
            </a:r>
          </a:p>
          <a:p>
            <a:pPr lvl="1"/>
            <a:r>
              <a:rPr lang="en-US" dirty="0"/>
              <a:t>Facility Assessment</a:t>
            </a:r>
          </a:p>
          <a:p>
            <a:r>
              <a:rPr lang="en-US" dirty="0"/>
              <a:t>How will we report performance?</a:t>
            </a:r>
          </a:p>
          <a:p>
            <a:pPr lvl="1"/>
            <a:r>
              <a:rPr lang="en-US" dirty="0"/>
              <a:t>QA&amp;A</a:t>
            </a:r>
          </a:p>
          <a:p>
            <a:pPr lvl="1"/>
            <a:r>
              <a:rPr lang="en-US" dirty="0"/>
              <a:t>Resident Council </a:t>
            </a:r>
          </a:p>
          <a:p>
            <a:pPr lvl="1"/>
            <a:r>
              <a:rPr lang="en-US" dirty="0"/>
              <a:t>Direct Interviews of Residents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745C364-BF9C-440A-993F-353C04B339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740649"/>
              </p:ext>
            </p:extLst>
          </p:nvPr>
        </p:nvGraphicFramePr>
        <p:xfrm>
          <a:off x="7944256" y="2467718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Acrobat Document" showAsIcon="1" r:id="rId3" imgW="914400" imgH="771480" progId="AcroExch.Document.11">
                  <p:embed/>
                </p:oleObj>
              </mc:Choice>
              <mc:Fallback>
                <p:oleObj name="Acrobat Document" showAsIcon="1" r:id="rId3" imgW="914400" imgH="771480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944256" y="2467718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90239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23D62-95C4-4065-8884-53E30D6CA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A1ABF-AAEE-40FD-B31B-08C502DB9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This presentation was developed by the CAHF Quality Improvement Subcommittee completed October 2018.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Additional resources are available on the CAHF website</a:t>
            </a:r>
          </a:p>
          <a:p>
            <a:pPr marL="0" indent="0">
              <a:buNone/>
            </a:pPr>
            <a:r>
              <a:rPr lang="en-US" sz="2400" u="sng" dirty="0">
                <a:hlinkClick r:id="rId3"/>
              </a:rPr>
              <a:t>https://www.cahf.org/Programs/Clinical-and-Quality/Protect-Sleep-Initiative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232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1989C8E2-A145-4F41-A902-370A16304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C8ECD93A-980E-4504-B845-1A0D46AE60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2956769"/>
              </p:ext>
            </p:extLst>
          </p:nvPr>
        </p:nvGraphicFramePr>
        <p:xfrm>
          <a:off x="1120775" y="1825625"/>
          <a:ext cx="10233025" cy="327552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0233025">
                  <a:extLst>
                    <a:ext uri="{9D8B030D-6E8A-4147-A177-3AD203B41FA5}">
                      <a16:colId xmlns:a16="http://schemas.microsoft.com/office/drawing/2014/main" val="2153772998"/>
                    </a:ext>
                  </a:extLst>
                </a:gridCol>
              </a:tblGrid>
              <a:tr h="818882">
                <a:tc>
                  <a:txBody>
                    <a:bodyPr/>
                    <a:lstStyle/>
                    <a:p>
                      <a:r>
                        <a:rPr lang="en-US" sz="2400" b="0" dirty="0"/>
                        <a:t>The Why – Understand how good sleep impacts quality of life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835266"/>
                  </a:ext>
                </a:extLst>
              </a:tr>
              <a:tr h="818882">
                <a:tc>
                  <a:txBody>
                    <a:bodyPr/>
                    <a:lstStyle/>
                    <a:p>
                      <a:r>
                        <a:rPr lang="en-US" sz="2400" dirty="0"/>
                        <a:t>The What – Understand the science of sleep and the sleep pattern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8073985"/>
                  </a:ext>
                </a:extLst>
              </a:tr>
              <a:tr h="818882">
                <a:tc>
                  <a:txBody>
                    <a:bodyPr/>
                    <a:lstStyle/>
                    <a:p>
                      <a:r>
                        <a:rPr lang="en-US" sz="2400" dirty="0"/>
                        <a:t>The How – Discuss interventions to protect sleep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6665458"/>
                  </a:ext>
                </a:extLst>
              </a:tr>
              <a:tr h="818882">
                <a:tc>
                  <a:txBody>
                    <a:bodyPr/>
                    <a:lstStyle/>
                    <a:p>
                      <a:r>
                        <a:rPr lang="en-US" sz="2400" dirty="0"/>
                        <a:t>Call to Action – Agreement on protect sleep action plan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5752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734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73F15-C0E7-465E-A366-7E221C09F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Good Sleep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DBA01-A59D-4CB5-8CEB-CFC6D329BED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Dignity</a:t>
            </a:r>
          </a:p>
          <a:p>
            <a:r>
              <a:rPr lang="en-US" dirty="0"/>
              <a:t>Person-Centered Care </a:t>
            </a:r>
          </a:p>
          <a:p>
            <a:r>
              <a:rPr lang="en-US" dirty="0"/>
              <a:t>Improved Satisfaction</a:t>
            </a:r>
          </a:p>
          <a:p>
            <a:r>
              <a:rPr lang="en-US" dirty="0"/>
              <a:t>Value Based Care</a:t>
            </a:r>
          </a:p>
          <a:p>
            <a:r>
              <a:rPr lang="en-US" dirty="0"/>
              <a:t>Quality of Care</a:t>
            </a:r>
          </a:p>
          <a:p>
            <a:pPr lvl="1"/>
            <a:r>
              <a:rPr lang="en-US" dirty="0"/>
              <a:t>Fall Reduction </a:t>
            </a:r>
          </a:p>
          <a:p>
            <a:pPr lvl="1"/>
            <a:r>
              <a:rPr lang="en-US" dirty="0"/>
              <a:t>Improved Cognition </a:t>
            </a:r>
          </a:p>
          <a:p>
            <a:pPr lvl="1"/>
            <a:r>
              <a:rPr lang="en-US" dirty="0"/>
              <a:t>Behavior Management</a:t>
            </a:r>
          </a:p>
          <a:p>
            <a:pPr lvl="1"/>
            <a:r>
              <a:rPr lang="en-US" dirty="0"/>
              <a:t>Prevention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B8F1D0-D1EF-4167-ABD4-F7510B9A798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Resident Rights</a:t>
            </a:r>
          </a:p>
          <a:p>
            <a:r>
              <a:rPr lang="en-US" dirty="0"/>
              <a:t>Regulatory Compliance</a:t>
            </a:r>
          </a:p>
        </p:txBody>
      </p:sp>
    </p:spTree>
    <p:extLst>
      <p:ext uri="{BB962C8B-B14F-4D97-AF65-F5344CB8AC3E}">
        <p14:creationId xmlns:p14="http://schemas.microsoft.com/office/powerpoint/2010/main" val="871742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73F15-C0E7-465E-A366-7E221C09F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Good Sleep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DBA01-A59D-4CB5-8CEB-CFC6D329B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Restorative sleep is vital to human health and wellbeing. </a:t>
            </a:r>
          </a:p>
          <a:p>
            <a:pPr marL="0" indent="0">
              <a:buNone/>
            </a:pPr>
            <a:r>
              <a:rPr lang="en-US" i="1" dirty="0"/>
              <a:t>To promote quality of life and the highest practical physical, mental and psychosocial well-being sleep disruptions should be reduced.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487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4C96C-9984-4AE3-A84F-143B6B5FC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good sleep mean to you?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3BBDD-F714-4B49-A037-D1AFC33A4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you feel when you do not get a good sleep?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Do you have trouble getting back to sleep when your sleep is interrupted?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7778CF-1166-492C-8FD9-19605D30F164}"/>
              </a:ext>
            </a:extLst>
          </p:cNvPr>
          <p:cNvSpPr txBox="1"/>
          <p:nvPr/>
        </p:nvSpPr>
        <p:spPr>
          <a:xfrm>
            <a:off x="1904214" y="2463456"/>
            <a:ext cx="1234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  <a:latin typeface="Bradley Hand ITC" panose="03070402050302030203" pitchFamily="66" charset="0"/>
              </a:rPr>
              <a:t>irritable</a:t>
            </a:r>
            <a:endParaRPr lang="en-US" b="1" dirty="0">
              <a:solidFill>
                <a:schemeClr val="accent2"/>
              </a:solidFill>
              <a:latin typeface="Bradley Hand ITC" panose="03070402050302030203" pitchFamily="6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A2C7FD-9832-4484-B7CD-5EC621B36579}"/>
              </a:ext>
            </a:extLst>
          </p:cNvPr>
          <p:cNvSpPr txBox="1"/>
          <p:nvPr/>
        </p:nvSpPr>
        <p:spPr>
          <a:xfrm>
            <a:off x="3489488" y="2998503"/>
            <a:ext cx="3236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  <a:latin typeface="Bradley Hand ITC" panose="03070402050302030203" pitchFamily="66" charset="0"/>
              </a:rPr>
              <a:t>Unable to concentrate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6A5F72-4B0C-48D7-88CF-48A774FA1177}"/>
              </a:ext>
            </a:extLst>
          </p:cNvPr>
          <p:cNvSpPr txBox="1"/>
          <p:nvPr/>
        </p:nvSpPr>
        <p:spPr>
          <a:xfrm>
            <a:off x="5700046" y="2463456"/>
            <a:ext cx="2688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  <a:latin typeface="Bradley Hand ITC" panose="03070402050302030203" pitchFamily="66" charset="0"/>
              </a:rPr>
              <a:t>slow movements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D4CCB7-B168-4E72-BF06-7913BE1C7956}"/>
              </a:ext>
            </a:extLst>
          </p:cNvPr>
          <p:cNvSpPr txBox="1"/>
          <p:nvPr/>
        </p:nvSpPr>
        <p:spPr>
          <a:xfrm>
            <a:off x="7421644" y="3101287"/>
            <a:ext cx="28641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  <a:latin typeface="Bradley Hand ITC" panose="03070402050302030203" pitchFamily="66" charset="0"/>
              </a:rPr>
              <a:t>forgetful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394575-9BD4-42EE-A3F5-9B856EAB720E}"/>
              </a:ext>
            </a:extLst>
          </p:cNvPr>
          <p:cNvSpPr txBox="1"/>
          <p:nvPr/>
        </p:nvSpPr>
        <p:spPr>
          <a:xfrm>
            <a:off x="8950751" y="2598393"/>
            <a:ext cx="1234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  <a:latin typeface="Bradley Hand ITC" panose="03070402050302030203" pitchFamily="66" charset="0"/>
              </a:rPr>
              <a:t>cranky</a:t>
            </a:r>
          </a:p>
        </p:txBody>
      </p:sp>
    </p:spTree>
    <p:extLst>
      <p:ext uri="{BB962C8B-B14F-4D97-AF65-F5344CB8AC3E}">
        <p14:creationId xmlns:p14="http://schemas.microsoft.com/office/powerpoint/2010/main" val="211792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1A861-9552-4D99-8AF5-ED1D302C8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you getting good sleep?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7F0EE-0D07-4AFA-B84D-B1632AA72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644198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Complete the Sleep Quality Assessment (PSQI)</a:t>
            </a:r>
          </a:p>
          <a:p>
            <a:r>
              <a:rPr lang="en-US" dirty="0"/>
              <a:t>Discussion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EF4C6CF-2F95-4D21-975C-C1C1F19055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2765982"/>
              </p:ext>
            </p:extLst>
          </p:nvPr>
        </p:nvGraphicFramePr>
        <p:xfrm>
          <a:off x="5638800" y="3024188"/>
          <a:ext cx="9144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Acrobat Document" showAsIcon="1" r:id="rId3" imgW="914400" imgH="806400" progId="AcroExch.Document.11">
                  <p:embed/>
                </p:oleObj>
              </mc:Choice>
              <mc:Fallback>
                <p:oleObj name="Acrobat Document" showAsIcon="1" r:id="rId3" imgW="914400" imgH="806400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38800" y="3024188"/>
                        <a:ext cx="914400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0937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D19B-4716-4AD8-82A2-BF6540AF9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Resident Sleep Story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2B3FBB4-FD73-43DB-83BF-ACEB6434B3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5237815"/>
              </p:ext>
            </p:extLst>
          </p:nvPr>
        </p:nvGraphicFramePr>
        <p:xfrm>
          <a:off x="1120775" y="1825624"/>
          <a:ext cx="9842598" cy="42452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21299">
                  <a:extLst>
                    <a:ext uri="{9D8B030D-6E8A-4147-A177-3AD203B41FA5}">
                      <a16:colId xmlns:a16="http://schemas.microsoft.com/office/drawing/2014/main" val="3136629704"/>
                    </a:ext>
                  </a:extLst>
                </a:gridCol>
                <a:gridCol w="4921299">
                  <a:extLst>
                    <a:ext uri="{9D8B030D-6E8A-4147-A177-3AD203B41FA5}">
                      <a16:colId xmlns:a16="http://schemas.microsoft.com/office/drawing/2014/main" val="1527584137"/>
                    </a:ext>
                  </a:extLst>
                </a:gridCol>
              </a:tblGrid>
              <a:tr h="212261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163352"/>
                  </a:ext>
                </a:extLst>
              </a:tr>
              <a:tr h="212261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642756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AA28821-35ED-4421-BF35-0289B1D77C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9656644"/>
              </p:ext>
            </p:extLst>
          </p:nvPr>
        </p:nvGraphicFramePr>
        <p:xfrm>
          <a:off x="936171" y="1825624"/>
          <a:ext cx="10347711" cy="481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36103">
                  <a:extLst>
                    <a:ext uri="{9D8B030D-6E8A-4147-A177-3AD203B41FA5}">
                      <a16:colId xmlns:a16="http://schemas.microsoft.com/office/drawing/2014/main" val="518355761"/>
                    </a:ext>
                  </a:extLst>
                </a:gridCol>
                <a:gridCol w="2670536">
                  <a:extLst>
                    <a:ext uri="{9D8B030D-6E8A-4147-A177-3AD203B41FA5}">
                      <a16:colId xmlns:a16="http://schemas.microsoft.com/office/drawing/2014/main" val="861943638"/>
                    </a:ext>
                  </a:extLst>
                </a:gridCol>
                <a:gridCol w="2670536">
                  <a:extLst>
                    <a:ext uri="{9D8B030D-6E8A-4147-A177-3AD203B41FA5}">
                      <a16:colId xmlns:a16="http://schemas.microsoft.com/office/drawing/2014/main" val="3900676206"/>
                    </a:ext>
                  </a:extLst>
                </a:gridCol>
                <a:gridCol w="2670536">
                  <a:extLst>
                    <a:ext uri="{9D8B030D-6E8A-4147-A177-3AD203B41FA5}">
                      <a16:colId xmlns:a16="http://schemas.microsoft.com/office/drawing/2014/main" val="1553211997"/>
                    </a:ext>
                  </a:extLst>
                </a:gridCol>
              </a:tblGrid>
              <a:tr h="3151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accent5"/>
                          </a:solidFill>
                        </a:rPr>
                        <a:t>Morning</a:t>
                      </a:r>
                      <a:endParaRPr lang="en-US" sz="1400" b="1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accent6"/>
                          </a:solidFill>
                        </a:rPr>
                        <a:t>Aftern0on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70943013"/>
                  </a:ext>
                </a:extLst>
              </a:tr>
              <a:tr h="150294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</a:rPr>
                        <a:t> 5:00 roommate  TV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</a:rPr>
                        <a:t>6:00  am meds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</a:rPr>
                        <a:t>6:30 am fingerstick blood sugar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</a:rPr>
                        <a:t>7 :00 shift rounds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</a:rPr>
                        <a:t>8:00 shower/dressed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</a:rPr>
                        <a:t>9:00 medications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</a:rPr>
                        <a:t>9:30  morning coffee activity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</a:rPr>
                        <a:t>10:00 toileting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10:30 am vital signs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11:00 back in room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Room cleaning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Laundry drop off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11:30 medications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</a:rPr>
                        <a:t>12 noon lunch</a:t>
                      </a:r>
                    </a:p>
                    <a:p>
                      <a:pPr marL="342900" marR="0" lvl="0" indent="-34290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</a:rPr>
                        <a:t>12:45 toileting</a:t>
                      </a:r>
                    </a:p>
                    <a:p>
                      <a:pPr marL="342900" marR="0" lvl="0" indent="-34290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</a:rPr>
                        <a:t>1:00 Rehabilitation </a:t>
                      </a:r>
                    </a:p>
                    <a:p>
                      <a:pPr marL="342900" marR="0" lvl="0" indent="-34290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</a:rPr>
                        <a:t>2:00 Social Services visit</a:t>
                      </a:r>
                    </a:p>
                    <a:p>
                      <a:pPr marL="342900" marR="0" lvl="0" indent="-34290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</a:rPr>
                        <a:t>3:00 back in room</a:t>
                      </a:r>
                    </a:p>
                    <a:p>
                      <a:pPr marL="342900" marR="0" lvl="0" indent="-34290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</a:rPr>
                        <a:t>3:15 shift rounds </a:t>
                      </a:r>
                    </a:p>
                    <a:p>
                      <a:pPr marL="342900" marR="0" lvl="0" indent="-34290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</a:rPr>
                        <a:t>3:30 water pass</a:t>
                      </a:r>
                    </a:p>
                    <a:p>
                      <a:pPr marL="342900" marR="0" lvl="0" indent="-34290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</a:rPr>
                        <a:t>3:45 room maintenance</a:t>
                      </a:r>
                    </a:p>
                    <a:p>
                      <a:pPr marL="342900" marR="0" lvl="0" indent="-34290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</a:rPr>
                        <a:t>4:30 fingerstick blood sugar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400" b="0" dirty="0"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364500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accent1"/>
                          </a:solidFill>
                        </a:rPr>
                        <a:t>Evening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rPr>
                        <a:t>Night</a:t>
                      </a:r>
                      <a:r>
                        <a:rPr lang="en-US" sz="2000" dirty="0"/>
                        <a:t> 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5706332"/>
                  </a:ext>
                </a:extLst>
              </a:tr>
              <a:tr h="743237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5:00 medications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5:30 dinner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6:30 vital signs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7:00 movie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9:00 toileting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9:15 change &amp; go to bed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9:30 medications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11 pm toileting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342900" indent="-342900" algn="r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Midnight woken by staff noise</a:t>
                      </a:r>
                    </a:p>
                    <a:p>
                      <a:pPr marL="342900" indent="-342900" algn="r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1:00 woken by roommate feeding pump alarm</a:t>
                      </a:r>
                    </a:p>
                    <a:p>
                      <a:pPr marL="342900" indent="-342900" algn="r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2:00 staff check for toileting assistance and                  turn/reposition </a:t>
                      </a:r>
                    </a:p>
                    <a:p>
                      <a:pPr marL="342900" indent="-342900" algn="r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3:00 woken by hall lights turned on</a:t>
                      </a:r>
                    </a:p>
                    <a:p>
                      <a:pPr marL="342900" indent="-342900" algn="r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4:00 lab draw</a:t>
                      </a:r>
                    </a:p>
                    <a:p>
                      <a:pPr marL="342900" indent="-342900" algn="r">
                        <a:buFont typeface="Arial" panose="020B0604020202020204" pitchFamily="34" charset="0"/>
                        <a:buChar char="•"/>
                      </a:pP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342900" indent="-342900" algn="r">
                        <a:buFont typeface="Arial" panose="020B0604020202020204" pitchFamily="34" charset="0"/>
                        <a:buChar char="•"/>
                      </a:pP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14539406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646ADBCE-6837-4B71-8B1E-758E856B96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8767" y="3227456"/>
            <a:ext cx="1936433" cy="1936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674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75581-C490-459E-91BD-63670FC63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good sleep?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13D87-6C29-4DC9-A2C3-97A542EE2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Rest the body and mind</a:t>
            </a:r>
          </a:p>
          <a:p>
            <a:pPr lvl="1"/>
            <a:r>
              <a:rPr lang="en-US" dirty="0"/>
              <a:t>Webster dictionary “a condition of the body and mind such as that which typically recurs for </a:t>
            </a:r>
            <a:r>
              <a:rPr lang="en-US" b="1" dirty="0">
                <a:solidFill>
                  <a:srgbClr val="FFC000"/>
                </a:solidFill>
              </a:rPr>
              <a:t>several hours </a:t>
            </a:r>
            <a:r>
              <a:rPr lang="en-US" b="1" dirty="0"/>
              <a:t>every night</a:t>
            </a:r>
            <a:r>
              <a:rPr lang="en-US" dirty="0"/>
              <a:t>, in which the nervous system (</a:t>
            </a:r>
            <a:r>
              <a:rPr lang="en-US" b="1" dirty="0">
                <a:solidFill>
                  <a:srgbClr val="FFC000"/>
                </a:solidFill>
              </a:rPr>
              <a:t>mind</a:t>
            </a:r>
            <a:r>
              <a:rPr lang="en-US" dirty="0"/>
              <a:t>) is relatively inactive, the eyes closed, the postural muscles (</a:t>
            </a:r>
            <a:r>
              <a:rPr lang="en-US" b="1" dirty="0">
                <a:solidFill>
                  <a:srgbClr val="FFC000"/>
                </a:solidFill>
              </a:rPr>
              <a:t>body</a:t>
            </a:r>
            <a:r>
              <a:rPr lang="en-US" dirty="0"/>
              <a:t>) </a:t>
            </a:r>
            <a:r>
              <a:rPr lang="en-US" b="1" dirty="0">
                <a:solidFill>
                  <a:srgbClr val="FFC000"/>
                </a:solidFill>
              </a:rPr>
              <a:t>relaxed</a:t>
            </a:r>
            <a:r>
              <a:rPr lang="en-US" dirty="0"/>
              <a:t>, and consciousness practically suspended”</a:t>
            </a:r>
          </a:p>
          <a:p>
            <a:endParaRPr lang="en-US" dirty="0"/>
          </a:p>
          <a:p>
            <a:r>
              <a:rPr lang="en-US" dirty="0"/>
              <a:t>Quality and Quantity</a:t>
            </a:r>
          </a:p>
          <a:p>
            <a:pPr lvl="1"/>
            <a:r>
              <a:rPr lang="en-US" dirty="0"/>
              <a:t>Quality Sleep is also known as “Restorative Sleep”</a:t>
            </a:r>
          </a:p>
          <a:p>
            <a:pPr lvl="2"/>
            <a:r>
              <a:rPr lang="en-US" dirty="0"/>
              <a:t>Should account for 50% of total night’s sleep </a:t>
            </a:r>
          </a:p>
          <a:p>
            <a:pPr lvl="1"/>
            <a:r>
              <a:rPr lang="en-US" dirty="0"/>
              <a:t>7-9 hours recommended 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420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75581-C490-459E-91BD-63670FC63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What is good sleep?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13D87-6C29-4DC9-A2C3-97A542EE2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American Academy of Sleep Medicine four sleep stages</a:t>
            </a:r>
          </a:p>
          <a:p>
            <a:pPr lvl="1"/>
            <a:r>
              <a:rPr lang="en-US" dirty="0"/>
              <a:t>Stage 1 NREM1</a:t>
            </a:r>
          </a:p>
          <a:p>
            <a:pPr lvl="2"/>
            <a:r>
              <a:rPr lang="en-US" dirty="0"/>
              <a:t>Period of light sleep, wakefulness, and muscle tone when a person is first falling to sleep </a:t>
            </a:r>
          </a:p>
          <a:p>
            <a:pPr lvl="1"/>
            <a:r>
              <a:rPr lang="en-US" dirty="0"/>
              <a:t>Stage 2 – NREM2</a:t>
            </a:r>
          </a:p>
          <a:p>
            <a:pPr lvl="2"/>
            <a:r>
              <a:rPr lang="en-US" dirty="0"/>
              <a:t>Transitions between wakefulness and deeper sleep </a:t>
            </a:r>
          </a:p>
          <a:p>
            <a:pPr lvl="1"/>
            <a:r>
              <a:rPr lang="en-US" dirty="0"/>
              <a:t>Stage 3 – Slow Wave Sleep (SWS)  or deep sleep</a:t>
            </a:r>
          </a:p>
          <a:p>
            <a:pPr lvl="2"/>
            <a:r>
              <a:rPr lang="en-US" dirty="0"/>
              <a:t>Stabilized glucose levels, testosterone, human growth hormone and overall physical bodily restoration</a:t>
            </a:r>
          </a:p>
          <a:p>
            <a:pPr lvl="1"/>
            <a:r>
              <a:rPr lang="en-US" dirty="0"/>
              <a:t>Stage REM –  Rapid Eye Movement</a:t>
            </a:r>
          </a:p>
          <a:p>
            <a:pPr lvl="2"/>
            <a:r>
              <a:rPr lang="en-US" dirty="0"/>
              <a:t>When a person dreams and associated with cellular regeneration, cognitive restoration, memory allocation, and memory retention</a:t>
            </a:r>
          </a:p>
          <a:p>
            <a:pPr lvl="1"/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551164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655</TotalTime>
  <Words>909</Words>
  <Application>Microsoft Office PowerPoint</Application>
  <PresentationFormat>Widescreen</PresentationFormat>
  <Paragraphs>208</Paragraphs>
  <Slides>17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Bradley Hand ITC</vt:lpstr>
      <vt:lpstr>Calibri</vt:lpstr>
      <vt:lpstr>Corbel</vt:lpstr>
      <vt:lpstr>Times New Roman</vt:lpstr>
      <vt:lpstr>Wingdings</vt:lpstr>
      <vt:lpstr>Depth</vt:lpstr>
      <vt:lpstr>Acrobat Document</vt:lpstr>
      <vt:lpstr>Document</vt:lpstr>
      <vt:lpstr>Good Sleep</vt:lpstr>
      <vt:lpstr>Objectives</vt:lpstr>
      <vt:lpstr>Why is Good Sleep Important?</vt:lpstr>
      <vt:lpstr>Why is Good Sleep Important?</vt:lpstr>
      <vt:lpstr>What does good sleep mean to you?</vt:lpstr>
      <vt:lpstr>Are you getting good sleep?</vt:lpstr>
      <vt:lpstr>Resident Sleep Story</vt:lpstr>
      <vt:lpstr>What is good sleep?</vt:lpstr>
      <vt:lpstr>What is good sleep?</vt:lpstr>
      <vt:lpstr>Why good sleep? </vt:lpstr>
      <vt:lpstr>Why good sleep? When restorative sleep is deficient, symptoms include:</vt:lpstr>
      <vt:lpstr>How to get good sleep?</vt:lpstr>
      <vt:lpstr>What can we do?</vt:lpstr>
      <vt:lpstr>Call to action</vt:lpstr>
      <vt:lpstr>Call to action</vt:lpstr>
      <vt:lpstr>Monitor Success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 Sleep</dc:title>
  <dc:creator>Pamela X. Galley</dc:creator>
  <cp:lastModifiedBy>DeAnn Walters</cp:lastModifiedBy>
  <cp:revision>58</cp:revision>
  <dcterms:created xsi:type="dcterms:W3CDTF">2018-05-03T17:58:12Z</dcterms:created>
  <dcterms:modified xsi:type="dcterms:W3CDTF">2018-11-05T17:43:12Z</dcterms:modified>
</cp:coreProperties>
</file>