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256" r:id="rId6"/>
    <p:sldId id="313" r:id="rId7"/>
    <p:sldId id="912" r:id="rId8"/>
    <p:sldId id="262" r:id="rId9"/>
    <p:sldId id="908" r:id="rId10"/>
    <p:sldId id="917" r:id="rId11"/>
    <p:sldId id="913" r:id="rId12"/>
    <p:sldId id="916" r:id="rId13"/>
    <p:sldId id="914" r:id="rId14"/>
    <p:sldId id="915" r:id="rId15"/>
    <p:sldId id="316" r:id="rId16"/>
    <p:sldId id="317" r:id="rId17"/>
    <p:sldId id="318" r:id="rId18"/>
    <p:sldId id="319" r:id="rId19"/>
    <p:sldId id="906" r:id="rId20"/>
    <p:sldId id="907" r:id="rId21"/>
    <p:sldId id="697" r:id="rId22"/>
    <p:sldId id="276" r:id="rId23"/>
    <p:sldId id="698" r:id="rId24"/>
    <p:sldId id="703" r:id="rId25"/>
    <p:sldId id="708" r:id="rId26"/>
    <p:sldId id="272" r:id="rId27"/>
    <p:sldId id="705" r:id="rId28"/>
    <p:sldId id="905" r:id="rId29"/>
    <p:sldId id="706" r:id="rId30"/>
    <p:sldId id="707" r:id="rId31"/>
    <p:sldId id="259" r:id="rId32"/>
    <p:sldId id="348" r:id="rId33"/>
    <p:sldId id="349" r:id="rId34"/>
    <p:sldId id="379" r:id="rId35"/>
    <p:sldId id="368" r:id="rId36"/>
    <p:sldId id="362" r:id="rId37"/>
    <p:sldId id="364" r:id="rId38"/>
    <p:sldId id="386" r:id="rId39"/>
    <p:sldId id="909" r:id="rId40"/>
    <p:sldId id="911" r:id="rId41"/>
    <p:sldId id="910"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548"/>
    <a:srgbClr val="DFECF7"/>
    <a:srgbClr val="61A1D7"/>
    <a:srgbClr val="005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70316" autoAdjust="0"/>
  </p:normalViewPr>
  <p:slideViewPr>
    <p:cSldViewPr>
      <p:cViewPr varScale="1">
        <p:scale>
          <a:sx n="52" d="100"/>
          <a:sy n="52" d="100"/>
        </p:scale>
        <p:origin x="170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34" y="13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8D938-AB80-4713-A708-64263B633CC1}"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E4F5EF96-F5E3-4373-81FC-4CD103B039C5}">
      <dgm:prSet phldrT="[Text]" custT="1"/>
      <dgm:spPr/>
      <dgm:t>
        <a:bodyPr/>
        <a:lstStyle/>
        <a:p>
          <a:r>
            <a:rPr lang="en-US" sz="4400" dirty="0">
              <a:solidFill>
                <a:srgbClr val="262626"/>
              </a:solidFill>
            </a:rPr>
            <a:t>Phase 3</a:t>
          </a:r>
        </a:p>
      </dgm:t>
    </dgm:pt>
    <dgm:pt modelId="{53A40E06-0DC6-4FB2-BCBA-434E7E0DF067}" type="parTrans" cxnId="{80B48E56-C25C-46DF-A717-F36153B854DE}">
      <dgm:prSet/>
      <dgm:spPr/>
      <dgm:t>
        <a:bodyPr/>
        <a:lstStyle/>
        <a:p>
          <a:endParaRPr lang="en-US"/>
        </a:p>
      </dgm:t>
    </dgm:pt>
    <dgm:pt modelId="{5221A7B9-82C0-4BEF-9AB2-FC4118934912}" type="sibTrans" cxnId="{80B48E56-C25C-46DF-A717-F36153B854DE}">
      <dgm:prSet/>
      <dgm:spPr/>
      <dgm:t>
        <a:bodyPr/>
        <a:lstStyle/>
        <a:p>
          <a:endParaRPr lang="en-US"/>
        </a:p>
      </dgm:t>
    </dgm:pt>
    <dgm:pt modelId="{73A699AD-8912-4C55-B8F4-6A9D1FB9A0AD}">
      <dgm:prSet phldrT="[Text]" custT="1"/>
      <dgm:spPr/>
      <dgm:t>
        <a:bodyPr/>
        <a:lstStyle/>
        <a:p>
          <a:r>
            <a:rPr lang="en-US" sz="3600" dirty="0"/>
            <a:t>November 28, 2019</a:t>
          </a:r>
        </a:p>
      </dgm:t>
    </dgm:pt>
    <dgm:pt modelId="{3846306C-3ACC-4452-8FB4-75FDA4AA374B}" type="parTrans" cxnId="{08615E2A-5DBA-4418-BFE3-0A86ACEE16C6}">
      <dgm:prSet/>
      <dgm:spPr/>
      <dgm:t>
        <a:bodyPr/>
        <a:lstStyle/>
        <a:p>
          <a:endParaRPr lang="en-US"/>
        </a:p>
      </dgm:t>
    </dgm:pt>
    <dgm:pt modelId="{FDDEBF92-F7C9-468E-A24B-0D1A0DBE10A6}" type="sibTrans" cxnId="{08615E2A-5DBA-4418-BFE3-0A86ACEE16C6}">
      <dgm:prSet/>
      <dgm:spPr/>
      <dgm:t>
        <a:bodyPr/>
        <a:lstStyle/>
        <a:p>
          <a:endParaRPr lang="en-US"/>
        </a:p>
      </dgm:t>
    </dgm:pt>
    <dgm:pt modelId="{971B7C40-AFBD-4088-AB0D-CE81F0F0B062}" type="pres">
      <dgm:prSet presAssocID="{7CD8D938-AB80-4713-A708-64263B633CC1}" presName="Name0" presStyleCnt="0">
        <dgm:presLayoutVars>
          <dgm:dir/>
          <dgm:animLvl val="lvl"/>
          <dgm:resizeHandles val="exact"/>
        </dgm:presLayoutVars>
      </dgm:prSet>
      <dgm:spPr/>
    </dgm:pt>
    <dgm:pt modelId="{E811D9F5-E6D8-4310-ACF9-061792501AD4}" type="pres">
      <dgm:prSet presAssocID="{E4F5EF96-F5E3-4373-81FC-4CD103B039C5}" presName="vertFlow" presStyleCnt="0"/>
      <dgm:spPr/>
    </dgm:pt>
    <dgm:pt modelId="{942BBA64-D4FE-4B1A-92E2-E4AEC7B778A0}" type="pres">
      <dgm:prSet presAssocID="{E4F5EF96-F5E3-4373-81FC-4CD103B039C5}" presName="header" presStyleLbl="node1" presStyleIdx="0" presStyleCnt="1"/>
      <dgm:spPr/>
    </dgm:pt>
    <dgm:pt modelId="{7FF9C408-6DC7-46BC-B94D-5ED2FD2FA68D}" type="pres">
      <dgm:prSet presAssocID="{3846306C-3ACC-4452-8FB4-75FDA4AA374B}" presName="parTrans" presStyleLbl="sibTrans2D1" presStyleIdx="0" presStyleCnt="1" custScaleX="214428" custScaleY="285905" custLinFactNeighborY="-30307"/>
      <dgm:spPr/>
    </dgm:pt>
    <dgm:pt modelId="{BD4592F5-EDC5-401B-8B60-6DD911132DC7}" type="pres">
      <dgm:prSet presAssocID="{73A699AD-8912-4C55-B8F4-6A9D1FB9A0AD}" presName="child" presStyleLbl="alignAccFollowNode1" presStyleIdx="0" presStyleCnt="1" custLinFactY="14103" custLinFactNeighborY="100000">
        <dgm:presLayoutVars>
          <dgm:chMax val="0"/>
          <dgm:bulletEnabled val="1"/>
        </dgm:presLayoutVars>
      </dgm:prSet>
      <dgm:spPr/>
    </dgm:pt>
  </dgm:ptLst>
  <dgm:cxnLst>
    <dgm:cxn modelId="{08615E2A-5DBA-4418-BFE3-0A86ACEE16C6}" srcId="{E4F5EF96-F5E3-4373-81FC-4CD103B039C5}" destId="{73A699AD-8912-4C55-B8F4-6A9D1FB9A0AD}" srcOrd="0" destOrd="0" parTransId="{3846306C-3ACC-4452-8FB4-75FDA4AA374B}" sibTransId="{FDDEBF92-F7C9-468E-A24B-0D1A0DBE10A6}"/>
    <dgm:cxn modelId="{B1F9042D-27FF-492A-BFAB-FFD9ACC2A6E4}" type="presOf" srcId="{E4F5EF96-F5E3-4373-81FC-4CD103B039C5}" destId="{942BBA64-D4FE-4B1A-92E2-E4AEC7B778A0}" srcOrd="0" destOrd="0" presId="urn:microsoft.com/office/officeart/2005/8/layout/lProcess1"/>
    <dgm:cxn modelId="{A0B04E4D-49B6-4040-B6E2-76EB8B8C4904}" type="presOf" srcId="{7CD8D938-AB80-4713-A708-64263B633CC1}" destId="{971B7C40-AFBD-4088-AB0D-CE81F0F0B062}" srcOrd="0" destOrd="0" presId="urn:microsoft.com/office/officeart/2005/8/layout/lProcess1"/>
    <dgm:cxn modelId="{80B48E56-C25C-46DF-A717-F36153B854DE}" srcId="{7CD8D938-AB80-4713-A708-64263B633CC1}" destId="{E4F5EF96-F5E3-4373-81FC-4CD103B039C5}" srcOrd="0" destOrd="0" parTransId="{53A40E06-0DC6-4FB2-BCBA-434E7E0DF067}" sibTransId="{5221A7B9-82C0-4BEF-9AB2-FC4118934912}"/>
    <dgm:cxn modelId="{70AD63C3-D971-4F88-B034-006235D439B8}" type="presOf" srcId="{3846306C-3ACC-4452-8FB4-75FDA4AA374B}" destId="{7FF9C408-6DC7-46BC-B94D-5ED2FD2FA68D}" srcOrd="0" destOrd="0" presId="urn:microsoft.com/office/officeart/2005/8/layout/lProcess1"/>
    <dgm:cxn modelId="{14F2DFEA-9C2F-4B71-9CC9-AC2F263E535E}" type="presOf" srcId="{73A699AD-8912-4C55-B8F4-6A9D1FB9A0AD}" destId="{BD4592F5-EDC5-401B-8B60-6DD911132DC7}" srcOrd="0" destOrd="0" presId="urn:microsoft.com/office/officeart/2005/8/layout/lProcess1"/>
    <dgm:cxn modelId="{1D4DD0DB-B770-4182-825A-19325520B959}" type="presParOf" srcId="{971B7C40-AFBD-4088-AB0D-CE81F0F0B062}" destId="{E811D9F5-E6D8-4310-ACF9-061792501AD4}" srcOrd="0" destOrd="0" presId="urn:microsoft.com/office/officeart/2005/8/layout/lProcess1"/>
    <dgm:cxn modelId="{2133668F-DDD3-4965-8920-A128789CC3BA}" type="presParOf" srcId="{E811D9F5-E6D8-4310-ACF9-061792501AD4}" destId="{942BBA64-D4FE-4B1A-92E2-E4AEC7B778A0}" srcOrd="0" destOrd="0" presId="urn:microsoft.com/office/officeart/2005/8/layout/lProcess1"/>
    <dgm:cxn modelId="{ADF47ED1-C5A3-4FD8-A77B-C613B515F371}" type="presParOf" srcId="{E811D9F5-E6D8-4310-ACF9-061792501AD4}" destId="{7FF9C408-6DC7-46BC-B94D-5ED2FD2FA68D}" srcOrd="1" destOrd="0" presId="urn:microsoft.com/office/officeart/2005/8/layout/lProcess1"/>
    <dgm:cxn modelId="{F13219B4-58B9-4AD6-BD5E-3FA30B889293}" type="presParOf" srcId="{E811D9F5-E6D8-4310-ACF9-061792501AD4}" destId="{BD4592F5-EDC5-401B-8B60-6DD911132DC7}"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6C3DD-2559-4679-907C-C04DD613EF0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7C79986-193B-48F7-A629-D9E8D39E5884}">
      <dgm:prSet phldrT="[Text]"/>
      <dgm:spPr>
        <a:solidFill>
          <a:srgbClr val="61A1D7"/>
        </a:solidFill>
      </dgm:spPr>
      <dgm:t>
        <a:bodyPr/>
        <a:lstStyle/>
        <a:p>
          <a:pPr>
            <a:buNone/>
          </a:pPr>
          <a:r>
            <a:rPr lang="en-US" dirty="0">
              <a:solidFill>
                <a:schemeClr val="tx1"/>
              </a:solidFill>
            </a:rPr>
            <a:t>§483.75(c)</a:t>
          </a:r>
        </a:p>
      </dgm:t>
    </dgm:pt>
    <dgm:pt modelId="{EA16181F-27A9-4E18-8895-E1A0299AE3A2}" type="parTrans" cxnId="{29507AD8-6E36-4D36-ABF1-8B900EAD813D}">
      <dgm:prSet/>
      <dgm:spPr/>
      <dgm:t>
        <a:bodyPr/>
        <a:lstStyle/>
        <a:p>
          <a:endParaRPr lang="en-US"/>
        </a:p>
      </dgm:t>
    </dgm:pt>
    <dgm:pt modelId="{0B72C937-1BC1-41A8-AF6D-74AA8D71FFB7}" type="sibTrans" cxnId="{29507AD8-6E36-4D36-ABF1-8B900EAD813D}">
      <dgm:prSet/>
      <dgm:spPr/>
      <dgm:t>
        <a:bodyPr/>
        <a:lstStyle/>
        <a:p>
          <a:endParaRPr lang="en-US"/>
        </a:p>
      </dgm:t>
    </dgm:pt>
    <dgm:pt modelId="{0B680F53-2823-4F3B-AAB4-A0571C6A1DBE}">
      <dgm:prSet phldrT="[Text]"/>
      <dgm:spPr/>
      <dgm:t>
        <a:bodyPr/>
        <a:lstStyle/>
        <a:p>
          <a:pPr>
            <a:buNone/>
          </a:pPr>
          <a:r>
            <a:rPr lang="en-US" dirty="0">
              <a:solidFill>
                <a:schemeClr val="tx1"/>
              </a:solidFill>
            </a:rPr>
            <a:t>483.75(g)</a:t>
          </a:r>
        </a:p>
      </dgm:t>
    </dgm:pt>
    <dgm:pt modelId="{A333731E-CFED-4435-BBB9-B7013A3AFDCF}" type="parTrans" cxnId="{91065DDC-D71C-4410-9E2D-44B924FE88B6}">
      <dgm:prSet/>
      <dgm:spPr/>
      <dgm:t>
        <a:bodyPr/>
        <a:lstStyle/>
        <a:p>
          <a:endParaRPr lang="en-US"/>
        </a:p>
      </dgm:t>
    </dgm:pt>
    <dgm:pt modelId="{73B4FC3E-907F-4D25-8B9B-D61A2BA60596}" type="sibTrans" cxnId="{91065DDC-D71C-4410-9E2D-44B924FE88B6}">
      <dgm:prSet/>
      <dgm:spPr/>
      <dgm:t>
        <a:bodyPr/>
        <a:lstStyle/>
        <a:p>
          <a:endParaRPr lang="en-US"/>
        </a:p>
      </dgm:t>
    </dgm:pt>
    <dgm:pt modelId="{E4CA4EA8-116B-4BF3-BDFE-8964EAD5D648}">
      <dgm:prSet phldrT="[Text]"/>
      <dgm:spPr/>
      <dgm:t>
        <a:bodyPr/>
        <a:lstStyle/>
        <a:p>
          <a:pPr>
            <a:buNone/>
          </a:pPr>
          <a:r>
            <a:rPr lang="en-US" dirty="0">
              <a:solidFill>
                <a:schemeClr val="tx1"/>
              </a:solidFill>
            </a:rPr>
            <a:t>§483.75(d)</a:t>
          </a:r>
        </a:p>
      </dgm:t>
    </dgm:pt>
    <dgm:pt modelId="{FFB2788C-8956-4489-93AC-B297FA022DFC}" type="sibTrans" cxnId="{28D1A9B8-726A-4C2D-9FC6-3629FC7597E8}">
      <dgm:prSet/>
      <dgm:spPr/>
      <dgm:t>
        <a:bodyPr/>
        <a:lstStyle/>
        <a:p>
          <a:endParaRPr lang="en-US"/>
        </a:p>
      </dgm:t>
    </dgm:pt>
    <dgm:pt modelId="{C4A0300C-051B-40F8-98E9-417468028959}" type="parTrans" cxnId="{28D1A9B8-726A-4C2D-9FC6-3629FC7597E8}">
      <dgm:prSet/>
      <dgm:spPr/>
      <dgm:t>
        <a:bodyPr/>
        <a:lstStyle/>
        <a:p>
          <a:endParaRPr lang="en-US"/>
        </a:p>
      </dgm:t>
    </dgm:pt>
    <dgm:pt modelId="{093EAE9B-905D-49D1-AF65-9B27FD623BEA}">
      <dgm:prSet phldrT="[Text]"/>
      <dgm:spPr/>
      <dgm:t>
        <a:bodyPr/>
        <a:lstStyle/>
        <a:p>
          <a:pPr>
            <a:buNone/>
          </a:pPr>
          <a:r>
            <a:rPr lang="en-US" dirty="0"/>
            <a:t>QAPI feedback, data collection, and monitoring</a:t>
          </a:r>
        </a:p>
      </dgm:t>
    </dgm:pt>
    <dgm:pt modelId="{2743299B-F308-4079-923A-027D72467CA0}" type="parTrans" cxnId="{3F039EF2-D4CB-4D15-88ED-D31FC89CF475}">
      <dgm:prSet/>
      <dgm:spPr/>
      <dgm:t>
        <a:bodyPr/>
        <a:lstStyle/>
        <a:p>
          <a:endParaRPr lang="en-US"/>
        </a:p>
      </dgm:t>
    </dgm:pt>
    <dgm:pt modelId="{8A85D2AF-4D2F-4314-ACE3-20F8D6B3E91B}" type="sibTrans" cxnId="{3F039EF2-D4CB-4D15-88ED-D31FC89CF475}">
      <dgm:prSet/>
      <dgm:spPr/>
      <dgm:t>
        <a:bodyPr/>
        <a:lstStyle/>
        <a:p>
          <a:endParaRPr lang="en-US"/>
        </a:p>
      </dgm:t>
    </dgm:pt>
    <dgm:pt modelId="{53E1C1CC-FB89-459A-AE46-7AEB9FA6AA1F}">
      <dgm:prSet phldrT="[Text]"/>
      <dgm:spPr/>
      <dgm:t>
        <a:bodyPr/>
        <a:lstStyle/>
        <a:p>
          <a:pPr>
            <a:buNone/>
          </a:pPr>
          <a:r>
            <a:rPr lang="en-US" dirty="0"/>
            <a:t>QAPI systemic analysis and systemic action</a:t>
          </a:r>
        </a:p>
      </dgm:t>
    </dgm:pt>
    <dgm:pt modelId="{0BEB8FA1-F16D-44EA-9D92-138C1EB0A7A2}" type="parTrans" cxnId="{CDB53481-599A-4577-8E55-535E47FE8347}">
      <dgm:prSet/>
      <dgm:spPr/>
      <dgm:t>
        <a:bodyPr/>
        <a:lstStyle/>
        <a:p>
          <a:endParaRPr lang="en-US"/>
        </a:p>
      </dgm:t>
    </dgm:pt>
    <dgm:pt modelId="{7D5BA5DA-969B-4524-BC41-3F6A5D13610A}" type="sibTrans" cxnId="{CDB53481-599A-4577-8E55-535E47FE8347}">
      <dgm:prSet/>
      <dgm:spPr/>
      <dgm:t>
        <a:bodyPr/>
        <a:lstStyle/>
        <a:p>
          <a:endParaRPr lang="en-US"/>
        </a:p>
      </dgm:t>
    </dgm:pt>
    <dgm:pt modelId="{2A2EEDF8-5A15-464E-9DEF-0B42356A94C2}">
      <dgm:prSet phldrT="[Text]"/>
      <dgm:spPr/>
      <dgm:t>
        <a:bodyPr/>
        <a:lstStyle/>
        <a:p>
          <a:pPr>
            <a:buNone/>
          </a:pPr>
          <a:r>
            <a:rPr lang="en-US" dirty="0"/>
            <a:t>Infection preventionist with specialized training</a:t>
          </a:r>
        </a:p>
      </dgm:t>
    </dgm:pt>
    <dgm:pt modelId="{BB112C7B-FF4E-4284-9E9E-319927FEC347}" type="parTrans" cxnId="{DD43AA23-2984-4292-A46E-EE0C3C1C402E}">
      <dgm:prSet/>
      <dgm:spPr/>
      <dgm:t>
        <a:bodyPr/>
        <a:lstStyle/>
        <a:p>
          <a:endParaRPr lang="en-US"/>
        </a:p>
      </dgm:t>
    </dgm:pt>
    <dgm:pt modelId="{57EAC1D4-ED2F-43B7-9046-43C43192BD01}" type="sibTrans" cxnId="{DD43AA23-2984-4292-A46E-EE0C3C1C402E}">
      <dgm:prSet/>
      <dgm:spPr/>
      <dgm:t>
        <a:bodyPr/>
        <a:lstStyle/>
        <a:p>
          <a:endParaRPr lang="en-US"/>
        </a:p>
      </dgm:t>
    </dgm:pt>
    <dgm:pt modelId="{3487B919-50DB-4981-9E3E-1D66B90F0C2F}" type="pres">
      <dgm:prSet presAssocID="{D9F6C3DD-2559-4679-907C-C04DD613EF0F}" presName="linear" presStyleCnt="0">
        <dgm:presLayoutVars>
          <dgm:dir/>
          <dgm:animLvl val="lvl"/>
          <dgm:resizeHandles val="exact"/>
        </dgm:presLayoutVars>
      </dgm:prSet>
      <dgm:spPr/>
    </dgm:pt>
    <dgm:pt modelId="{89CC4A89-9639-4607-8439-48353C58654A}" type="pres">
      <dgm:prSet presAssocID="{57C79986-193B-48F7-A629-D9E8D39E5884}" presName="parentLin" presStyleCnt="0"/>
      <dgm:spPr/>
    </dgm:pt>
    <dgm:pt modelId="{A9CA8C39-F9DA-45DE-BC7B-4EEAA589A242}" type="pres">
      <dgm:prSet presAssocID="{57C79986-193B-48F7-A629-D9E8D39E5884}" presName="parentLeftMargin" presStyleLbl="node1" presStyleIdx="0" presStyleCnt="3"/>
      <dgm:spPr/>
    </dgm:pt>
    <dgm:pt modelId="{A936AF48-0A12-412E-A806-0F490C2C70A2}" type="pres">
      <dgm:prSet presAssocID="{57C79986-193B-48F7-A629-D9E8D39E5884}" presName="parentText" presStyleLbl="node1" presStyleIdx="0" presStyleCnt="3" custScaleX="44862">
        <dgm:presLayoutVars>
          <dgm:chMax val="0"/>
          <dgm:bulletEnabled val="1"/>
        </dgm:presLayoutVars>
      </dgm:prSet>
      <dgm:spPr/>
    </dgm:pt>
    <dgm:pt modelId="{6E977527-473E-4796-BC75-269AB9D6A45F}" type="pres">
      <dgm:prSet presAssocID="{57C79986-193B-48F7-A629-D9E8D39E5884}" presName="negativeSpace" presStyleCnt="0"/>
      <dgm:spPr/>
    </dgm:pt>
    <dgm:pt modelId="{ACE6B068-1720-47C7-B49E-B114007FFA15}" type="pres">
      <dgm:prSet presAssocID="{57C79986-193B-48F7-A629-D9E8D39E5884}" presName="childText" presStyleLbl="conFgAcc1" presStyleIdx="0" presStyleCnt="3">
        <dgm:presLayoutVars>
          <dgm:bulletEnabled val="1"/>
        </dgm:presLayoutVars>
      </dgm:prSet>
      <dgm:spPr/>
    </dgm:pt>
    <dgm:pt modelId="{780676CA-D29E-4775-BB75-48BA7DE64F26}" type="pres">
      <dgm:prSet presAssocID="{0B72C937-1BC1-41A8-AF6D-74AA8D71FFB7}" presName="spaceBetweenRectangles" presStyleCnt="0"/>
      <dgm:spPr/>
    </dgm:pt>
    <dgm:pt modelId="{DD4B0681-8F57-4715-B0FF-7151122ACBE8}" type="pres">
      <dgm:prSet presAssocID="{E4CA4EA8-116B-4BF3-BDFE-8964EAD5D648}" presName="parentLin" presStyleCnt="0"/>
      <dgm:spPr/>
    </dgm:pt>
    <dgm:pt modelId="{D3DF9A55-D63D-4148-9760-52A3CEEB8203}" type="pres">
      <dgm:prSet presAssocID="{E4CA4EA8-116B-4BF3-BDFE-8964EAD5D648}" presName="parentLeftMargin" presStyleLbl="node1" presStyleIdx="0" presStyleCnt="3"/>
      <dgm:spPr/>
    </dgm:pt>
    <dgm:pt modelId="{BFA1F57D-CF01-4D2C-BA6D-291CA0374872}" type="pres">
      <dgm:prSet presAssocID="{E4CA4EA8-116B-4BF3-BDFE-8964EAD5D648}" presName="parentText" presStyleLbl="node1" presStyleIdx="1" presStyleCnt="3" custScaleX="44862">
        <dgm:presLayoutVars>
          <dgm:chMax val="0"/>
          <dgm:bulletEnabled val="1"/>
        </dgm:presLayoutVars>
      </dgm:prSet>
      <dgm:spPr/>
    </dgm:pt>
    <dgm:pt modelId="{FB9A6BFB-7F1A-4AF0-9A5E-885F1CD1B666}" type="pres">
      <dgm:prSet presAssocID="{E4CA4EA8-116B-4BF3-BDFE-8964EAD5D648}" presName="negativeSpace" presStyleCnt="0"/>
      <dgm:spPr/>
    </dgm:pt>
    <dgm:pt modelId="{1AC1D6D4-8FA4-428B-A1E4-F142A0CE46FB}" type="pres">
      <dgm:prSet presAssocID="{E4CA4EA8-116B-4BF3-BDFE-8964EAD5D648}" presName="childText" presStyleLbl="conFgAcc1" presStyleIdx="1" presStyleCnt="3">
        <dgm:presLayoutVars>
          <dgm:bulletEnabled val="1"/>
        </dgm:presLayoutVars>
      </dgm:prSet>
      <dgm:spPr/>
    </dgm:pt>
    <dgm:pt modelId="{8B7B7FDA-D071-410D-AFD1-3F04662FDDF7}" type="pres">
      <dgm:prSet presAssocID="{FFB2788C-8956-4489-93AC-B297FA022DFC}" presName="spaceBetweenRectangles" presStyleCnt="0"/>
      <dgm:spPr/>
    </dgm:pt>
    <dgm:pt modelId="{D0052B0B-8FD7-47C6-B737-4E192124EFF8}" type="pres">
      <dgm:prSet presAssocID="{0B680F53-2823-4F3B-AAB4-A0571C6A1DBE}" presName="parentLin" presStyleCnt="0"/>
      <dgm:spPr/>
    </dgm:pt>
    <dgm:pt modelId="{CD0253B7-F439-4406-A640-DE79E1A9D631}" type="pres">
      <dgm:prSet presAssocID="{0B680F53-2823-4F3B-AAB4-A0571C6A1DBE}" presName="parentLeftMargin" presStyleLbl="node1" presStyleIdx="1" presStyleCnt="3"/>
      <dgm:spPr/>
    </dgm:pt>
    <dgm:pt modelId="{663665BD-6497-48F5-B3D9-9B4BD82857BB}" type="pres">
      <dgm:prSet presAssocID="{0B680F53-2823-4F3B-AAB4-A0571C6A1DBE}" presName="parentText" presStyleLbl="node1" presStyleIdx="2" presStyleCnt="3" custScaleX="44862">
        <dgm:presLayoutVars>
          <dgm:chMax val="0"/>
          <dgm:bulletEnabled val="1"/>
        </dgm:presLayoutVars>
      </dgm:prSet>
      <dgm:spPr/>
    </dgm:pt>
    <dgm:pt modelId="{131BD251-9BF0-4B0C-A85D-A6465A78B8C9}" type="pres">
      <dgm:prSet presAssocID="{0B680F53-2823-4F3B-AAB4-A0571C6A1DBE}" presName="negativeSpace" presStyleCnt="0"/>
      <dgm:spPr/>
    </dgm:pt>
    <dgm:pt modelId="{28AF085E-C0D3-441A-A80B-A3D73179C91C}" type="pres">
      <dgm:prSet presAssocID="{0B680F53-2823-4F3B-AAB4-A0571C6A1DBE}" presName="childText" presStyleLbl="conFgAcc1" presStyleIdx="2" presStyleCnt="3">
        <dgm:presLayoutVars>
          <dgm:bulletEnabled val="1"/>
        </dgm:presLayoutVars>
      </dgm:prSet>
      <dgm:spPr/>
    </dgm:pt>
  </dgm:ptLst>
  <dgm:cxnLst>
    <dgm:cxn modelId="{F6BE4A10-E2F8-4376-98A2-0F5A38176BD8}" type="presOf" srcId="{0B680F53-2823-4F3B-AAB4-A0571C6A1DBE}" destId="{CD0253B7-F439-4406-A640-DE79E1A9D631}" srcOrd="0" destOrd="0" presId="urn:microsoft.com/office/officeart/2005/8/layout/list1"/>
    <dgm:cxn modelId="{DD43AA23-2984-4292-A46E-EE0C3C1C402E}" srcId="{0B680F53-2823-4F3B-AAB4-A0571C6A1DBE}" destId="{2A2EEDF8-5A15-464E-9DEF-0B42356A94C2}" srcOrd="0" destOrd="0" parTransId="{BB112C7B-FF4E-4284-9E9E-319927FEC347}" sibTransId="{57EAC1D4-ED2F-43B7-9046-43C43192BD01}"/>
    <dgm:cxn modelId="{318B1B26-9D3D-422B-A2BF-9684958F84C2}" type="presOf" srcId="{57C79986-193B-48F7-A629-D9E8D39E5884}" destId="{A9CA8C39-F9DA-45DE-BC7B-4EEAA589A242}" srcOrd="0" destOrd="0" presId="urn:microsoft.com/office/officeart/2005/8/layout/list1"/>
    <dgm:cxn modelId="{7F533631-AB6F-4721-B268-7AE207555F2B}" type="presOf" srcId="{D9F6C3DD-2559-4679-907C-C04DD613EF0F}" destId="{3487B919-50DB-4981-9E3E-1D66B90F0C2F}" srcOrd="0" destOrd="0" presId="urn:microsoft.com/office/officeart/2005/8/layout/list1"/>
    <dgm:cxn modelId="{B5435442-8CEA-435A-84B4-88A97137CD80}" type="presOf" srcId="{2A2EEDF8-5A15-464E-9DEF-0B42356A94C2}" destId="{28AF085E-C0D3-441A-A80B-A3D73179C91C}" srcOrd="0" destOrd="0" presId="urn:microsoft.com/office/officeart/2005/8/layout/list1"/>
    <dgm:cxn modelId="{A8B8F246-4EAA-450E-9691-431D06718E56}" type="presOf" srcId="{093EAE9B-905D-49D1-AF65-9B27FD623BEA}" destId="{ACE6B068-1720-47C7-B49E-B114007FFA15}" srcOrd="0" destOrd="0" presId="urn:microsoft.com/office/officeart/2005/8/layout/list1"/>
    <dgm:cxn modelId="{675D0879-82FD-45B8-A903-043B807D167E}" type="presOf" srcId="{53E1C1CC-FB89-459A-AE46-7AEB9FA6AA1F}" destId="{1AC1D6D4-8FA4-428B-A1E4-F142A0CE46FB}" srcOrd="0" destOrd="0" presId="urn:microsoft.com/office/officeart/2005/8/layout/list1"/>
    <dgm:cxn modelId="{CDB53481-599A-4577-8E55-535E47FE8347}" srcId="{E4CA4EA8-116B-4BF3-BDFE-8964EAD5D648}" destId="{53E1C1CC-FB89-459A-AE46-7AEB9FA6AA1F}" srcOrd="0" destOrd="0" parTransId="{0BEB8FA1-F16D-44EA-9D92-138C1EB0A7A2}" sibTransId="{7D5BA5DA-969B-4524-BC41-3F6A5D13610A}"/>
    <dgm:cxn modelId="{7575D199-458E-43FD-8D51-DCC4CF06AEBE}" type="presOf" srcId="{57C79986-193B-48F7-A629-D9E8D39E5884}" destId="{A936AF48-0A12-412E-A806-0F490C2C70A2}" srcOrd="1" destOrd="0" presId="urn:microsoft.com/office/officeart/2005/8/layout/list1"/>
    <dgm:cxn modelId="{A3CA6D9D-C355-4F8F-B881-F316FDA12799}" type="presOf" srcId="{0B680F53-2823-4F3B-AAB4-A0571C6A1DBE}" destId="{663665BD-6497-48F5-B3D9-9B4BD82857BB}" srcOrd="1" destOrd="0" presId="urn:microsoft.com/office/officeart/2005/8/layout/list1"/>
    <dgm:cxn modelId="{28D1A9B8-726A-4C2D-9FC6-3629FC7597E8}" srcId="{D9F6C3DD-2559-4679-907C-C04DD613EF0F}" destId="{E4CA4EA8-116B-4BF3-BDFE-8964EAD5D648}" srcOrd="1" destOrd="0" parTransId="{C4A0300C-051B-40F8-98E9-417468028959}" sibTransId="{FFB2788C-8956-4489-93AC-B297FA022DFC}"/>
    <dgm:cxn modelId="{919725CA-1E80-49D4-AC19-0ACD8BE5D4CD}" type="presOf" srcId="{E4CA4EA8-116B-4BF3-BDFE-8964EAD5D648}" destId="{D3DF9A55-D63D-4148-9760-52A3CEEB8203}" srcOrd="0" destOrd="0" presId="urn:microsoft.com/office/officeart/2005/8/layout/list1"/>
    <dgm:cxn modelId="{29507AD8-6E36-4D36-ABF1-8B900EAD813D}" srcId="{D9F6C3DD-2559-4679-907C-C04DD613EF0F}" destId="{57C79986-193B-48F7-A629-D9E8D39E5884}" srcOrd="0" destOrd="0" parTransId="{EA16181F-27A9-4E18-8895-E1A0299AE3A2}" sibTransId="{0B72C937-1BC1-41A8-AF6D-74AA8D71FFB7}"/>
    <dgm:cxn modelId="{91065DDC-D71C-4410-9E2D-44B924FE88B6}" srcId="{D9F6C3DD-2559-4679-907C-C04DD613EF0F}" destId="{0B680F53-2823-4F3B-AAB4-A0571C6A1DBE}" srcOrd="2" destOrd="0" parTransId="{A333731E-CFED-4435-BBB9-B7013A3AFDCF}" sibTransId="{73B4FC3E-907F-4D25-8B9B-D61A2BA60596}"/>
    <dgm:cxn modelId="{EF8689E4-AE03-48FA-8CF2-8090D2834C7F}" type="presOf" srcId="{E4CA4EA8-116B-4BF3-BDFE-8964EAD5D648}" destId="{BFA1F57D-CF01-4D2C-BA6D-291CA0374872}" srcOrd="1" destOrd="0" presId="urn:microsoft.com/office/officeart/2005/8/layout/list1"/>
    <dgm:cxn modelId="{3F039EF2-D4CB-4D15-88ED-D31FC89CF475}" srcId="{57C79986-193B-48F7-A629-D9E8D39E5884}" destId="{093EAE9B-905D-49D1-AF65-9B27FD623BEA}" srcOrd="0" destOrd="0" parTransId="{2743299B-F308-4079-923A-027D72467CA0}" sibTransId="{8A85D2AF-4D2F-4314-ACE3-20F8D6B3E91B}"/>
    <dgm:cxn modelId="{CEA187D8-9D61-47CA-9468-ED9CB73293DD}" type="presParOf" srcId="{3487B919-50DB-4981-9E3E-1D66B90F0C2F}" destId="{89CC4A89-9639-4607-8439-48353C58654A}" srcOrd="0" destOrd="0" presId="urn:microsoft.com/office/officeart/2005/8/layout/list1"/>
    <dgm:cxn modelId="{A1313303-1514-4E9D-8DEE-CB423B7FDBF0}" type="presParOf" srcId="{89CC4A89-9639-4607-8439-48353C58654A}" destId="{A9CA8C39-F9DA-45DE-BC7B-4EEAA589A242}" srcOrd="0" destOrd="0" presId="urn:microsoft.com/office/officeart/2005/8/layout/list1"/>
    <dgm:cxn modelId="{A2170A04-CAAF-4B8E-BA4B-D9F7C4EDD363}" type="presParOf" srcId="{89CC4A89-9639-4607-8439-48353C58654A}" destId="{A936AF48-0A12-412E-A806-0F490C2C70A2}" srcOrd="1" destOrd="0" presId="urn:microsoft.com/office/officeart/2005/8/layout/list1"/>
    <dgm:cxn modelId="{B3C3D4A1-F850-4F77-A890-FC2A68928356}" type="presParOf" srcId="{3487B919-50DB-4981-9E3E-1D66B90F0C2F}" destId="{6E977527-473E-4796-BC75-269AB9D6A45F}" srcOrd="1" destOrd="0" presId="urn:microsoft.com/office/officeart/2005/8/layout/list1"/>
    <dgm:cxn modelId="{026EAB5F-4A68-4A21-AC02-0FE34748CDB4}" type="presParOf" srcId="{3487B919-50DB-4981-9E3E-1D66B90F0C2F}" destId="{ACE6B068-1720-47C7-B49E-B114007FFA15}" srcOrd="2" destOrd="0" presId="urn:microsoft.com/office/officeart/2005/8/layout/list1"/>
    <dgm:cxn modelId="{197488BE-39F7-444E-9E0D-11C5A38B10AD}" type="presParOf" srcId="{3487B919-50DB-4981-9E3E-1D66B90F0C2F}" destId="{780676CA-D29E-4775-BB75-48BA7DE64F26}" srcOrd="3" destOrd="0" presId="urn:microsoft.com/office/officeart/2005/8/layout/list1"/>
    <dgm:cxn modelId="{6AC1BDAF-003F-47BD-A980-50FF2149B445}" type="presParOf" srcId="{3487B919-50DB-4981-9E3E-1D66B90F0C2F}" destId="{DD4B0681-8F57-4715-B0FF-7151122ACBE8}" srcOrd="4" destOrd="0" presId="urn:microsoft.com/office/officeart/2005/8/layout/list1"/>
    <dgm:cxn modelId="{F31FC7A0-9401-44B1-9FAA-2A9B84344EFA}" type="presParOf" srcId="{DD4B0681-8F57-4715-B0FF-7151122ACBE8}" destId="{D3DF9A55-D63D-4148-9760-52A3CEEB8203}" srcOrd="0" destOrd="0" presId="urn:microsoft.com/office/officeart/2005/8/layout/list1"/>
    <dgm:cxn modelId="{013AFC03-B388-4F95-B2B8-94A2695E5429}" type="presParOf" srcId="{DD4B0681-8F57-4715-B0FF-7151122ACBE8}" destId="{BFA1F57D-CF01-4D2C-BA6D-291CA0374872}" srcOrd="1" destOrd="0" presId="urn:microsoft.com/office/officeart/2005/8/layout/list1"/>
    <dgm:cxn modelId="{13BE3315-6090-418A-B5BB-3071702C1FB9}" type="presParOf" srcId="{3487B919-50DB-4981-9E3E-1D66B90F0C2F}" destId="{FB9A6BFB-7F1A-4AF0-9A5E-885F1CD1B666}" srcOrd="5" destOrd="0" presId="urn:microsoft.com/office/officeart/2005/8/layout/list1"/>
    <dgm:cxn modelId="{6CAF6FF0-E363-4D62-9D3D-DBE608E2384B}" type="presParOf" srcId="{3487B919-50DB-4981-9E3E-1D66B90F0C2F}" destId="{1AC1D6D4-8FA4-428B-A1E4-F142A0CE46FB}" srcOrd="6" destOrd="0" presId="urn:microsoft.com/office/officeart/2005/8/layout/list1"/>
    <dgm:cxn modelId="{A5582300-B3B7-49FA-951F-5E554587B810}" type="presParOf" srcId="{3487B919-50DB-4981-9E3E-1D66B90F0C2F}" destId="{8B7B7FDA-D071-410D-AFD1-3F04662FDDF7}" srcOrd="7" destOrd="0" presId="urn:microsoft.com/office/officeart/2005/8/layout/list1"/>
    <dgm:cxn modelId="{D8B6B6CF-50DB-4D8E-BF30-A099D07B6F83}" type="presParOf" srcId="{3487B919-50DB-4981-9E3E-1D66B90F0C2F}" destId="{D0052B0B-8FD7-47C6-B737-4E192124EFF8}" srcOrd="8" destOrd="0" presId="urn:microsoft.com/office/officeart/2005/8/layout/list1"/>
    <dgm:cxn modelId="{47908B0E-7184-4A72-82EE-5D6576B5FA51}" type="presParOf" srcId="{D0052B0B-8FD7-47C6-B737-4E192124EFF8}" destId="{CD0253B7-F439-4406-A640-DE79E1A9D631}" srcOrd="0" destOrd="0" presId="urn:microsoft.com/office/officeart/2005/8/layout/list1"/>
    <dgm:cxn modelId="{1C50678A-94B3-436C-865C-89EE57F068C5}" type="presParOf" srcId="{D0052B0B-8FD7-47C6-B737-4E192124EFF8}" destId="{663665BD-6497-48F5-B3D9-9B4BD82857BB}" srcOrd="1" destOrd="0" presId="urn:microsoft.com/office/officeart/2005/8/layout/list1"/>
    <dgm:cxn modelId="{295D8E7F-086A-460B-A0BB-F354A2AD4511}" type="presParOf" srcId="{3487B919-50DB-4981-9E3E-1D66B90F0C2F}" destId="{131BD251-9BF0-4B0C-A85D-A6465A78B8C9}" srcOrd="9" destOrd="0" presId="urn:microsoft.com/office/officeart/2005/8/layout/list1"/>
    <dgm:cxn modelId="{9E854BD5-C6E6-4C8F-9C56-9F6CEAD00F89}" type="presParOf" srcId="{3487B919-50DB-4981-9E3E-1D66B90F0C2F}" destId="{28AF085E-C0D3-441A-A80B-A3D73179C91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79DD7-1422-47C1-A1C0-DC92DF0E406A}" type="doc">
      <dgm:prSet loTypeId="urn:microsoft.com/office/officeart/2005/8/layout/hProcess9" loCatId="process" qsTypeId="urn:microsoft.com/office/officeart/2005/8/quickstyle/simple1" qsCatId="simple" csTypeId="urn:microsoft.com/office/officeart/2005/8/colors/colorful2" csCatId="colorful" phldr="1"/>
      <dgm:spPr/>
    </dgm:pt>
    <dgm:pt modelId="{573B22AA-0334-40DA-81DB-8DB1EAF183EB}">
      <dgm:prSet phldrT="[Text]"/>
      <dgm:spPr/>
      <dgm:t>
        <a:bodyPr/>
        <a:lstStyle/>
        <a:p>
          <a:r>
            <a:rPr lang="en-US" dirty="0">
              <a:solidFill>
                <a:schemeClr val="tx1">
                  <a:lumMod val="85000"/>
                  <a:lumOff val="15000"/>
                </a:schemeClr>
              </a:solidFill>
            </a:rPr>
            <a:t>Strategies</a:t>
          </a:r>
        </a:p>
      </dgm:t>
    </dgm:pt>
    <dgm:pt modelId="{A5B93E62-6725-4C53-8D35-EE04000AC837}" type="parTrans" cxnId="{49EEA80B-B4D6-46B1-B522-A52A3AD49A95}">
      <dgm:prSet/>
      <dgm:spPr/>
      <dgm:t>
        <a:bodyPr/>
        <a:lstStyle/>
        <a:p>
          <a:endParaRPr lang="en-US"/>
        </a:p>
      </dgm:t>
    </dgm:pt>
    <dgm:pt modelId="{FA96E929-545C-4EC3-AD22-20C267BEB6CD}" type="sibTrans" cxnId="{49EEA80B-B4D6-46B1-B522-A52A3AD49A95}">
      <dgm:prSet/>
      <dgm:spPr/>
      <dgm:t>
        <a:bodyPr/>
        <a:lstStyle/>
        <a:p>
          <a:endParaRPr lang="en-US"/>
        </a:p>
      </dgm:t>
    </dgm:pt>
    <dgm:pt modelId="{B7F05413-BD09-4CDA-B0E6-C5DB86C3C95A}">
      <dgm:prSet phldrT="[Text]"/>
      <dgm:spPr>
        <a:solidFill>
          <a:srgbClr val="BFDB44"/>
        </a:solidFill>
      </dgm:spPr>
      <dgm:t>
        <a:bodyPr/>
        <a:lstStyle/>
        <a:p>
          <a:r>
            <a:rPr lang="en-US" dirty="0">
              <a:solidFill>
                <a:schemeClr val="tx1">
                  <a:lumMod val="85000"/>
                  <a:lumOff val="15000"/>
                </a:schemeClr>
              </a:solidFill>
            </a:rPr>
            <a:t>Change</a:t>
          </a:r>
          <a:r>
            <a:rPr lang="en-US" dirty="0"/>
            <a:t> </a:t>
          </a:r>
          <a:r>
            <a:rPr lang="en-US" dirty="0">
              <a:solidFill>
                <a:schemeClr val="tx1">
                  <a:lumMod val="85000"/>
                  <a:lumOff val="15000"/>
                </a:schemeClr>
              </a:solidFill>
            </a:rPr>
            <a:t>Concepts</a:t>
          </a:r>
        </a:p>
      </dgm:t>
    </dgm:pt>
    <dgm:pt modelId="{E5A9FAD4-EFF1-41C1-B160-942F90A438F4}" type="parTrans" cxnId="{B4526535-E312-4122-88A1-52D723F7E9BF}">
      <dgm:prSet/>
      <dgm:spPr/>
      <dgm:t>
        <a:bodyPr/>
        <a:lstStyle/>
        <a:p>
          <a:endParaRPr lang="en-US"/>
        </a:p>
      </dgm:t>
    </dgm:pt>
    <dgm:pt modelId="{B0958934-30E1-4DC2-9F1F-DA3A1E112D8A}" type="sibTrans" cxnId="{B4526535-E312-4122-88A1-52D723F7E9BF}">
      <dgm:prSet/>
      <dgm:spPr/>
      <dgm:t>
        <a:bodyPr/>
        <a:lstStyle/>
        <a:p>
          <a:endParaRPr lang="en-US"/>
        </a:p>
      </dgm:t>
    </dgm:pt>
    <dgm:pt modelId="{6890C8D5-D65E-4B9D-9C6E-C81C5E3C961C}">
      <dgm:prSet phldrT="[Text]"/>
      <dgm:spPr>
        <a:solidFill>
          <a:srgbClr val="50B848"/>
        </a:solidFill>
      </dgm:spPr>
      <dgm:t>
        <a:bodyPr/>
        <a:lstStyle/>
        <a:p>
          <a:r>
            <a:rPr lang="en-US" dirty="0">
              <a:solidFill>
                <a:schemeClr val="tx1">
                  <a:lumMod val="85000"/>
                  <a:lumOff val="15000"/>
                </a:schemeClr>
              </a:solidFill>
            </a:rPr>
            <a:t>Action Items</a:t>
          </a:r>
        </a:p>
      </dgm:t>
    </dgm:pt>
    <dgm:pt modelId="{306C043B-BC77-4157-A8A1-92208721ABF4}" type="parTrans" cxnId="{A180D957-6A90-4646-8018-A0A52CBC73A2}">
      <dgm:prSet/>
      <dgm:spPr/>
      <dgm:t>
        <a:bodyPr/>
        <a:lstStyle/>
        <a:p>
          <a:endParaRPr lang="en-US"/>
        </a:p>
      </dgm:t>
    </dgm:pt>
    <dgm:pt modelId="{AC0D546F-5CAF-4545-9E56-4DBF7D267743}" type="sibTrans" cxnId="{A180D957-6A90-4646-8018-A0A52CBC73A2}">
      <dgm:prSet/>
      <dgm:spPr/>
      <dgm:t>
        <a:bodyPr/>
        <a:lstStyle/>
        <a:p>
          <a:endParaRPr lang="en-US"/>
        </a:p>
      </dgm:t>
    </dgm:pt>
    <dgm:pt modelId="{E8A2A50D-7171-47DC-A899-28808BEEA45F}" type="pres">
      <dgm:prSet presAssocID="{66779DD7-1422-47C1-A1C0-DC92DF0E406A}" presName="CompostProcess" presStyleCnt="0">
        <dgm:presLayoutVars>
          <dgm:dir/>
          <dgm:resizeHandles val="exact"/>
        </dgm:presLayoutVars>
      </dgm:prSet>
      <dgm:spPr/>
    </dgm:pt>
    <dgm:pt modelId="{952D1FCD-D138-4AA1-AEE2-E2E9EFFD8ACD}" type="pres">
      <dgm:prSet presAssocID="{66779DD7-1422-47C1-A1C0-DC92DF0E406A}" presName="arrow" presStyleLbl="bgShp" presStyleIdx="0" presStyleCnt="1" custLinFactNeighborX="-480" custLinFactNeighborY="20112"/>
      <dgm:spPr/>
      <dgm:extLst/>
    </dgm:pt>
    <dgm:pt modelId="{51D51655-499D-40A4-AFED-E538B70D049A}" type="pres">
      <dgm:prSet presAssocID="{66779DD7-1422-47C1-A1C0-DC92DF0E406A}" presName="linearProcess" presStyleCnt="0"/>
      <dgm:spPr/>
    </dgm:pt>
    <dgm:pt modelId="{05E86ECD-C131-46DF-9380-BB86E1C6A69F}" type="pres">
      <dgm:prSet presAssocID="{573B22AA-0334-40DA-81DB-8DB1EAF183EB}" presName="textNode" presStyleLbl="node1" presStyleIdx="0" presStyleCnt="3">
        <dgm:presLayoutVars>
          <dgm:bulletEnabled val="1"/>
        </dgm:presLayoutVars>
      </dgm:prSet>
      <dgm:spPr/>
    </dgm:pt>
    <dgm:pt modelId="{7B5ECC71-080C-495D-ACE6-03FC6ADD800F}" type="pres">
      <dgm:prSet presAssocID="{FA96E929-545C-4EC3-AD22-20C267BEB6CD}" presName="sibTrans" presStyleCnt="0"/>
      <dgm:spPr/>
    </dgm:pt>
    <dgm:pt modelId="{2E21D395-4A56-4071-B4B8-F08F2AAA1D92}" type="pres">
      <dgm:prSet presAssocID="{B7F05413-BD09-4CDA-B0E6-C5DB86C3C95A}" presName="textNode" presStyleLbl="node1" presStyleIdx="1" presStyleCnt="3">
        <dgm:presLayoutVars>
          <dgm:bulletEnabled val="1"/>
        </dgm:presLayoutVars>
      </dgm:prSet>
      <dgm:spPr/>
    </dgm:pt>
    <dgm:pt modelId="{11FE08DA-AD2C-4762-9829-AB1889409C7E}" type="pres">
      <dgm:prSet presAssocID="{B0958934-30E1-4DC2-9F1F-DA3A1E112D8A}" presName="sibTrans" presStyleCnt="0"/>
      <dgm:spPr/>
    </dgm:pt>
    <dgm:pt modelId="{C718250B-16E2-43FB-ACE9-38C40E7C049C}" type="pres">
      <dgm:prSet presAssocID="{6890C8D5-D65E-4B9D-9C6E-C81C5E3C961C}" presName="textNode" presStyleLbl="node1" presStyleIdx="2" presStyleCnt="3">
        <dgm:presLayoutVars>
          <dgm:bulletEnabled val="1"/>
        </dgm:presLayoutVars>
      </dgm:prSet>
      <dgm:spPr/>
    </dgm:pt>
  </dgm:ptLst>
  <dgm:cxnLst>
    <dgm:cxn modelId="{49EEA80B-B4D6-46B1-B522-A52A3AD49A95}" srcId="{66779DD7-1422-47C1-A1C0-DC92DF0E406A}" destId="{573B22AA-0334-40DA-81DB-8DB1EAF183EB}" srcOrd="0" destOrd="0" parTransId="{A5B93E62-6725-4C53-8D35-EE04000AC837}" sibTransId="{FA96E929-545C-4EC3-AD22-20C267BEB6CD}"/>
    <dgm:cxn modelId="{B4526535-E312-4122-88A1-52D723F7E9BF}" srcId="{66779DD7-1422-47C1-A1C0-DC92DF0E406A}" destId="{B7F05413-BD09-4CDA-B0E6-C5DB86C3C95A}" srcOrd="1" destOrd="0" parTransId="{E5A9FAD4-EFF1-41C1-B160-942F90A438F4}" sibTransId="{B0958934-30E1-4DC2-9F1F-DA3A1E112D8A}"/>
    <dgm:cxn modelId="{A180D957-6A90-4646-8018-A0A52CBC73A2}" srcId="{66779DD7-1422-47C1-A1C0-DC92DF0E406A}" destId="{6890C8D5-D65E-4B9D-9C6E-C81C5E3C961C}" srcOrd="2" destOrd="0" parTransId="{306C043B-BC77-4157-A8A1-92208721ABF4}" sibTransId="{AC0D546F-5CAF-4545-9E56-4DBF7D267743}"/>
    <dgm:cxn modelId="{E3CFD391-A496-4576-874F-4019E61C10B5}" type="presOf" srcId="{573B22AA-0334-40DA-81DB-8DB1EAF183EB}" destId="{05E86ECD-C131-46DF-9380-BB86E1C6A69F}" srcOrd="0" destOrd="0" presId="urn:microsoft.com/office/officeart/2005/8/layout/hProcess9"/>
    <dgm:cxn modelId="{6E687EAF-5E70-4F56-857E-4B43FA111511}" type="presOf" srcId="{6890C8D5-D65E-4B9D-9C6E-C81C5E3C961C}" destId="{C718250B-16E2-43FB-ACE9-38C40E7C049C}" srcOrd="0" destOrd="0" presId="urn:microsoft.com/office/officeart/2005/8/layout/hProcess9"/>
    <dgm:cxn modelId="{BCC71DB9-9005-4880-B5B9-7EA032206E58}" type="presOf" srcId="{66779DD7-1422-47C1-A1C0-DC92DF0E406A}" destId="{E8A2A50D-7171-47DC-A899-28808BEEA45F}" srcOrd="0" destOrd="0" presId="urn:microsoft.com/office/officeart/2005/8/layout/hProcess9"/>
    <dgm:cxn modelId="{FF6CD7FF-3A29-46CE-94C1-7BB883E34E47}" type="presOf" srcId="{B7F05413-BD09-4CDA-B0E6-C5DB86C3C95A}" destId="{2E21D395-4A56-4071-B4B8-F08F2AAA1D92}" srcOrd="0" destOrd="0" presId="urn:microsoft.com/office/officeart/2005/8/layout/hProcess9"/>
    <dgm:cxn modelId="{5AC5B52D-A15D-405D-8FE5-43E69EFB65A3}" type="presParOf" srcId="{E8A2A50D-7171-47DC-A899-28808BEEA45F}" destId="{952D1FCD-D138-4AA1-AEE2-E2E9EFFD8ACD}" srcOrd="0" destOrd="0" presId="urn:microsoft.com/office/officeart/2005/8/layout/hProcess9"/>
    <dgm:cxn modelId="{7E26B044-0F4D-4369-ADE6-6BB1058155FF}" type="presParOf" srcId="{E8A2A50D-7171-47DC-A899-28808BEEA45F}" destId="{51D51655-499D-40A4-AFED-E538B70D049A}" srcOrd="1" destOrd="0" presId="urn:microsoft.com/office/officeart/2005/8/layout/hProcess9"/>
    <dgm:cxn modelId="{DBBE48BE-DDB2-4806-8ECB-EA36B701EDF6}" type="presParOf" srcId="{51D51655-499D-40A4-AFED-E538B70D049A}" destId="{05E86ECD-C131-46DF-9380-BB86E1C6A69F}" srcOrd="0" destOrd="0" presId="urn:microsoft.com/office/officeart/2005/8/layout/hProcess9"/>
    <dgm:cxn modelId="{C8F8CF98-1B38-4E8A-89ED-51A879D768E6}" type="presParOf" srcId="{51D51655-499D-40A4-AFED-E538B70D049A}" destId="{7B5ECC71-080C-495D-ACE6-03FC6ADD800F}" srcOrd="1" destOrd="0" presId="urn:microsoft.com/office/officeart/2005/8/layout/hProcess9"/>
    <dgm:cxn modelId="{C105317B-9E30-4AC6-8895-3E2FD59496D0}" type="presParOf" srcId="{51D51655-499D-40A4-AFED-E538B70D049A}" destId="{2E21D395-4A56-4071-B4B8-F08F2AAA1D92}" srcOrd="2" destOrd="0" presId="urn:microsoft.com/office/officeart/2005/8/layout/hProcess9"/>
    <dgm:cxn modelId="{AC4E6DBA-8B35-466D-B9FE-ADF82674C25F}" type="presParOf" srcId="{51D51655-499D-40A4-AFED-E538B70D049A}" destId="{11FE08DA-AD2C-4762-9829-AB1889409C7E}" srcOrd="3" destOrd="0" presId="urn:microsoft.com/office/officeart/2005/8/layout/hProcess9"/>
    <dgm:cxn modelId="{534CDCF4-8B20-446C-AEC8-34D400EABC7C}" type="presParOf" srcId="{51D51655-499D-40A4-AFED-E538B70D049A}" destId="{C718250B-16E2-43FB-ACE9-38C40E7C049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BBA64-D4FE-4B1A-92E2-E4AEC7B778A0}">
      <dsp:nvSpPr>
        <dsp:cNvPr id="0" name=""/>
        <dsp:cNvSpPr/>
      </dsp:nvSpPr>
      <dsp:spPr>
        <a:xfrm>
          <a:off x="1615" y="640870"/>
          <a:ext cx="4873569" cy="12183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262626"/>
              </a:solidFill>
            </a:rPr>
            <a:t>Phase 3</a:t>
          </a:r>
        </a:p>
      </dsp:txBody>
      <dsp:txXfrm>
        <a:off x="37300" y="676555"/>
        <a:ext cx="4802199" cy="1147022"/>
      </dsp:txXfrm>
    </dsp:sp>
    <dsp:sp modelId="{7FF9C408-6DC7-46BC-B94D-5ED2FD2FA68D}">
      <dsp:nvSpPr>
        <dsp:cNvPr id="0" name=""/>
        <dsp:cNvSpPr/>
      </dsp:nvSpPr>
      <dsp:spPr>
        <a:xfrm rot="5400000">
          <a:off x="2037730" y="1863551"/>
          <a:ext cx="801339" cy="609602"/>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592F5-EDC5-401B-8B60-6DD911132DC7}">
      <dsp:nvSpPr>
        <dsp:cNvPr id="0" name=""/>
        <dsp:cNvSpPr/>
      </dsp:nvSpPr>
      <dsp:spPr>
        <a:xfrm>
          <a:off x="1615" y="2606683"/>
          <a:ext cx="4873569" cy="121839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November 28, 2019</a:t>
          </a:r>
        </a:p>
      </dsp:txBody>
      <dsp:txXfrm>
        <a:off x="37300" y="2642368"/>
        <a:ext cx="4802199" cy="1147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B068-1720-47C7-B49E-B114007FFA15}">
      <dsp:nvSpPr>
        <dsp:cNvPr id="0" name=""/>
        <dsp:cNvSpPr/>
      </dsp:nvSpPr>
      <dsp:spPr>
        <a:xfrm>
          <a:off x="0" y="376934"/>
          <a:ext cx="7315200" cy="935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58216" rIns="567741" bIns="156464" numCol="1" spcCol="1270" anchor="t" anchorCtr="0">
          <a:noAutofit/>
        </a:bodyPr>
        <a:lstStyle/>
        <a:p>
          <a:pPr marL="228600" lvl="1" indent="-228600" algn="l" defTabSz="977900">
            <a:lnSpc>
              <a:spcPct val="90000"/>
            </a:lnSpc>
            <a:spcBef>
              <a:spcPct val="0"/>
            </a:spcBef>
            <a:spcAft>
              <a:spcPct val="15000"/>
            </a:spcAft>
            <a:buNone/>
          </a:pPr>
          <a:r>
            <a:rPr lang="en-US" sz="2200" kern="1200" dirty="0"/>
            <a:t>QAPI feedback, data collection, and monitoring</a:t>
          </a:r>
        </a:p>
      </dsp:txBody>
      <dsp:txXfrm>
        <a:off x="0" y="376934"/>
        <a:ext cx="7315200" cy="935550"/>
      </dsp:txXfrm>
    </dsp:sp>
    <dsp:sp modelId="{A936AF48-0A12-412E-A806-0F490C2C70A2}">
      <dsp:nvSpPr>
        <dsp:cNvPr id="0" name=""/>
        <dsp:cNvSpPr/>
      </dsp:nvSpPr>
      <dsp:spPr>
        <a:xfrm>
          <a:off x="365760" y="52214"/>
          <a:ext cx="2297221" cy="649440"/>
        </a:xfrm>
        <a:prstGeom prst="roundRect">
          <a:avLst/>
        </a:prstGeom>
        <a:solidFill>
          <a:srgbClr val="61A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§483.75(c)</a:t>
          </a:r>
        </a:p>
      </dsp:txBody>
      <dsp:txXfrm>
        <a:off x="397463" y="83917"/>
        <a:ext cx="2233815" cy="586034"/>
      </dsp:txXfrm>
    </dsp:sp>
    <dsp:sp modelId="{1AC1D6D4-8FA4-428B-A1E4-F142A0CE46FB}">
      <dsp:nvSpPr>
        <dsp:cNvPr id="0" name=""/>
        <dsp:cNvSpPr/>
      </dsp:nvSpPr>
      <dsp:spPr>
        <a:xfrm>
          <a:off x="0" y="1756005"/>
          <a:ext cx="7315200" cy="935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58216" rIns="567741" bIns="156464" numCol="1" spcCol="1270" anchor="t" anchorCtr="0">
          <a:noAutofit/>
        </a:bodyPr>
        <a:lstStyle/>
        <a:p>
          <a:pPr marL="228600" lvl="1" indent="-228600" algn="l" defTabSz="977900">
            <a:lnSpc>
              <a:spcPct val="90000"/>
            </a:lnSpc>
            <a:spcBef>
              <a:spcPct val="0"/>
            </a:spcBef>
            <a:spcAft>
              <a:spcPct val="15000"/>
            </a:spcAft>
            <a:buNone/>
          </a:pPr>
          <a:r>
            <a:rPr lang="en-US" sz="2200" kern="1200" dirty="0"/>
            <a:t>QAPI systemic analysis and systemic action</a:t>
          </a:r>
        </a:p>
      </dsp:txBody>
      <dsp:txXfrm>
        <a:off x="0" y="1756005"/>
        <a:ext cx="7315200" cy="935550"/>
      </dsp:txXfrm>
    </dsp:sp>
    <dsp:sp modelId="{BFA1F57D-CF01-4D2C-BA6D-291CA0374872}">
      <dsp:nvSpPr>
        <dsp:cNvPr id="0" name=""/>
        <dsp:cNvSpPr/>
      </dsp:nvSpPr>
      <dsp:spPr>
        <a:xfrm>
          <a:off x="365760" y="1431284"/>
          <a:ext cx="2297221"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§483.75(d)</a:t>
          </a:r>
        </a:p>
      </dsp:txBody>
      <dsp:txXfrm>
        <a:off x="397463" y="1462987"/>
        <a:ext cx="2233815" cy="586034"/>
      </dsp:txXfrm>
    </dsp:sp>
    <dsp:sp modelId="{28AF085E-C0D3-441A-A80B-A3D73179C91C}">
      <dsp:nvSpPr>
        <dsp:cNvPr id="0" name=""/>
        <dsp:cNvSpPr/>
      </dsp:nvSpPr>
      <dsp:spPr>
        <a:xfrm>
          <a:off x="0" y="3135075"/>
          <a:ext cx="7315200" cy="935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58216" rIns="567741" bIns="156464" numCol="1" spcCol="1270" anchor="t" anchorCtr="0">
          <a:noAutofit/>
        </a:bodyPr>
        <a:lstStyle/>
        <a:p>
          <a:pPr marL="228600" lvl="1" indent="-228600" algn="l" defTabSz="977900">
            <a:lnSpc>
              <a:spcPct val="90000"/>
            </a:lnSpc>
            <a:spcBef>
              <a:spcPct val="0"/>
            </a:spcBef>
            <a:spcAft>
              <a:spcPct val="15000"/>
            </a:spcAft>
            <a:buNone/>
          </a:pPr>
          <a:r>
            <a:rPr lang="en-US" sz="2200" kern="1200" dirty="0"/>
            <a:t>Infection preventionist with specialized training</a:t>
          </a:r>
        </a:p>
      </dsp:txBody>
      <dsp:txXfrm>
        <a:off x="0" y="3135075"/>
        <a:ext cx="7315200" cy="935550"/>
      </dsp:txXfrm>
    </dsp:sp>
    <dsp:sp modelId="{663665BD-6497-48F5-B3D9-9B4BD82857BB}">
      <dsp:nvSpPr>
        <dsp:cNvPr id="0" name=""/>
        <dsp:cNvSpPr/>
      </dsp:nvSpPr>
      <dsp:spPr>
        <a:xfrm>
          <a:off x="365760" y="2810355"/>
          <a:ext cx="2297221"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483.75(g)</a:t>
          </a:r>
        </a:p>
      </dsp:txBody>
      <dsp:txXfrm>
        <a:off x="397463" y="2842058"/>
        <a:ext cx="2233815"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D1FCD-D138-4AA1-AEE2-E2E9EFFD8ACD}">
      <dsp:nvSpPr>
        <dsp:cNvPr id="0" name=""/>
        <dsp:cNvSpPr/>
      </dsp:nvSpPr>
      <dsp:spPr>
        <a:xfrm>
          <a:off x="444873" y="0"/>
          <a:ext cx="5331964" cy="222019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86ECD-C131-46DF-9380-BB86E1C6A69F}">
      <dsp:nvSpPr>
        <dsp:cNvPr id="0" name=""/>
        <dsp:cNvSpPr/>
      </dsp:nvSpPr>
      <dsp:spPr>
        <a:xfrm>
          <a:off x="155597" y="666057"/>
          <a:ext cx="1881869" cy="8880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85000"/>
                  <a:lumOff val="15000"/>
                </a:schemeClr>
              </a:solidFill>
            </a:rPr>
            <a:t>Strategies</a:t>
          </a:r>
        </a:p>
      </dsp:txBody>
      <dsp:txXfrm>
        <a:off x="198949" y="709409"/>
        <a:ext cx="1795165" cy="801373"/>
      </dsp:txXfrm>
    </dsp:sp>
    <dsp:sp modelId="{2E21D395-4A56-4071-B4B8-F08F2AAA1D92}">
      <dsp:nvSpPr>
        <dsp:cNvPr id="0" name=""/>
        <dsp:cNvSpPr/>
      </dsp:nvSpPr>
      <dsp:spPr>
        <a:xfrm>
          <a:off x="2195514" y="666057"/>
          <a:ext cx="1881869" cy="888077"/>
        </a:xfrm>
        <a:prstGeom prst="roundRect">
          <a:avLst/>
        </a:prstGeom>
        <a:solidFill>
          <a:srgbClr val="BFDB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85000"/>
                  <a:lumOff val="15000"/>
                </a:schemeClr>
              </a:solidFill>
            </a:rPr>
            <a:t>Change</a:t>
          </a:r>
          <a:r>
            <a:rPr lang="en-US" sz="2200" kern="1200" dirty="0"/>
            <a:t> </a:t>
          </a:r>
          <a:r>
            <a:rPr lang="en-US" sz="2200" kern="1200" dirty="0">
              <a:solidFill>
                <a:schemeClr val="tx1">
                  <a:lumMod val="85000"/>
                  <a:lumOff val="15000"/>
                </a:schemeClr>
              </a:solidFill>
            </a:rPr>
            <a:t>Concepts</a:t>
          </a:r>
        </a:p>
      </dsp:txBody>
      <dsp:txXfrm>
        <a:off x="2238866" y="709409"/>
        <a:ext cx="1795165" cy="801373"/>
      </dsp:txXfrm>
    </dsp:sp>
    <dsp:sp modelId="{C718250B-16E2-43FB-ACE9-38C40E7C049C}">
      <dsp:nvSpPr>
        <dsp:cNvPr id="0" name=""/>
        <dsp:cNvSpPr/>
      </dsp:nvSpPr>
      <dsp:spPr>
        <a:xfrm>
          <a:off x="4235432" y="666057"/>
          <a:ext cx="1881869" cy="888077"/>
        </a:xfrm>
        <a:prstGeom prst="roundRect">
          <a:avLst/>
        </a:prstGeom>
        <a:solidFill>
          <a:srgbClr val="50B8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lumMod val="85000"/>
                  <a:lumOff val="15000"/>
                </a:schemeClr>
              </a:solidFill>
            </a:rPr>
            <a:t>Action Items</a:t>
          </a:r>
        </a:p>
      </dsp:txBody>
      <dsp:txXfrm>
        <a:off x="4278784" y="709409"/>
        <a:ext cx="1795165" cy="8013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68884" y="387879"/>
            <a:ext cx="3945074" cy="465455"/>
          </a:xfrm>
          <a:prstGeom prst="rect">
            <a:avLst/>
          </a:prstGeom>
        </p:spPr>
        <p:txBody>
          <a:bodyPr vert="horz" lIns="93324" tIns="46662" rIns="93324" bIns="46662" rtlCol="0"/>
          <a:lstStyle>
            <a:lvl1pPr algn="l">
              <a:defRPr sz="1200"/>
            </a:lvl1pPr>
          </a:lstStyle>
          <a:p>
            <a:pPr algn="ctr"/>
            <a:r>
              <a:rPr lang="en-US" dirty="0">
                <a:solidFill>
                  <a:schemeClr val="tx1">
                    <a:lumMod val="85000"/>
                    <a:lumOff val="15000"/>
                  </a:schemeClr>
                </a:solidFill>
              </a:rPr>
              <a:t>Skilled Nursing Facility (SNF) </a:t>
            </a:r>
            <a:br>
              <a:rPr lang="en-US" dirty="0">
                <a:solidFill>
                  <a:schemeClr val="tx1">
                    <a:lumMod val="85000"/>
                    <a:lumOff val="15000"/>
                  </a:schemeClr>
                </a:solidFill>
              </a:rPr>
            </a:br>
            <a:r>
              <a:rPr lang="en-US" dirty="0">
                <a:solidFill>
                  <a:schemeClr val="tx1">
                    <a:lumMod val="85000"/>
                    <a:lumOff val="15000"/>
                  </a:schemeClr>
                </a:solidFill>
              </a:rPr>
              <a:t>Quality </a:t>
            </a:r>
            <a:r>
              <a:rPr lang="en-US" dirty="0" err="1">
                <a:solidFill>
                  <a:schemeClr val="tx1">
                    <a:lumMod val="85000"/>
                    <a:lumOff val="15000"/>
                  </a:schemeClr>
                </a:solidFill>
              </a:rPr>
              <a:t>Metricc</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1668884" y="8576439"/>
            <a:ext cx="3682445" cy="465455"/>
          </a:xfrm>
          <a:prstGeom prst="rect">
            <a:avLst/>
          </a:prstGeom>
        </p:spPr>
        <p:txBody>
          <a:bodyPr vert="horz" lIns="93324" tIns="46662" rIns="93324" bIns="46662" rtlCol="0" anchor="b"/>
          <a:lstStyle>
            <a:lvl1pPr algn="r">
              <a:defRPr sz="1200"/>
            </a:lvl1pPr>
          </a:lstStyle>
          <a:p>
            <a:pPr algn="ctr"/>
            <a:r>
              <a:rPr lang="en-US" dirty="0">
                <a:solidFill>
                  <a:schemeClr val="tx1">
                    <a:lumMod val="85000"/>
                    <a:lumOff val="15000"/>
                  </a:schemeClr>
                </a:solidFill>
                <a:cs typeface="Times New Roman" panose="02020603050405020304" pitchFamily="18" charset="0"/>
              </a:rPr>
              <a:t>Health Services Advisory Group</a:t>
            </a:r>
          </a:p>
          <a:p>
            <a:pPr algn="ctr"/>
            <a:r>
              <a:rPr lang="en-US" dirty="0">
                <a:solidFill>
                  <a:schemeClr val="tx1">
                    <a:lumMod val="85000"/>
                    <a:lumOff val="15000"/>
                  </a:schemeClr>
                </a:solidFill>
                <a:cs typeface="Times New Roman" panose="02020603050405020304" pitchFamily="18" charset="0"/>
              </a:rPr>
              <a:t>June 26, 2019</a:t>
            </a:r>
            <a:br>
              <a:rPr lang="en-US" dirty="0">
                <a:solidFill>
                  <a:schemeClr val="tx1">
                    <a:lumMod val="85000"/>
                    <a:lumOff val="15000"/>
                  </a:schemeClr>
                </a:solidFill>
                <a:cs typeface="Times New Roman" panose="02020603050405020304" pitchFamily="18" charset="0"/>
              </a:rPr>
            </a:br>
            <a:r>
              <a:rPr lang="en-US" dirty="0">
                <a:solidFill>
                  <a:schemeClr val="tx1">
                    <a:lumMod val="85000"/>
                    <a:lumOff val="15000"/>
                  </a:schemeClr>
                </a:solidFill>
                <a:cs typeface="Times New Roman" panose="02020603050405020304" pitchFamily="18" charset="0"/>
              </a:rPr>
              <a:t>–</a:t>
            </a:r>
            <a:fld id="{C421F214-65C1-4BD1-A29A-E6049B2E585B}" type="slidenum">
              <a:rPr lang="en-US" smtClean="0">
                <a:solidFill>
                  <a:schemeClr val="tx1">
                    <a:lumMod val="85000"/>
                    <a:lumOff val="15000"/>
                  </a:schemeClr>
                </a:solidFill>
                <a:cs typeface="Times New Roman" panose="02020603050405020304" pitchFamily="18" charset="0"/>
              </a:rPr>
              <a:pPr algn="ctr"/>
              <a:t>‹#›</a:t>
            </a:fld>
            <a:r>
              <a:rPr lang="en-US" dirty="0">
                <a:solidFill>
                  <a:schemeClr val="tx1">
                    <a:lumMod val="85000"/>
                    <a:lumOff val="15000"/>
                  </a:schemeClr>
                </a:solidFill>
                <a:cs typeface="Times New Roman" panose="02020603050405020304" pitchFamily="18" charset="0"/>
              </a:rPr>
              <a:t>–</a:t>
            </a:r>
          </a:p>
        </p:txBody>
      </p:sp>
    </p:spTree>
    <p:extLst>
      <p:ext uri="{BB962C8B-B14F-4D97-AF65-F5344CB8AC3E}">
        <p14:creationId xmlns:p14="http://schemas.microsoft.com/office/powerpoint/2010/main" val="390821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C821E7E-F56A-4A6E-8EBB-DFE43C9C1E83}" type="datetimeFigureOut">
              <a:rPr lang="en-US" smtClean="0"/>
              <a:t>6/25/2019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B478A91-E263-46B9-A7AE-71D8ABBACD49}" type="slidenum">
              <a:rPr lang="en-US" smtClean="0"/>
              <a:t>‹#›</a:t>
            </a:fld>
            <a:endParaRPr lang="en-US"/>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a:t>
            </a:fld>
            <a:endParaRPr lang="en-US"/>
          </a:p>
        </p:txBody>
      </p:sp>
    </p:spTree>
    <p:extLst>
      <p:ext uri="{BB962C8B-B14F-4D97-AF65-F5344CB8AC3E}">
        <p14:creationId xmlns:p14="http://schemas.microsoft.com/office/powerpoint/2010/main" val="138659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These tools integrate the importance of tracking and managing symptoms and medications and what actions to take if patients are experiencing specific symptoms. </a:t>
            </a:r>
          </a:p>
          <a:p>
            <a:pPr defTabSz="933237">
              <a:defRPr/>
            </a:pPr>
            <a:endParaRPr lang="en-US" dirty="0"/>
          </a:p>
          <a:p>
            <a:pPr defTabSz="933237">
              <a:defRPr/>
            </a:pPr>
            <a:r>
              <a:rPr lang="en-US" dirty="0"/>
              <a:t>Example: when a patient leaves and has diabetes/HF </a:t>
            </a:r>
          </a:p>
          <a:p>
            <a:pPr defTabSz="933237">
              <a:defRPr/>
            </a:pPr>
            <a:r>
              <a:rPr lang="en-US" dirty="0"/>
              <a:t>Downloadable tool that can be provided to patients in managing various health conditions including Heart Failure. Improved self-management can reduce hospital readmissions.</a:t>
            </a:r>
          </a:p>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24</a:t>
            </a:fld>
            <a:endParaRPr lang="en-US" dirty="0"/>
          </a:p>
        </p:txBody>
      </p:sp>
    </p:spTree>
    <p:extLst>
      <p:ext uri="{BB962C8B-B14F-4D97-AF65-F5344CB8AC3E}">
        <p14:creationId xmlns:p14="http://schemas.microsoft.com/office/powerpoint/2010/main" val="428151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CMS changing the Medicare payment system?</a:t>
            </a:r>
          </a:p>
          <a:p>
            <a:endParaRPr lang="en-US" dirty="0"/>
          </a:p>
          <a:p>
            <a:r>
              <a:rPr lang="en-US" dirty="0"/>
              <a:t>Under RUG-IV, most patients are classified into a therapy payment group, which uses primarily the volume of therapy services provided to the patient as the basis for payment classification. This creates an incentive for SNF providers to furnish therapy to SNF patients regardless of the patient’s unique characteristics, goals, or needs. </a:t>
            </a:r>
          </a:p>
          <a:p>
            <a:endParaRPr lang="en-US" dirty="0"/>
          </a:p>
          <a:p>
            <a:r>
              <a:rPr lang="en-US" dirty="0"/>
              <a:t>WHILE</a:t>
            </a:r>
          </a:p>
          <a:p>
            <a:endParaRPr lang="en-US" dirty="0"/>
          </a:p>
          <a:p>
            <a:r>
              <a:rPr lang="en-US" dirty="0"/>
              <a:t>PDPM will improve payments made under the SNF PPS in the following ways:</a:t>
            </a:r>
          </a:p>
          <a:p>
            <a:pPr marL="228573" indent="-228573">
              <a:buFont typeface="+mj-lt"/>
              <a:buAutoNum type="arabicPeriod"/>
            </a:pPr>
            <a:r>
              <a:rPr lang="en-US" dirty="0"/>
              <a:t>Improves payment accuracy and appropriateness by focusing on the patient, rather than the volume of services provided</a:t>
            </a:r>
          </a:p>
          <a:p>
            <a:pPr marL="228573" indent="-228573">
              <a:buFont typeface="+mj-lt"/>
              <a:buAutoNum type="arabicPeriod"/>
            </a:pPr>
            <a:r>
              <a:rPr lang="en-US" dirty="0"/>
              <a:t>Significantly reduces administrative burden on providers (there are less PPS assessments)</a:t>
            </a:r>
          </a:p>
          <a:p>
            <a:pPr marL="228573" indent="-228573">
              <a:buFont typeface="+mj-lt"/>
              <a:buAutoNum type="arabicPeriod"/>
            </a:pPr>
            <a:r>
              <a:rPr lang="en-US" dirty="0"/>
              <a:t>Improves SNF payments to currently underserved beneficiaries without increasing total Medicare payments</a:t>
            </a:r>
          </a:p>
          <a:p>
            <a:pPr marL="228573" indent="-228573">
              <a:buFont typeface="+mj-lt"/>
              <a:buAutoNum type="arabicPeriod"/>
            </a:pPr>
            <a:endParaRPr lang="en-US" dirty="0"/>
          </a:p>
          <a:p>
            <a:r>
              <a:rPr lang="en-US" dirty="0"/>
              <a:t>But really, CMS goal is for patient centered care and increased collaboration between nursing and therapy departments.</a:t>
            </a:r>
          </a:p>
        </p:txBody>
      </p:sp>
      <p:sp>
        <p:nvSpPr>
          <p:cNvPr id="4" name="Slide Number Placeholder 3"/>
          <p:cNvSpPr>
            <a:spLocks noGrp="1"/>
          </p:cNvSpPr>
          <p:nvPr>
            <p:ph type="sldNum" sz="quarter" idx="5"/>
          </p:nvPr>
        </p:nvSpPr>
        <p:spPr/>
        <p:txBody>
          <a:bodyPr/>
          <a:lstStyle/>
          <a:p>
            <a:fld id="{FB478A91-E263-46B9-A7AE-71D8ABBACD49}" type="slidenum">
              <a:rPr lang="en-US" smtClean="0"/>
              <a:t>26</a:t>
            </a:fld>
            <a:endParaRPr lang="en-US"/>
          </a:p>
        </p:txBody>
      </p:sp>
    </p:spTree>
    <p:extLst>
      <p:ext uri="{BB962C8B-B14F-4D97-AF65-F5344CB8AC3E}">
        <p14:creationId xmlns:p14="http://schemas.microsoft.com/office/powerpoint/2010/main" val="337815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5760" indent="-535760">
              <a:buFont typeface="+mj-lt"/>
              <a:buAutoNum type="arabicPeriod"/>
            </a:pPr>
            <a:r>
              <a:rPr lang="en-US" b="1" dirty="0"/>
              <a:t>Health Inspection Domain </a:t>
            </a:r>
          </a:p>
          <a:p>
            <a:pPr marL="952462" lvl="1" indent="-535760"/>
            <a:r>
              <a:rPr lang="en-US" dirty="0"/>
              <a:t>Most recent 3 years of data</a:t>
            </a:r>
          </a:p>
          <a:p>
            <a:pPr marL="535760" indent="-535760">
              <a:buFont typeface="+mj-lt"/>
              <a:buAutoNum type="arabicPeriod"/>
            </a:pPr>
            <a:r>
              <a:rPr lang="en-US" b="1" dirty="0"/>
              <a:t>Staffing Domain</a:t>
            </a:r>
          </a:p>
          <a:p>
            <a:pPr marL="952462" lvl="1" indent="-535760"/>
            <a:r>
              <a:rPr lang="en-US" dirty="0"/>
              <a:t>Payroll-based journal system data providing insight into the staffing levels of nursing homes </a:t>
            </a:r>
          </a:p>
          <a:p>
            <a:pPr marL="535760" indent="-535760">
              <a:buFont typeface="+mj-lt"/>
              <a:buAutoNum type="arabicPeriod"/>
            </a:pPr>
            <a:r>
              <a:rPr lang="en-US" b="1" dirty="0"/>
              <a:t>Quality Measures (QM) Domain </a:t>
            </a:r>
          </a:p>
          <a:p>
            <a:pPr lvl="1"/>
            <a:r>
              <a:rPr lang="en-US" dirty="0"/>
              <a:t>Quality measures that rate each nursing home compared to fixed benchmarks</a:t>
            </a:r>
          </a:p>
          <a:p>
            <a:endParaRPr lang="en-US" dirty="0"/>
          </a:p>
          <a:p>
            <a:r>
              <a:rPr lang="en-US" dirty="0"/>
              <a:t>Started April 24, 2019</a:t>
            </a:r>
          </a:p>
        </p:txBody>
      </p:sp>
      <p:sp>
        <p:nvSpPr>
          <p:cNvPr id="4" name="Slide Number Placeholder 3"/>
          <p:cNvSpPr>
            <a:spLocks noGrp="1"/>
          </p:cNvSpPr>
          <p:nvPr>
            <p:ph type="sldNum" sz="quarter" idx="5"/>
          </p:nvPr>
        </p:nvSpPr>
        <p:spPr/>
        <p:txBody>
          <a:bodyPr/>
          <a:lstStyle/>
          <a:p>
            <a:fld id="{FB478A91-E263-46B9-A7AE-71D8ABBACD49}" type="slidenum">
              <a:rPr lang="en-US" smtClean="0"/>
              <a:t>27</a:t>
            </a:fld>
            <a:endParaRPr lang="en-US"/>
          </a:p>
        </p:txBody>
      </p:sp>
    </p:spTree>
    <p:extLst>
      <p:ext uri="{BB962C8B-B14F-4D97-AF65-F5344CB8AC3E}">
        <p14:creationId xmlns:p14="http://schemas.microsoft.com/office/powerpoint/2010/main" val="116129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setting tool</a:t>
            </a:r>
            <a:r>
              <a:rPr lang="en-US" baseline="0" dirty="0"/>
              <a:t> and SMART goal setting. </a:t>
            </a:r>
          </a:p>
          <a:p>
            <a:endParaRPr lang="en-US" baseline="0" dirty="0"/>
          </a:p>
          <a:p>
            <a:r>
              <a:rPr lang="en-US" baseline="0" dirty="0"/>
              <a:t>Linking to quality, readmissions, outcomes, reporting of data</a:t>
            </a:r>
          </a:p>
          <a:p>
            <a:r>
              <a:rPr lang="en-US" sz="1200" b="1" kern="1200" dirty="0">
                <a:solidFill>
                  <a:schemeClr val="tx1"/>
                </a:solidFill>
                <a:effectLst/>
                <a:latin typeface="+mn-lt"/>
                <a:ea typeface="+mn-ea"/>
                <a:cs typeface="+mn-cs"/>
              </a:rPr>
              <a:t>Six Steps To Prepare For QAPI</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1.      Use data at a high level to identify major areas of opportunity to prevent readmissions to the hospital.</a:t>
            </a:r>
            <a:endParaRPr lang="en-US" dirty="0">
              <a:effectLst/>
            </a:endParaRPr>
          </a:p>
          <a:p>
            <a:r>
              <a:rPr lang="en-US" sz="1200" kern="1200" dirty="0">
                <a:solidFill>
                  <a:schemeClr val="tx1"/>
                </a:solidFill>
                <a:effectLst/>
                <a:latin typeface="+mn-lt"/>
                <a:ea typeface="+mn-ea"/>
                <a:cs typeface="+mn-cs"/>
              </a:rPr>
              <a:t>2.      Analyze what the facility is doing right and where it can improve.</a:t>
            </a:r>
            <a:endParaRPr lang="en-US" dirty="0">
              <a:effectLst/>
            </a:endParaRPr>
          </a:p>
          <a:p>
            <a:r>
              <a:rPr lang="en-US" sz="1200" kern="1200" dirty="0">
                <a:solidFill>
                  <a:schemeClr val="tx1"/>
                </a:solidFill>
                <a:effectLst/>
                <a:latin typeface="+mn-lt"/>
                <a:ea typeface="+mn-ea"/>
                <a:cs typeface="+mn-cs"/>
              </a:rPr>
              <a:t>3.      Focus on one area of improvement.</a:t>
            </a:r>
            <a:endParaRPr lang="en-US" dirty="0">
              <a:effectLst/>
            </a:endParaRPr>
          </a:p>
          <a:p>
            <a:r>
              <a:rPr lang="en-US" sz="1200" kern="1200" dirty="0">
                <a:solidFill>
                  <a:schemeClr val="tx1"/>
                </a:solidFill>
                <a:effectLst/>
                <a:latin typeface="+mn-lt"/>
                <a:ea typeface="+mn-ea"/>
                <a:cs typeface="+mn-cs"/>
              </a:rPr>
              <a:t>4.      Develop quality improvement processes, training programs, and accountability measures. In parallel, start collecting data on the new processes to track improvement.</a:t>
            </a:r>
            <a:endParaRPr lang="en-US" dirty="0">
              <a:effectLst/>
            </a:endParaRPr>
          </a:p>
          <a:p>
            <a:r>
              <a:rPr lang="en-US" sz="1200" kern="1200" dirty="0">
                <a:solidFill>
                  <a:schemeClr val="tx1"/>
                </a:solidFill>
                <a:effectLst/>
                <a:latin typeface="+mn-lt"/>
                <a:ea typeface="+mn-ea"/>
                <a:cs typeface="+mn-cs"/>
              </a:rPr>
              <a:t>5.      Continuously alter internal processes and analyze the data to ensure continuous quality improvement and to demonstrate that the facility does not contribute to issues such as the rehospitalization of residents.</a:t>
            </a:r>
            <a:endParaRPr lang="en-US" dirty="0">
              <a:effectLst/>
            </a:endParaRPr>
          </a:p>
          <a:p>
            <a:r>
              <a:rPr lang="en-US" sz="1200" kern="1200" dirty="0">
                <a:solidFill>
                  <a:schemeClr val="tx1"/>
                </a:solidFill>
                <a:effectLst/>
                <a:latin typeface="+mn-lt"/>
                <a:ea typeface="+mn-ea"/>
                <a:cs typeface="+mn-cs"/>
              </a:rPr>
              <a:t>6.      Monitor, identify, and mitigate high-risk areas, such as falls and injuries, restraint use, pain, pressure sores, wandering, and weight loss.</a:t>
            </a:r>
            <a:endParaRPr lang="en-US" dirty="0">
              <a:effectLst/>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28</a:t>
            </a:fld>
            <a:endParaRPr lang="en-US" dirty="0"/>
          </a:p>
        </p:txBody>
      </p:sp>
    </p:spTree>
    <p:extLst>
      <p:ext uri="{BB962C8B-B14F-4D97-AF65-F5344CB8AC3E}">
        <p14:creationId xmlns:p14="http://schemas.microsoft.com/office/powerpoint/2010/main" val="310507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an example of your SMAR</a:t>
            </a:r>
            <a:r>
              <a:rPr lang="en-US" b="0" baseline="0" dirty="0"/>
              <a:t>T goals. Which you will have time to during the action planning activity next. Example of a SMART goal related to antipsychotic.</a:t>
            </a:r>
            <a:endParaRPr lang="en-US" b="0" dirty="0"/>
          </a:p>
          <a:p>
            <a:r>
              <a:rPr lang="en-US" b="1" dirty="0"/>
              <a:t>It should be SMART:</a:t>
            </a:r>
          </a:p>
          <a:p>
            <a:r>
              <a:rPr lang="en-US" b="1" dirty="0"/>
              <a:t>Specific:</a:t>
            </a:r>
            <a:r>
              <a:rPr lang="en-US" b="1" baseline="0" dirty="0"/>
              <a:t>  </a:t>
            </a:r>
            <a:r>
              <a:rPr lang="en-US" baseline="0" dirty="0"/>
              <a:t>Describe what do you want to accomplish?  Who will be involved or affected? Where will it take place?</a:t>
            </a:r>
          </a:p>
          <a:p>
            <a:r>
              <a:rPr lang="en-US" b="1" baseline="0" dirty="0"/>
              <a:t>Measurable:  </a:t>
            </a:r>
            <a:r>
              <a:rPr lang="en-US" baseline="0" dirty="0"/>
              <a:t>Include description of the measure you will use, what is the current data for that measure, and what do you want to</a:t>
            </a:r>
          </a:p>
          <a:p>
            <a:r>
              <a:rPr lang="en-US" baseline="0" dirty="0"/>
              <a:t>                   increase or decrease that number to?</a:t>
            </a:r>
          </a:p>
          <a:p>
            <a:r>
              <a:rPr lang="en-US" b="1" baseline="0" dirty="0"/>
              <a:t>Attainable:  </a:t>
            </a:r>
            <a:r>
              <a:rPr lang="en-US" baseline="0" dirty="0"/>
              <a:t>What is the rationale for setting the goal; what is it based on; is the goal set too low that it is not challenging enough,</a:t>
            </a:r>
          </a:p>
          <a:p>
            <a:r>
              <a:rPr lang="en-US" baseline="0" dirty="0"/>
              <a:t>                  or too high that you are setting yourself up for failure?</a:t>
            </a:r>
          </a:p>
          <a:p>
            <a:r>
              <a:rPr lang="en-US" b="1" baseline="0" dirty="0"/>
              <a:t>Relevant:  </a:t>
            </a:r>
            <a:r>
              <a:rPr lang="en-US" b="0" baseline="0" dirty="0"/>
              <a:t>How will this goal affect or address the problem you are trying to solve?</a:t>
            </a:r>
          </a:p>
          <a:p>
            <a:endParaRPr lang="en-US" b="0" baseline="0" dirty="0"/>
          </a:p>
          <a:p>
            <a:r>
              <a:rPr lang="en-US" b="1" baseline="0" dirty="0"/>
              <a:t>Time-bound:  </a:t>
            </a:r>
            <a:r>
              <a:rPr lang="en-US" b="0" baseline="0" dirty="0"/>
              <a:t>A timeline for achieving the goal should always be set or defined.</a:t>
            </a:r>
          </a:p>
        </p:txBody>
      </p:sp>
      <p:sp>
        <p:nvSpPr>
          <p:cNvPr id="4" name="Slide Number Placeholder 3"/>
          <p:cNvSpPr>
            <a:spLocks noGrp="1"/>
          </p:cNvSpPr>
          <p:nvPr>
            <p:ph type="sldNum" sz="quarter" idx="10"/>
          </p:nvPr>
        </p:nvSpPr>
        <p:spPr/>
        <p:txBody>
          <a:bodyPr/>
          <a:lstStyle/>
          <a:p>
            <a:fld id="{FB478A91-E263-46B9-A7AE-71D8ABBACD49}" type="slidenum">
              <a:rPr lang="en-US" smtClean="0"/>
              <a:t>29</a:t>
            </a:fld>
            <a:endParaRPr lang="en-US" dirty="0"/>
          </a:p>
        </p:txBody>
      </p:sp>
    </p:spTree>
    <p:extLst>
      <p:ext uri="{BB962C8B-B14F-4D97-AF65-F5344CB8AC3E}">
        <p14:creationId xmlns:p14="http://schemas.microsoft.com/office/powerpoint/2010/main" val="372850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great resource is the change package developed for the collaborative and based on studies from high performing nursing homes. We just got the updated version yesterday.</a:t>
            </a:r>
          </a:p>
          <a:p>
            <a:r>
              <a:rPr lang="en-US" sz="1400" dirty="0"/>
              <a:t>Change Package</a:t>
            </a:r>
          </a:p>
          <a:p>
            <a:pPr marL="297644" indent="-297644">
              <a:buFont typeface="Arial" panose="020B0604020202020204" pitchFamily="34" charset="0"/>
              <a:buChar char="•"/>
            </a:pPr>
            <a:r>
              <a:rPr lang="en-US" dirty="0"/>
              <a:t>Menu of strategies, change concepts, and actionable items that will be helpful in finding solutions to challenge areas</a:t>
            </a:r>
          </a:p>
          <a:p>
            <a:pPr marL="297644" indent="-297644">
              <a:buFont typeface="Arial" panose="020B0604020202020204" pitchFamily="34" charset="0"/>
              <a:buChar char="•"/>
            </a:pPr>
            <a:r>
              <a:rPr lang="en-US" dirty="0"/>
              <a:t>A great reference during QAPI PIP meetings when trying to problem solve and/or look </a:t>
            </a:r>
            <a:br>
              <a:rPr lang="en-US" dirty="0"/>
            </a:br>
            <a:r>
              <a:rPr lang="en-US" dirty="0"/>
              <a:t>for ideas</a:t>
            </a:r>
          </a:p>
          <a:p>
            <a:endParaRPr lang="en-US" u="sng" dirty="0"/>
          </a:p>
        </p:txBody>
      </p:sp>
    </p:spTree>
    <p:extLst>
      <p:ext uri="{BB962C8B-B14F-4D97-AF65-F5344CB8AC3E}">
        <p14:creationId xmlns:p14="http://schemas.microsoft.com/office/powerpoint/2010/main" val="6651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31</a:t>
            </a:fld>
            <a:endParaRPr lang="en-US" dirty="0"/>
          </a:p>
        </p:txBody>
      </p:sp>
    </p:spTree>
    <p:extLst>
      <p:ext uri="{BB962C8B-B14F-4D97-AF65-F5344CB8AC3E}">
        <p14:creationId xmlns:p14="http://schemas.microsoft.com/office/powerpoint/2010/main" val="377789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note the QAPI resources on our website. </a:t>
            </a:r>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32</a:t>
            </a:fld>
            <a:endParaRPr lang="en-US" dirty="0"/>
          </a:p>
        </p:txBody>
      </p:sp>
    </p:spTree>
    <p:extLst>
      <p:ext uri="{BB962C8B-B14F-4D97-AF65-F5344CB8AC3E}">
        <p14:creationId xmlns:p14="http://schemas.microsoft.com/office/powerpoint/2010/main" val="1574572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see the CMS website for QAPI materials. </a:t>
            </a:r>
          </a:p>
        </p:txBody>
      </p:sp>
      <p:sp>
        <p:nvSpPr>
          <p:cNvPr id="4" name="Slide Number Placeholder 3"/>
          <p:cNvSpPr>
            <a:spLocks noGrp="1"/>
          </p:cNvSpPr>
          <p:nvPr>
            <p:ph type="sldNum" sz="quarter" idx="10"/>
          </p:nvPr>
        </p:nvSpPr>
        <p:spPr/>
        <p:txBody>
          <a:bodyPr/>
          <a:lstStyle/>
          <a:p>
            <a:fld id="{FB478A91-E263-46B9-A7AE-71D8ABBACD49}" type="slidenum">
              <a:rPr lang="en-US" smtClean="0"/>
              <a:t>33</a:t>
            </a:fld>
            <a:endParaRPr lang="en-US" dirty="0"/>
          </a:p>
        </p:txBody>
      </p:sp>
    </p:spTree>
    <p:extLst>
      <p:ext uri="{BB962C8B-B14F-4D97-AF65-F5344CB8AC3E}">
        <p14:creationId xmlns:p14="http://schemas.microsoft.com/office/powerpoint/2010/main" val="271376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 </a:t>
            </a:r>
            <a:endParaRPr lang="en-US" dirty="0"/>
          </a:p>
          <a:p>
            <a:r>
              <a:rPr lang="en-US" b="1" dirty="0"/>
              <a:t> </a:t>
            </a:r>
            <a:endParaRPr lang="en-US" dirty="0"/>
          </a:p>
          <a:p>
            <a:r>
              <a:rPr lang="en-US" dirty="0"/>
              <a:t> Provide your email address in case anyone has any follow up questions after today.</a:t>
            </a:r>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35</a:t>
            </a:fld>
            <a:endParaRPr lang="en-US"/>
          </a:p>
        </p:txBody>
      </p:sp>
    </p:spTree>
    <p:extLst>
      <p:ext uri="{BB962C8B-B14F-4D97-AF65-F5344CB8AC3E}">
        <p14:creationId xmlns:p14="http://schemas.microsoft.com/office/powerpoint/2010/main" val="72520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Whereas previously published quality measures for SNFs were developed specifically for the SNF care setting, the new QRP measures were designed with interoperability in mind so that SNFs, inpatient rehabilitation facilities (IRFs), long-term care hospitals (LTCHs), and home health (HH) all have a common set of metrics. Why is this important? Because the ability to compare different types of facilities may result in hospitals changing referral patterns and relying more heavily on lower cost care settings like HH. </a:t>
            </a:r>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5</a:t>
            </a:fld>
            <a:endParaRPr lang="en-US"/>
          </a:p>
        </p:txBody>
      </p:sp>
    </p:spTree>
    <p:extLst>
      <p:ext uri="{BB962C8B-B14F-4D97-AF65-F5344CB8AC3E}">
        <p14:creationId xmlns:p14="http://schemas.microsoft.com/office/powerpoint/2010/main" val="191202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ACT-standardized data set of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Secretary shall reduce the market basket update (also known as the Annual Payment Update, or APU) by 2 percentage points for any SNF that does not comply with the quality data submission requirements with respect to that FY. SNFs utilize the Minimum Data Set (MDS) 3.0 via the Quality Improvement and Evaluation System (QIES) Assessment Submission and Processing (ASAP) system to collect patient assessment data. The implementation of the SNF QRP will not change requirements related to the submission of MDS 3.0 data through CMS’ QIES ASAP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FY 2020 reporting year is based on four quarters of data from 01/01/2018 – 12/31/2018. This means that FY 2020 compliance determination will be based on data submitted for admissions to the SNF on and after January 1, 2018 and discharged from the SNF up to and including December 31, 2018.</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For FY 2020, providers must submit 80% or more of all assessments with 100% of the required MDS data elements to be in compliance with SNF QRP requirements. </a:t>
            </a:r>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6</a:t>
            </a:fld>
            <a:endParaRPr lang="en-US"/>
          </a:p>
        </p:txBody>
      </p:sp>
    </p:spTree>
    <p:extLst>
      <p:ext uri="{BB962C8B-B14F-4D97-AF65-F5344CB8AC3E}">
        <p14:creationId xmlns:p14="http://schemas.microsoft.com/office/powerpoint/2010/main" val="415442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7</a:t>
            </a:fld>
            <a:endParaRPr lang="en-US"/>
          </a:p>
        </p:txBody>
      </p:sp>
    </p:spTree>
    <p:extLst>
      <p:ext uri="{BB962C8B-B14F-4D97-AF65-F5344CB8AC3E}">
        <p14:creationId xmlns:p14="http://schemas.microsoft.com/office/powerpoint/2010/main" val="158610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12</a:t>
            </a:fld>
            <a:endParaRPr lang="en-US"/>
          </a:p>
        </p:txBody>
      </p:sp>
    </p:spTree>
    <p:extLst>
      <p:ext uri="{BB962C8B-B14F-4D97-AF65-F5344CB8AC3E}">
        <p14:creationId xmlns:p14="http://schemas.microsoft.com/office/powerpoint/2010/main" val="40047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Community, for this measure, is defined as home or self - care, with or without home health services.  </a:t>
            </a:r>
          </a:p>
          <a:p>
            <a:pPr defTabSz="933237">
              <a:defRPr/>
            </a:pPr>
            <a:endParaRPr lang="en-US" dirty="0"/>
          </a:p>
          <a:p>
            <a:pPr defTabSz="933237">
              <a:defRPr/>
            </a:pPr>
            <a:endParaRPr lang="en-US" dirty="0"/>
          </a:p>
          <a:p>
            <a:r>
              <a:rPr lang="en-US" sz="1200" b="1" kern="1200" dirty="0">
                <a:solidFill>
                  <a:schemeClr val="tx1"/>
                </a:solidFill>
                <a:effectLst/>
                <a:latin typeface="+mn-lt"/>
                <a:ea typeface="+mn-ea"/>
                <a:cs typeface="+mn-cs"/>
              </a:rPr>
              <a:t>Tracking Patients Outside of the SNF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of the QRP measures indicate that CMS wants SNFs to focus more attention on what happens to their patients after their stays—the measure on successful discharge back to the community and the rehospitalization measure. Although the latter was held back from the October announcement, it is perhaps the most significant measure in the program. Unlike rehospitalization measures in other CMS programs, the QRP rehospitalization measure begins at the point of discharge from SNF— not the point of admission — and evaluates outcomes 30 days out. </a:t>
            </a:r>
          </a:p>
          <a:p>
            <a:r>
              <a:rPr lang="en-US" sz="1200" kern="1200" dirty="0">
                <a:solidFill>
                  <a:schemeClr val="tx1"/>
                </a:solidFill>
                <a:effectLst/>
                <a:latin typeface="+mn-lt"/>
                <a:ea typeface="+mn-ea"/>
                <a:cs typeface="+mn-cs"/>
              </a:rPr>
              <a:t>In other words, the entire period of measurement occurs outside of the facility. </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13</a:t>
            </a:fld>
            <a:endParaRPr lang="en-US"/>
          </a:p>
        </p:txBody>
      </p:sp>
    </p:spTree>
    <p:extLst>
      <p:ext uri="{BB962C8B-B14F-4D97-AF65-F5344CB8AC3E}">
        <p14:creationId xmlns:p14="http://schemas.microsoft.com/office/powerpoint/2010/main" val="278417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18</a:t>
            </a:fld>
            <a:endParaRPr lang="en-US"/>
          </a:p>
        </p:txBody>
      </p:sp>
    </p:spTree>
    <p:extLst>
      <p:ext uri="{BB962C8B-B14F-4D97-AF65-F5344CB8AC3E}">
        <p14:creationId xmlns:p14="http://schemas.microsoft.com/office/powerpoint/2010/main" val="31473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20</a:t>
            </a:fld>
            <a:endParaRPr lang="en-US"/>
          </a:p>
        </p:txBody>
      </p:sp>
    </p:spTree>
    <p:extLst>
      <p:ext uri="{BB962C8B-B14F-4D97-AF65-F5344CB8AC3E}">
        <p14:creationId xmlns:p14="http://schemas.microsoft.com/office/powerpoint/2010/main" val="165527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22</a:t>
            </a:fld>
            <a:endParaRPr lang="en-US"/>
          </a:p>
        </p:txBody>
      </p:sp>
    </p:spTree>
    <p:extLst>
      <p:ext uri="{BB962C8B-B14F-4D97-AF65-F5344CB8AC3E}">
        <p14:creationId xmlns:p14="http://schemas.microsoft.com/office/powerpoint/2010/main" val="2578456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62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a:p>
        </p:txBody>
      </p:sp>
    </p:spTree>
    <p:extLst>
      <p:ext uri="{BB962C8B-B14F-4D97-AF65-F5344CB8AC3E}">
        <p14:creationId xmlns:p14="http://schemas.microsoft.com/office/powerpoint/2010/main" val="244958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a:p>
        </p:txBody>
      </p:sp>
    </p:spTree>
    <p:extLst>
      <p:ext uri="{BB962C8B-B14F-4D97-AF65-F5344CB8AC3E}">
        <p14:creationId xmlns:p14="http://schemas.microsoft.com/office/powerpoint/2010/main" val="34610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484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20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Disclaimer Text --</a:t>
            </a:r>
          </a:p>
        </p:txBody>
      </p:sp>
      <p:sp>
        <p:nvSpPr>
          <p:cNvPr id="17" name="Title 8"/>
          <p:cNvSpPr>
            <a:spLocks noGrp="1"/>
          </p:cNvSpPr>
          <p:nvPr>
            <p:ph type="title"/>
          </p:nvPr>
        </p:nvSpPr>
        <p:spPr>
          <a:xfrm>
            <a:off x="1371600" y="4191000"/>
            <a:ext cx="6400800" cy="381000"/>
          </a:xfrm>
        </p:spPr>
        <p:txBody>
          <a:bodyPr>
            <a:noAutofit/>
          </a:bodyPr>
          <a:lstStyle>
            <a:lvl1pPr>
              <a:defRPr sz="20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361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686800" cy="1066800"/>
          </a:xfrm>
        </p:spPr>
        <p:txBody>
          <a:bodyPr lIns="0" tIns="45720" rIns="0" anchor="ctr" anchorCtr="0">
            <a:noAutofit/>
          </a:bodyPr>
          <a:lstStyle>
            <a:lvl1pPr algn="l">
              <a:defRPr sz="36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buFont typeface="Calibri" panose="020F0502020204030204" pitchFamily="34" charset="0"/>
              <a:buChar cha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buFont typeface="Calibri" panose="020F0502020204030204" pitchFamily="34" charset="0"/>
              <a:buChar cha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buFont typeface="Calibri" panose="020F0502020204030204" pitchFamily="34" charset="0"/>
              <a:buChar cha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9223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11"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0143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228600" y="0"/>
            <a:ext cx="8686800" cy="1066800"/>
          </a:xfrm>
        </p:spPr>
        <p:txBody>
          <a:bodyPr lIns="0" rIns="0" anchor="ctr" anchorCtr="0">
            <a:noAutofit/>
          </a:bodyPr>
          <a:lstStyle>
            <a:lvl1pPr algn="l">
              <a:defRPr sz="36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4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3008313" cy="1676400"/>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9100" y="2971800"/>
            <a:ext cx="3008313"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6132512" cy="566738"/>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47056"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542256" y="5367338"/>
            <a:ext cx="6096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6/25/2019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Calibri" panose="020F050202020403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Calibri" panose="020F050202020403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Calibri" panose="020F050202020403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Calibri" panose="020F050202020403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po.gov/fdsys/pkg/FR-2016-08-05/pdf/2016-18113.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Medicare/Quality-Initiatives-Patient-Assessment-Instruments/NursingHomeQualityInits/Downloads/SNF-QRP-Measure-Calculations-and-Reporting-Users-Manual-V2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o.cms.gov/2Un9t4t"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o.cms.gov/2zpaK3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o.cms.gov/2GnX5x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o.cms.gov/2v6fMj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705100"/>
            <a:ext cx="8991600" cy="1447800"/>
          </a:xfrm>
        </p:spPr>
        <p:txBody>
          <a:bodyPr>
            <a:noAutofit/>
          </a:bodyPr>
          <a:lstStyle/>
          <a:p>
            <a:r>
              <a:rPr lang="en-US" dirty="0"/>
              <a:t>Skilled Nursing Facility (SNF) </a:t>
            </a:r>
            <a:br>
              <a:rPr lang="en-US" dirty="0"/>
            </a:br>
            <a:r>
              <a:rPr lang="en-US" dirty="0"/>
              <a:t>Quality Metrics</a:t>
            </a:r>
          </a:p>
        </p:txBody>
      </p:sp>
      <p:sp>
        <p:nvSpPr>
          <p:cNvPr id="3" name="Subtitle 2"/>
          <p:cNvSpPr>
            <a:spLocks noGrp="1"/>
          </p:cNvSpPr>
          <p:nvPr>
            <p:ph type="subTitle" idx="1"/>
          </p:nvPr>
        </p:nvSpPr>
        <p:spPr>
          <a:xfrm>
            <a:off x="685800" y="4495800"/>
            <a:ext cx="7772400" cy="1612900"/>
          </a:xfrm>
        </p:spPr>
        <p:txBody>
          <a:bodyPr>
            <a:noAutofit/>
          </a:bodyPr>
          <a:lstStyle/>
          <a:p>
            <a:r>
              <a:rPr lang="en-US" sz="2400" dirty="0"/>
              <a:t>Lindsay Holland, MHA</a:t>
            </a:r>
            <a:br>
              <a:rPr lang="en-US" sz="2400" dirty="0"/>
            </a:br>
            <a:r>
              <a:rPr lang="en-US" sz="2400" dirty="0"/>
              <a:t>Director, Care Coordination</a:t>
            </a:r>
            <a:br>
              <a:rPr lang="en-US" sz="2400" dirty="0"/>
            </a:br>
            <a:r>
              <a:rPr lang="en-US" sz="2400" dirty="0"/>
              <a:t>Health Services Advisory Group (HSAG)</a:t>
            </a:r>
          </a:p>
          <a:p>
            <a:r>
              <a:rPr lang="en-US" sz="2400" dirty="0"/>
              <a:t>June 26, 2019</a:t>
            </a:r>
          </a:p>
        </p:txBody>
      </p:sp>
    </p:spTree>
    <p:extLst>
      <p:ext uri="{BB962C8B-B14F-4D97-AF65-F5344CB8AC3E}">
        <p14:creationId xmlns:p14="http://schemas.microsoft.com/office/powerpoint/2010/main" val="33356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B34685-E4D3-43A2-9071-29883E9F1252}"/>
              </a:ext>
            </a:extLst>
          </p:cNvPr>
          <p:cNvSpPr/>
          <p:nvPr/>
        </p:nvSpPr>
        <p:spPr>
          <a:xfrm>
            <a:off x="495300" y="4263795"/>
            <a:ext cx="8267700" cy="715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043675-7969-41C8-809E-5A9173B56A0A}"/>
              </a:ext>
            </a:extLst>
          </p:cNvPr>
          <p:cNvSpPr/>
          <p:nvPr/>
        </p:nvSpPr>
        <p:spPr>
          <a:xfrm>
            <a:off x="495300" y="2887999"/>
            <a:ext cx="8267700" cy="4539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EF1375-7815-43C0-94EF-EA886EE34C98}"/>
              </a:ext>
            </a:extLst>
          </p:cNvPr>
          <p:cNvSpPr/>
          <p:nvPr/>
        </p:nvSpPr>
        <p:spPr>
          <a:xfrm>
            <a:off x="495300" y="1189037"/>
            <a:ext cx="8267700" cy="715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027E0-F439-433C-A7B0-E9C5EACD7551}"/>
              </a:ext>
            </a:extLst>
          </p:cNvPr>
          <p:cNvSpPr>
            <a:spLocks noGrp="1"/>
          </p:cNvSpPr>
          <p:nvPr>
            <p:ph type="title"/>
          </p:nvPr>
        </p:nvSpPr>
        <p:spPr/>
        <p:txBody>
          <a:bodyPr/>
          <a:lstStyle/>
          <a:p>
            <a:r>
              <a:rPr lang="en-US" dirty="0"/>
              <a:t>SNF QRP Claims-Based Measures</a:t>
            </a:r>
          </a:p>
        </p:txBody>
      </p:sp>
      <p:sp>
        <p:nvSpPr>
          <p:cNvPr id="3" name="Content Placeholder 2">
            <a:extLst>
              <a:ext uri="{FF2B5EF4-FFF2-40B4-BE49-F238E27FC236}">
                <a16:creationId xmlns:a16="http://schemas.microsoft.com/office/drawing/2014/main" id="{B191BC6B-D459-47B0-A014-2BA9036D819A}"/>
              </a:ext>
            </a:extLst>
          </p:cNvPr>
          <p:cNvSpPr>
            <a:spLocks noGrp="1"/>
          </p:cNvSpPr>
          <p:nvPr>
            <p:ph idx="1"/>
          </p:nvPr>
        </p:nvSpPr>
        <p:spPr>
          <a:xfrm>
            <a:off x="457200" y="1219200"/>
            <a:ext cx="8305800" cy="4906963"/>
          </a:xfrm>
        </p:spPr>
        <p:txBody>
          <a:bodyPr>
            <a:normAutofit fontScale="85000" lnSpcReduction="20000"/>
          </a:bodyPr>
          <a:lstStyle/>
          <a:p>
            <a:r>
              <a:rPr lang="en-US" b="1" dirty="0"/>
              <a:t>Measure #3: Medicare Spending Per Beneficiary-PAC SNF QRP</a:t>
            </a:r>
          </a:p>
          <a:p>
            <a:pPr lvl="1"/>
            <a:r>
              <a:rPr lang="en-US" dirty="0"/>
              <a:t>Measure was finalized in the </a:t>
            </a:r>
            <a:r>
              <a:rPr lang="en-US" u="sng" dirty="0">
                <a:hlinkClick r:id="rId2"/>
              </a:rPr>
              <a:t>FY 2017 SNF PPS Final Rule</a:t>
            </a:r>
            <a:r>
              <a:rPr lang="en-US" dirty="0"/>
              <a:t>, published in the Federal Register August 5, 2016 (81 FR 52014).  </a:t>
            </a:r>
          </a:p>
          <a:p>
            <a:r>
              <a:rPr lang="en-US" b="1" dirty="0"/>
              <a:t>Measure #4: Discharge to Community-PAC SNF QRP </a:t>
            </a:r>
          </a:p>
          <a:p>
            <a:pPr lvl="1"/>
            <a:r>
              <a:rPr lang="en-US" dirty="0"/>
              <a:t>Measure was finalized in the </a:t>
            </a:r>
            <a:r>
              <a:rPr lang="en-US" u="sng" dirty="0">
                <a:hlinkClick r:id="rId2"/>
              </a:rPr>
              <a:t>FY 2017 SNF PPS Final Rule</a:t>
            </a:r>
            <a:r>
              <a:rPr lang="en-US" dirty="0"/>
              <a:t>, published in the Federal Register August 5, 2016 (81 FR 52021).   </a:t>
            </a:r>
          </a:p>
          <a:p>
            <a:r>
              <a:rPr lang="en-US" b="1" dirty="0"/>
              <a:t>Measure #5: Potentially Preventable 30-Day Post-Discharge Readmission Measure—SNF QRP</a:t>
            </a:r>
          </a:p>
          <a:p>
            <a:pPr lvl="1"/>
            <a:r>
              <a:rPr lang="en-US" dirty="0"/>
              <a:t>This measure was finalized in the </a:t>
            </a:r>
            <a:r>
              <a:rPr lang="en-US" u="sng" dirty="0">
                <a:hlinkClick r:id="rId2"/>
              </a:rPr>
              <a:t>FY 2017 SNF PPS Final Rule</a:t>
            </a:r>
            <a:r>
              <a:rPr lang="en-US" u="sng" dirty="0"/>
              <a:t> </a:t>
            </a:r>
            <a:r>
              <a:rPr lang="en-US" dirty="0"/>
              <a:t>which was published in the Federal Register on August 5, 2016 (81 FR 52030). </a:t>
            </a:r>
          </a:p>
        </p:txBody>
      </p:sp>
      <p:sp>
        <p:nvSpPr>
          <p:cNvPr id="4" name="Slide Number Placeholder 3">
            <a:extLst>
              <a:ext uri="{FF2B5EF4-FFF2-40B4-BE49-F238E27FC236}">
                <a16:creationId xmlns:a16="http://schemas.microsoft.com/office/drawing/2014/main" id="{373749BD-961F-4439-A464-CC0DDBAB0A3D}"/>
              </a:ext>
            </a:extLst>
          </p:cNvPr>
          <p:cNvSpPr>
            <a:spLocks noGrp="1"/>
          </p:cNvSpPr>
          <p:nvPr>
            <p:ph type="sldNum" sz="quarter" idx="12"/>
          </p:nvPr>
        </p:nvSpPr>
        <p:spPr/>
        <p:txBody>
          <a:bodyPr/>
          <a:lstStyle/>
          <a:p>
            <a:fld id="{F1932CD8-2456-4537-B600-04522923C878}" type="slidenum">
              <a:rPr lang="en-US" smtClean="0"/>
              <a:pPr/>
              <a:t>10</a:t>
            </a:fld>
            <a:endParaRPr lang="en-US" dirty="0"/>
          </a:p>
        </p:txBody>
      </p:sp>
      <p:sp>
        <p:nvSpPr>
          <p:cNvPr id="10" name="TextBox 9">
            <a:extLst>
              <a:ext uri="{FF2B5EF4-FFF2-40B4-BE49-F238E27FC236}">
                <a16:creationId xmlns:a16="http://schemas.microsoft.com/office/drawing/2014/main" id="{4F73DF09-8BFE-48F7-9829-0FBBC4D9BCD2}"/>
              </a:ext>
            </a:extLst>
          </p:cNvPr>
          <p:cNvSpPr txBox="1"/>
          <p:nvPr/>
        </p:nvSpPr>
        <p:spPr>
          <a:xfrm>
            <a:off x="1219200" y="6361211"/>
            <a:ext cx="5791200" cy="307777"/>
          </a:xfrm>
          <a:prstGeom prst="rect">
            <a:avLst/>
          </a:prstGeom>
          <a:noFill/>
        </p:spPr>
        <p:txBody>
          <a:bodyPr wrap="square" rtlCol="0">
            <a:spAutoFit/>
          </a:bodyPr>
          <a:lstStyle/>
          <a:p>
            <a:r>
              <a:rPr lang="en-US" sz="1400" dirty="0">
                <a:solidFill>
                  <a:schemeClr val="tx1">
                    <a:lumMod val="85000"/>
                    <a:lumOff val="15000"/>
                  </a:schemeClr>
                </a:solidFill>
              </a:rPr>
              <a:t>https://www.govinfo.gov/content/pkg/FR-2016-08-05/pdf/2016-18113.pdf</a:t>
            </a:r>
          </a:p>
        </p:txBody>
      </p:sp>
    </p:spTree>
    <p:extLst>
      <p:ext uri="{BB962C8B-B14F-4D97-AF65-F5344CB8AC3E}">
        <p14:creationId xmlns:p14="http://schemas.microsoft.com/office/powerpoint/2010/main" val="245277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7094-9908-4D02-B174-9EFC69591EA5}"/>
              </a:ext>
            </a:extLst>
          </p:cNvPr>
          <p:cNvSpPr>
            <a:spLocks noGrp="1"/>
          </p:cNvSpPr>
          <p:nvPr>
            <p:ph type="title"/>
          </p:nvPr>
        </p:nvSpPr>
        <p:spPr/>
        <p:txBody>
          <a:bodyPr/>
          <a:lstStyle/>
          <a:p>
            <a:r>
              <a:rPr lang="en-US" dirty="0"/>
              <a:t>SNF QRP Measures</a:t>
            </a:r>
          </a:p>
        </p:txBody>
      </p:sp>
      <p:graphicFrame>
        <p:nvGraphicFramePr>
          <p:cNvPr id="5" name="Content Placeholder 4">
            <a:extLst>
              <a:ext uri="{FF2B5EF4-FFF2-40B4-BE49-F238E27FC236}">
                <a16:creationId xmlns:a16="http://schemas.microsoft.com/office/drawing/2014/main" id="{115E8CF3-FEE4-4F25-B7AA-242159E69724}"/>
              </a:ext>
            </a:extLst>
          </p:cNvPr>
          <p:cNvGraphicFramePr>
            <a:graphicFrameLocks noGrp="1"/>
          </p:cNvGraphicFramePr>
          <p:nvPr>
            <p:ph idx="1"/>
            <p:extLst>
              <p:ext uri="{D42A27DB-BD31-4B8C-83A1-F6EECF244321}">
                <p14:modId xmlns:p14="http://schemas.microsoft.com/office/powerpoint/2010/main" val="1246398775"/>
              </p:ext>
            </p:extLst>
          </p:nvPr>
        </p:nvGraphicFramePr>
        <p:xfrm>
          <a:off x="762000" y="1219200"/>
          <a:ext cx="7620000" cy="3352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89487920"/>
                    </a:ext>
                  </a:extLst>
                </a:gridCol>
                <a:gridCol w="5181600">
                  <a:extLst>
                    <a:ext uri="{9D8B030D-6E8A-4147-A177-3AD203B41FA5}">
                      <a16:colId xmlns:a16="http://schemas.microsoft.com/office/drawing/2014/main" val="4096651796"/>
                    </a:ext>
                  </a:extLst>
                </a:gridCol>
              </a:tblGrid>
              <a:tr h="399273">
                <a:tc>
                  <a:txBody>
                    <a:bodyPr/>
                    <a:lstStyle/>
                    <a:p>
                      <a:r>
                        <a:rPr lang="en-US" dirty="0"/>
                        <a:t>Short Name</a:t>
                      </a:r>
                    </a:p>
                  </a:txBody>
                  <a:tcPr/>
                </a:tc>
                <a:tc>
                  <a:txBody>
                    <a:bodyPr/>
                    <a:lstStyle/>
                    <a:p>
                      <a:r>
                        <a:rPr lang="en-US" dirty="0"/>
                        <a:t>Measure Name</a:t>
                      </a:r>
                    </a:p>
                  </a:txBody>
                  <a:tcPr/>
                </a:tc>
                <a:extLst>
                  <a:ext uri="{0D108BD9-81ED-4DB2-BD59-A6C34878D82A}">
                    <a16:rowId xmlns:a16="http://schemas.microsoft.com/office/drawing/2014/main" val="734173886"/>
                  </a:ext>
                </a:extLst>
              </a:tr>
              <a:tr h="984509">
                <a:tc>
                  <a:txBody>
                    <a:bodyPr/>
                    <a:lstStyle/>
                    <a:p>
                      <a:r>
                        <a:rPr lang="en-US" sz="2800" dirty="0"/>
                        <a:t>MSPB</a:t>
                      </a:r>
                    </a:p>
                  </a:txBody>
                  <a:tcPr/>
                </a:tc>
                <a:tc>
                  <a:txBody>
                    <a:bodyPr/>
                    <a:lstStyle/>
                    <a:p>
                      <a:r>
                        <a:rPr lang="en-US" dirty="0"/>
                        <a:t>Medicare Spending Per Beneficiary (MSPB)—Post Acute Care (PAC) Skilled Nursing Facility (SNF) Quality Reporting Program (QRP)</a:t>
                      </a:r>
                    </a:p>
                  </a:txBody>
                  <a:tcPr/>
                </a:tc>
                <a:extLst>
                  <a:ext uri="{0D108BD9-81ED-4DB2-BD59-A6C34878D82A}">
                    <a16:rowId xmlns:a16="http://schemas.microsoft.com/office/drawing/2014/main" val="71339964"/>
                  </a:ext>
                </a:extLst>
              </a:tr>
              <a:tr h="984509">
                <a:tc>
                  <a:txBody>
                    <a:bodyPr/>
                    <a:lstStyle/>
                    <a:p>
                      <a:r>
                        <a:rPr lang="en-US" sz="2800" dirty="0"/>
                        <a:t>DTC</a:t>
                      </a:r>
                    </a:p>
                  </a:txBody>
                  <a:tcPr/>
                </a:tc>
                <a:tc>
                  <a:txBody>
                    <a:bodyPr/>
                    <a:lstStyle/>
                    <a:p>
                      <a:r>
                        <a:rPr lang="en-US" dirty="0"/>
                        <a:t>Discharge to Community (DTC)—Post Acute Care (PAC) Skilled Nursing Facility (SNF) Quality Reporting Program (QRP)</a:t>
                      </a:r>
                    </a:p>
                  </a:txBody>
                  <a:tcPr/>
                </a:tc>
                <a:extLst>
                  <a:ext uri="{0D108BD9-81ED-4DB2-BD59-A6C34878D82A}">
                    <a16:rowId xmlns:a16="http://schemas.microsoft.com/office/drawing/2014/main" val="1999276890"/>
                  </a:ext>
                </a:extLst>
              </a:tr>
              <a:tr h="984509">
                <a:tc>
                  <a:txBody>
                    <a:bodyPr/>
                    <a:lstStyle/>
                    <a:p>
                      <a:r>
                        <a:rPr lang="en-US" sz="2800" dirty="0"/>
                        <a:t>PPR</a:t>
                      </a:r>
                    </a:p>
                  </a:txBody>
                  <a:tcPr/>
                </a:tc>
                <a:tc>
                  <a:txBody>
                    <a:bodyPr/>
                    <a:lstStyle/>
                    <a:p>
                      <a:r>
                        <a:rPr lang="en-US" dirty="0"/>
                        <a:t>Potentially Preventable 30-Day Post-Discharge Readmission (PPR) Measure for Skilled Nursing Facility (SNF) Quality Reporting Program (QRP)</a:t>
                      </a:r>
                    </a:p>
                  </a:txBody>
                  <a:tcPr/>
                </a:tc>
                <a:extLst>
                  <a:ext uri="{0D108BD9-81ED-4DB2-BD59-A6C34878D82A}">
                    <a16:rowId xmlns:a16="http://schemas.microsoft.com/office/drawing/2014/main" val="210366934"/>
                  </a:ext>
                </a:extLst>
              </a:tr>
            </a:tbl>
          </a:graphicData>
        </a:graphic>
      </p:graphicFrame>
      <p:sp>
        <p:nvSpPr>
          <p:cNvPr id="4" name="Slide Number Placeholder 3">
            <a:extLst>
              <a:ext uri="{FF2B5EF4-FFF2-40B4-BE49-F238E27FC236}">
                <a16:creationId xmlns:a16="http://schemas.microsoft.com/office/drawing/2014/main" id="{06CDE396-4409-418C-9FD1-D2C347CE391E}"/>
              </a:ext>
            </a:extLst>
          </p:cNvPr>
          <p:cNvSpPr>
            <a:spLocks noGrp="1"/>
          </p:cNvSpPr>
          <p:nvPr>
            <p:ph type="sldNum" sz="quarter" idx="12"/>
          </p:nvPr>
        </p:nvSpPr>
        <p:spPr/>
        <p:txBody>
          <a:bodyPr/>
          <a:lstStyle/>
          <a:p>
            <a:fld id="{F1932CD8-2456-4537-B600-04522923C878}" type="slidenum">
              <a:rPr lang="en-US" smtClean="0"/>
              <a:pPr/>
              <a:t>11</a:t>
            </a:fld>
            <a:endParaRPr lang="en-US" dirty="0"/>
          </a:p>
        </p:txBody>
      </p:sp>
      <p:sp>
        <p:nvSpPr>
          <p:cNvPr id="6" name="TextBox 5">
            <a:extLst>
              <a:ext uri="{FF2B5EF4-FFF2-40B4-BE49-F238E27FC236}">
                <a16:creationId xmlns:a16="http://schemas.microsoft.com/office/drawing/2014/main" id="{6BEB752B-B093-4BC4-8BFD-E8248046F6F7}"/>
              </a:ext>
            </a:extLst>
          </p:cNvPr>
          <p:cNvSpPr txBox="1"/>
          <p:nvPr/>
        </p:nvSpPr>
        <p:spPr>
          <a:xfrm>
            <a:off x="990600" y="4728429"/>
            <a:ext cx="7162800" cy="1477328"/>
          </a:xfrm>
          <a:prstGeom prst="rect">
            <a:avLst/>
          </a:prstGeom>
          <a:noFill/>
        </p:spPr>
        <p:txBody>
          <a:bodyPr wrap="square" rtlCol="0">
            <a:spAutoFit/>
          </a:bodyPr>
          <a:lstStyle/>
          <a:p>
            <a:r>
              <a:rPr lang="en-US" dirty="0"/>
              <a:t>SNF QRP Users Manual</a:t>
            </a:r>
          </a:p>
          <a:p>
            <a:r>
              <a:rPr lang="en-US" dirty="0">
                <a:hlinkClick r:id="rId2"/>
              </a:rPr>
              <a:t>https://www.cms.gov/Medicare/Quality-Initiatives-Patient-Assessment-Instruments/NursingHomeQualityInits/Downloads/SNF-QRP-Measure-Calculations-and-Reporting-Users-Manual-V20.pdf</a:t>
            </a:r>
            <a:endParaRPr lang="en-US" dirty="0"/>
          </a:p>
          <a:p>
            <a:endParaRPr lang="en-US" dirty="0"/>
          </a:p>
        </p:txBody>
      </p:sp>
    </p:spTree>
    <p:extLst>
      <p:ext uri="{BB962C8B-B14F-4D97-AF65-F5344CB8AC3E}">
        <p14:creationId xmlns:p14="http://schemas.microsoft.com/office/powerpoint/2010/main" val="212975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9029-1F3A-47C3-8477-4DDB287473ED}"/>
              </a:ext>
            </a:extLst>
          </p:cNvPr>
          <p:cNvSpPr>
            <a:spLocks noGrp="1"/>
          </p:cNvSpPr>
          <p:nvPr>
            <p:ph type="title"/>
          </p:nvPr>
        </p:nvSpPr>
        <p:spPr/>
        <p:txBody>
          <a:bodyPr/>
          <a:lstStyle/>
          <a:p>
            <a:r>
              <a:rPr lang="en-US" dirty="0"/>
              <a:t>Medicare Spending Per Beneficiary (MSPB)</a:t>
            </a:r>
          </a:p>
        </p:txBody>
      </p:sp>
      <p:sp>
        <p:nvSpPr>
          <p:cNvPr id="3" name="Content Placeholder 2">
            <a:extLst>
              <a:ext uri="{FF2B5EF4-FFF2-40B4-BE49-F238E27FC236}">
                <a16:creationId xmlns:a16="http://schemas.microsoft.com/office/drawing/2014/main" id="{729EFFAB-C7A6-4D28-8315-FC74119EEB03}"/>
              </a:ext>
            </a:extLst>
          </p:cNvPr>
          <p:cNvSpPr>
            <a:spLocks noGrp="1"/>
          </p:cNvSpPr>
          <p:nvPr>
            <p:ph idx="1"/>
          </p:nvPr>
        </p:nvSpPr>
        <p:spPr/>
        <p:txBody>
          <a:bodyPr>
            <a:normAutofit fontScale="92500" lnSpcReduction="10000"/>
          </a:bodyPr>
          <a:lstStyle/>
          <a:p>
            <a:pPr>
              <a:spcBef>
                <a:spcPts val="1800"/>
              </a:spcBef>
            </a:pPr>
            <a:r>
              <a:rPr lang="en-US" dirty="0"/>
              <a:t>Finalized in the fiscal year (FY) 2017 SNF Prospective Payment System (PPS) Final Rule on August 5, 2016.</a:t>
            </a:r>
          </a:p>
          <a:p>
            <a:pPr>
              <a:spcBef>
                <a:spcPts val="1800"/>
              </a:spcBef>
            </a:pPr>
            <a:r>
              <a:rPr lang="en-US" dirty="0"/>
              <a:t>Evaluates SNF providers’ efficiency relative to the efficiency of the national median SNF provider.</a:t>
            </a:r>
          </a:p>
          <a:p>
            <a:pPr>
              <a:spcBef>
                <a:spcPts val="1800"/>
              </a:spcBef>
            </a:pPr>
            <a:r>
              <a:rPr lang="en-US" dirty="0"/>
              <a:t>The measures assesses the cost to Medicare for services perform by the SNF during an episode.</a:t>
            </a:r>
          </a:p>
          <a:p>
            <a:pPr>
              <a:spcBef>
                <a:spcPts val="1800"/>
              </a:spcBef>
            </a:pPr>
            <a:r>
              <a:rPr lang="en-US" dirty="0"/>
              <a:t>No data collection required by facilities, besides claims data submitted during normal course of business.</a:t>
            </a:r>
          </a:p>
          <a:p>
            <a:endParaRPr lang="en-US" dirty="0"/>
          </a:p>
          <a:p>
            <a:endParaRPr lang="en-US" dirty="0"/>
          </a:p>
        </p:txBody>
      </p:sp>
      <p:sp>
        <p:nvSpPr>
          <p:cNvPr id="4" name="Slide Number Placeholder 3">
            <a:extLst>
              <a:ext uri="{FF2B5EF4-FFF2-40B4-BE49-F238E27FC236}">
                <a16:creationId xmlns:a16="http://schemas.microsoft.com/office/drawing/2014/main" id="{E7C9C83F-52D0-4BAF-B5C5-CB8B890397B1}"/>
              </a:ext>
            </a:extLst>
          </p:cNvPr>
          <p:cNvSpPr>
            <a:spLocks noGrp="1"/>
          </p:cNvSpPr>
          <p:nvPr>
            <p:ph type="sldNum" sz="quarter" idx="12"/>
          </p:nvPr>
        </p:nvSpPr>
        <p:spPr/>
        <p:txBody>
          <a:bodyPr/>
          <a:lstStyle/>
          <a:p>
            <a:fld id="{F1932CD8-2456-4537-B600-04522923C878}" type="slidenum">
              <a:rPr lang="en-US" smtClean="0"/>
              <a:pPr/>
              <a:t>12</a:t>
            </a:fld>
            <a:endParaRPr lang="en-US" dirty="0"/>
          </a:p>
        </p:txBody>
      </p:sp>
    </p:spTree>
    <p:extLst>
      <p:ext uri="{BB962C8B-B14F-4D97-AF65-F5344CB8AC3E}">
        <p14:creationId xmlns:p14="http://schemas.microsoft.com/office/powerpoint/2010/main" val="8681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EECB-BF8F-47FD-BA60-FF97977995BD}"/>
              </a:ext>
            </a:extLst>
          </p:cNvPr>
          <p:cNvSpPr>
            <a:spLocks noGrp="1"/>
          </p:cNvSpPr>
          <p:nvPr>
            <p:ph type="title"/>
          </p:nvPr>
        </p:nvSpPr>
        <p:spPr/>
        <p:txBody>
          <a:bodyPr/>
          <a:lstStyle/>
          <a:p>
            <a:r>
              <a:rPr lang="en-US" dirty="0"/>
              <a:t>Discharge to Community</a:t>
            </a:r>
            <a:br>
              <a:rPr lang="en-US" dirty="0"/>
            </a:br>
            <a:r>
              <a:rPr lang="en-US" dirty="0"/>
              <a:t>Post-Acute Care SNF QRP</a:t>
            </a:r>
          </a:p>
        </p:txBody>
      </p:sp>
      <p:sp>
        <p:nvSpPr>
          <p:cNvPr id="3" name="Content Placeholder 2">
            <a:extLst>
              <a:ext uri="{FF2B5EF4-FFF2-40B4-BE49-F238E27FC236}">
                <a16:creationId xmlns:a16="http://schemas.microsoft.com/office/drawing/2014/main" id="{CFCFF646-936B-4B27-A273-4336062D4C25}"/>
              </a:ext>
            </a:extLst>
          </p:cNvPr>
          <p:cNvSpPr>
            <a:spLocks noGrp="1"/>
          </p:cNvSpPr>
          <p:nvPr>
            <p:ph idx="1"/>
          </p:nvPr>
        </p:nvSpPr>
        <p:spPr>
          <a:xfrm>
            <a:off x="457200" y="1219200"/>
            <a:ext cx="8229600" cy="5029200"/>
          </a:xfrm>
        </p:spPr>
        <p:txBody>
          <a:bodyPr>
            <a:normAutofit fontScale="85000" lnSpcReduction="20000"/>
          </a:bodyPr>
          <a:lstStyle/>
          <a:p>
            <a:pPr>
              <a:lnSpc>
                <a:spcPct val="105000"/>
              </a:lnSpc>
            </a:pPr>
            <a:r>
              <a:rPr lang="en-US" dirty="0"/>
              <a:t>Measure was finalized in the FY 2017 SNF PPS Final Rule on August 5, 2016.</a:t>
            </a:r>
          </a:p>
          <a:p>
            <a:pPr>
              <a:lnSpc>
                <a:spcPct val="105000"/>
              </a:lnSpc>
            </a:pPr>
            <a:r>
              <a:rPr lang="en-US" dirty="0"/>
              <a:t>Higher rates are better.  </a:t>
            </a:r>
          </a:p>
          <a:p>
            <a:pPr>
              <a:lnSpc>
                <a:spcPct val="105000"/>
              </a:lnSpc>
            </a:pPr>
            <a:r>
              <a:rPr lang="en-US" dirty="0"/>
              <a:t>Measure is: </a:t>
            </a:r>
          </a:p>
          <a:p>
            <a:pPr lvl="1">
              <a:lnSpc>
                <a:spcPct val="105000"/>
              </a:lnSpc>
            </a:pPr>
            <a:r>
              <a:rPr lang="en-US" sz="2900" dirty="0"/>
              <a:t>A SNF’s risk-standardized rate of Medicare FFS residents discharged to the community following a SNF stay, and </a:t>
            </a:r>
          </a:p>
          <a:p>
            <a:pPr lvl="1">
              <a:lnSpc>
                <a:spcPct val="105000"/>
              </a:lnSpc>
            </a:pPr>
            <a:r>
              <a:rPr lang="en-US" sz="2900" dirty="0"/>
              <a:t>Do not have an unplanned readmission to an acute-care hospital or long-term care hospital (LTCH) in the 31 days following discharge to community, and </a:t>
            </a:r>
          </a:p>
          <a:p>
            <a:pPr lvl="1">
              <a:lnSpc>
                <a:spcPct val="105000"/>
              </a:lnSpc>
            </a:pPr>
            <a:r>
              <a:rPr lang="en-US" sz="2900" dirty="0"/>
              <a:t>Who remain alive during the 31 days following discharge to community. </a:t>
            </a:r>
          </a:p>
          <a:p>
            <a:pPr>
              <a:lnSpc>
                <a:spcPct val="105000"/>
              </a:lnSpc>
            </a:pPr>
            <a:r>
              <a:rPr lang="en-US" dirty="0"/>
              <a:t>No data collection required by facilities, besides claims data submitted during normal course of business.</a:t>
            </a:r>
          </a:p>
        </p:txBody>
      </p:sp>
      <p:sp>
        <p:nvSpPr>
          <p:cNvPr id="4" name="Slide Number Placeholder 3">
            <a:extLst>
              <a:ext uri="{FF2B5EF4-FFF2-40B4-BE49-F238E27FC236}">
                <a16:creationId xmlns:a16="http://schemas.microsoft.com/office/drawing/2014/main" id="{313ACB38-1CC6-4EED-9C1B-8F6031EEAB4C}"/>
              </a:ext>
            </a:extLst>
          </p:cNvPr>
          <p:cNvSpPr>
            <a:spLocks noGrp="1"/>
          </p:cNvSpPr>
          <p:nvPr>
            <p:ph type="sldNum" sz="quarter" idx="12"/>
          </p:nvPr>
        </p:nvSpPr>
        <p:spPr/>
        <p:txBody>
          <a:bodyPr/>
          <a:lstStyle/>
          <a:p>
            <a:fld id="{F1932CD8-2456-4537-B600-04522923C878}" type="slidenum">
              <a:rPr lang="en-US" smtClean="0"/>
              <a:pPr/>
              <a:t>13</a:t>
            </a:fld>
            <a:endParaRPr lang="en-US" dirty="0"/>
          </a:p>
        </p:txBody>
      </p:sp>
    </p:spTree>
    <p:extLst>
      <p:ext uri="{BB962C8B-B14F-4D97-AF65-F5344CB8AC3E}">
        <p14:creationId xmlns:p14="http://schemas.microsoft.com/office/powerpoint/2010/main" val="252922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21D2E-D18A-4CDA-813C-32363488689C}"/>
              </a:ext>
            </a:extLst>
          </p:cNvPr>
          <p:cNvSpPr/>
          <p:nvPr/>
        </p:nvSpPr>
        <p:spPr>
          <a:xfrm>
            <a:off x="304800" y="3462668"/>
            <a:ext cx="8458200" cy="2057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908521-001A-4810-8FB0-B715D7946180}"/>
              </a:ext>
            </a:extLst>
          </p:cNvPr>
          <p:cNvSpPr/>
          <p:nvPr/>
        </p:nvSpPr>
        <p:spPr>
          <a:xfrm>
            <a:off x="304800" y="1219200"/>
            <a:ext cx="8458200" cy="2057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69A92-9BAA-4EAA-B272-72EC29AD6639}"/>
              </a:ext>
            </a:extLst>
          </p:cNvPr>
          <p:cNvSpPr>
            <a:spLocks noGrp="1"/>
          </p:cNvSpPr>
          <p:nvPr>
            <p:ph type="title"/>
          </p:nvPr>
        </p:nvSpPr>
        <p:spPr/>
        <p:txBody>
          <a:bodyPr/>
          <a:lstStyle/>
          <a:p>
            <a:r>
              <a:rPr lang="en-US" dirty="0"/>
              <a:t>Potentially Preventable 30-Day Post Discharge Readmission (PPR)</a:t>
            </a:r>
          </a:p>
        </p:txBody>
      </p:sp>
      <p:sp>
        <p:nvSpPr>
          <p:cNvPr id="3" name="Content Placeholder 2">
            <a:extLst>
              <a:ext uri="{FF2B5EF4-FFF2-40B4-BE49-F238E27FC236}">
                <a16:creationId xmlns:a16="http://schemas.microsoft.com/office/drawing/2014/main" id="{9F6BEF7F-9B3D-4A06-913B-1C0AEDD24CFA}"/>
              </a:ext>
            </a:extLst>
          </p:cNvPr>
          <p:cNvSpPr>
            <a:spLocks noGrp="1"/>
          </p:cNvSpPr>
          <p:nvPr>
            <p:ph idx="1"/>
          </p:nvPr>
        </p:nvSpPr>
        <p:spPr/>
        <p:txBody>
          <a:bodyPr/>
          <a:lstStyle/>
          <a:p>
            <a:r>
              <a:rPr lang="en-US" dirty="0"/>
              <a:t>This measure estimates the risk-standardized rate of unplanned, potentially preventable readmissions for residents (Medicare FFS beneficiaries) who receive services in SNFs.  </a:t>
            </a:r>
          </a:p>
          <a:p>
            <a:pPr>
              <a:spcBef>
                <a:spcPts val="1800"/>
              </a:spcBef>
            </a:pPr>
            <a:r>
              <a:rPr lang="en-US" dirty="0"/>
              <a:t>The measure is currently suppressed, and therefore not available on Nursing Home Compare at this time. However, you will still be able to see these data on your reports.</a:t>
            </a:r>
          </a:p>
        </p:txBody>
      </p:sp>
      <p:sp>
        <p:nvSpPr>
          <p:cNvPr id="4" name="Slide Number Placeholder 3">
            <a:extLst>
              <a:ext uri="{FF2B5EF4-FFF2-40B4-BE49-F238E27FC236}">
                <a16:creationId xmlns:a16="http://schemas.microsoft.com/office/drawing/2014/main" id="{8E488321-F919-4833-B74D-9663774DB4BC}"/>
              </a:ext>
            </a:extLst>
          </p:cNvPr>
          <p:cNvSpPr>
            <a:spLocks noGrp="1"/>
          </p:cNvSpPr>
          <p:nvPr>
            <p:ph type="sldNum" sz="quarter" idx="12"/>
          </p:nvPr>
        </p:nvSpPr>
        <p:spPr/>
        <p:txBody>
          <a:bodyPr/>
          <a:lstStyle/>
          <a:p>
            <a:fld id="{F1932CD8-2456-4537-B600-04522923C878}" type="slidenum">
              <a:rPr lang="en-US" smtClean="0"/>
              <a:pPr/>
              <a:t>14</a:t>
            </a:fld>
            <a:endParaRPr lang="en-US" dirty="0"/>
          </a:p>
        </p:txBody>
      </p:sp>
    </p:spTree>
    <p:extLst>
      <p:ext uri="{BB962C8B-B14F-4D97-AF65-F5344CB8AC3E}">
        <p14:creationId xmlns:p14="http://schemas.microsoft.com/office/powerpoint/2010/main" val="35192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9E5FF-97CC-4FA4-84CC-49D30AB6DEA4}"/>
              </a:ext>
            </a:extLst>
          </p:cNvPr>
          <p:cNvPicPr>
            <a:picLocks noChangeAspect="1"/>
          </p:cNvPicPr>
          <p:nvPr/>
        </p:nvPicPr>
        <p:blipFill>
          <a:blip r:embed="rId2"/>
          <a:stretch>
            <a:fillRect/>
          </a:stretch>
        </p:blipFill>
        <p:spPr>
          <a:xfrm>
            <a:off x="3531712" y="1225296"/>
            <a:ext cx="5648864" cy="4336952"/>
          </a:xfrm>
          <a:prstGeom prst="rect">
            <a:avLst/>
          </a:prstGeom>
        </p:spPr>
      </p:pic>
      <p:sp>
        <p:nvSpPr>
          <p:cNvPr id="3" name="Content Placeholder 2">
            <a:extLst>
              <a:ext uri="{FF2B5EF4-FFF2-40B4-BE49-F238E27FC236}">
                <a16:creationId xmlns:a16="http://schemas.microsoft.com/office/drawing/2014/main" id="{79AAE47A-71B7-4FC9-9487-B567B5700CC5}"/>
              </a:ext>
            </a:extLst>
          </p:cNvPr>
          <p:cNvSpPr>
            <a:spLocks noGrp="1"/>
          </p:cNvSpPr>
          <p:nvPr>
            <p:ph sz="half" idx="1"/>
          </p:nvPr>
        </p:nvSpPr>
        <p:spPr>
          <a:xfrm>
            <a:off x="98534" y="1204118"/>
            <a:ext cx="3863866" cy="4906963"/>
          </a:xfrm>
        </p:spPr>
        <p:txBody>
          <a:bodyPr/>
          <a:lstStyle/>
          <a:p>
            <a:r>
              <a:rPr lang="en-US" dirty="0"/>
              <a:t>The SNF QRP quality measures (QMs) are now available under “Additional Measures” on Nursing Home Compare. </a:t>
            </a:r>
          </a:p>
          <a:p>
            <a:endParaRPr lang="en-US" dirty="0"/>
          </a:p>
          <a:p>
            <a:endParaRPr lang="en-US" dirty="0"/>
          </a:p>
          <a:p>
            <a:endParaRPr lang="en-US" dirty="0"/>
          </a:p>
        </p:txBody>
      </p:sp>
      <p:sp>
        <p:nvSpPr>
          <p:cNvPr id="2" name="Title 1">
            <a:extLst>
              <a:ext uri="{FF2B5EF4-FFF2-40B4-BE49-F238E27FC236}">
                <a16:creationId xmlns:a16="http://schemas.microsoft.com/office/drawing/2014/main" id="{A8EC3F80-B54A-492F-8A4C-5C50C10FA5E0}"/>
              </a:ext>
            </a:extLst>
          </p:cNvPr>
          <p:cNvSpPr>
            <a:spLocks noGrp="1"/>
          </p:cNvSpPr>
          <p:nvPr>
            <p:ph type="title"/>
          </p:nvPr>
        </p:nvSpPr>
        <p:spPr/>
        <p:txBody>
          <a:bodyPr/>
          <a:lstStyle/>
          <a:p>
            <a:r>
              <a:rPr lang="en-US" dirty="0"/>
              <a:t>Nursing Home Compare</a:t>
            </a:r>
          </a:p>
        </p:txBody>
      </p:sp>
      <p:sp>
        <p:nvSpPr>
          <p:cNvPr id="4" name="Slide Number Placeholder 3">
            <a:extLst>
              <a:ext uri="{FF2B5EF4-FFF2-40B4-BE49-F238E27FC236}">
                <a16:creationId xmlns:a16="http://schemas.microsoft.com/office/drawing/2014/main" id="{D7409452-8EBC-4D3C-A382-3575EE8EBF03}"/>
              </a:ext>
            </a:extLst>
          </p:cNvPr>
          <p:cNvSpPr>
            <a:spLocks noGrp="1"/>
          </p:cNvSpPr>
          <p:nvPr>
            <p:ph type="sldNum" sz="quarter" idx="12"/>
          </p:nvPr>
        </p:nvSpPr>
        <p:spPr/>
        <p:txBody>
          <a:bodyPr/>
          <a:lstStyle/>
          <a:p>
            <a:fld id="{F1932CD8-2456-4537-B600-04522923C878}" type="slidenum">
              <a:rPr lang="en-US" smtClean="0"/>
              <a:pPr/>
              <a:t>15</a:t>
            </a:fld>
            <a:endParaRPr lang="en-US" dirty="0"/>
          </a:p>
        </p:txBody>
      </p:sp>
      <p:sp>
        <p:nvSpPr>
          <p:cNvPr id="7" name="TextBox 6">
            <a:extLst>
              <a:ext uri="{FF2B5EF4-FFF2-40B4-BE49-F238E27FC236}">
                <a16:creationId xmlns:a16="http://schemas.microsoft.com/office/drawing/2014/main" id="{A2F5216E-98A4-4EA3-B866-BDFBB3E30A87}"/>
              </a:ext>
            </a:extLst>
          </p:cNvPr>
          <p:cNvSpPr txBox="1"/>
          <p:nvPr/>
        </p:nvSpPr>
        <p:spPr>
          <a:xfrm>
            <a:off x="1051034" y="6361211"/>
            <a:ext cx="6172200" cy="307777"/>
          </a:xfrm>
          <a:prstGeom prst="rect">
            <a:avLst/>
          </a:prstGeom>
          <a:noFill/>
        </p:spPr>
        <p:txBody>
          <a:bodyPr wrap="square" rtlCol="0">
            <a:spAutoFit/>
          </a:bodyPr>
          <a:lstStyle/>
          <a:p>
            <a:r>
              <a:rPr lang="en-US" sz="1400" dirty="0">
                <a:solidFill>
                  <a:schemeClr val="tx1">
                    <a:lumMod val="85000"/>
                    <a:lumOff val="15000"/>
                  </a:schemeClr>
                </a:solidFill>
              </a:rPr>
              <a:t>https://www.medicare.gov/nursinghomecompare/search.html </a:t>
            </a:r>
          </a:p>
        </p:txBody>
      </p:sp>
    </p:spTree>
    <p:extLst>
      <p:ext uri="{BB962C8B-B14F-4D97-AF65-F5344CB8AC3E}">
        <p14:creationId xmlns:p14="http://schemas.microsoft.com/office/powerpoint/2010/main" val="17928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26EC56E4-7D76-47BE-BE34-6E99E3F3D26A}"/>
              </a:ext>
            </a:extLst>
          </p:cNvPr>
          <p:cNvSpPr/>
          <p:nvPr/>
        </p:nvSpPr>
        <p:spPr>
          <a:xfrm>
            <a:off x="381000" y="1219200"/>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81412D64-10F5-4962-9249-F21C42DFEB0A}"/>
              </a:ext>
            </a:extLst>
          </p:cNvPr>
          <p:cNvSpPr/>
          <p:nvPr/>
        </p:nvSpPr>
        <p:spPr>
          <a:xfrm>
            <a:off x="361507" y="2819400"/>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05B662A1-94C2-4678-B18A-18560FE9F390}"/>
              </a:ext>
            </a:extLst>
          </p:cNvPr>
          <p:cNvSpPr/>
          <p:nvPr/>
        </p:nvSpPr>
        <p:spPr>
          <a:xfrm>
            <a:off x="361507" y="3831266"/>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id="{C2E39096-F489-4113-A7B5-8F70518E83AA}"/>
              </a:ext>
            </a:extLst>
          </p:cNvPr>
          <p:cNvSpPr/>
          <p:nvPr/>
        </p:nvSpPr>
        <p:spPr>
          <a:xfrm>
            <a:off x="361507" y="4931734"/>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BB2E1-8113-4CEC-898F-9B06A873D595}"/>
              </a:ext>
            </a:extLst>
          </p:cNvPr>
          <p:cNvSpPr>
            <a:spLocks noGrp="1"/>
          </p:cNvSpPr>
          <p:nvPr>
            <p:ph type="title"/>
          </p:nvPr>
        </p:nvSpPr>
        <p:spPr/>
        <p:txBody>
          <a:bodyPr/>
          <a:lstStyle/>
          <a:p>
            <a:r>
              <a:rPr lang="en-US" dirty="0"/>
              <a:t>Four Intended Purposes of QMs on Nursing Home Compare</a:t>
            </a:r>
          </a:p>
        </p:txBody>
      </p:sp>
      <p:sp>
        <p:nvSpPr>
          <p:cNvPr id="3" name="Content Placeholder 2">
            <a:extLst>
              <a:ext uri="{FF2B5EF4-FFF2-40B4-BE49-F238E27FC236}">
                <a16:creationId xmlns:a16="http://schemas.microsoft.com/office/drawing/2014/main" id="{E42F14BD-FFB7-4D51-B7D1-A308B052A09E}"/>
              </a:ext>
            </a:extLst>
          </p:cNvPr>
          <p:cNvSpPr>
            <a:spLocks noGrp="1"/>
          </p:cNvSpPr>
          <p:nvPr>
            <p:ph idx="1"/>
          </p:nvPr>
        </p:nvSpPr>
        <p:spPr/>
        <p:txBody>
          <a:bodyPr/>
          <a:lstStyle/>
          <a:p>
            <a:pPr marL="690563" indent="-690563">
              <a:buAutoNum type="arabicPeriod"/>
            </a:pPr>
            <a:r>
              <a:rPr lang="en-US" dirty="0"/>
              <a:t>Give consumers information about the quality of care to help them choose a nursing home (NH) or SNF. </a:t>
            </a:r>
          </a:p>
          <a:p>
            <a:pPr marL="690563" indent="-690563">
              <a:buAutoNum type="arabicPeriod"/>
            </a:pPr>
            <a:r>
              <a:rPr lang="en-US" dirty="0"/>
              <a:t>Understand the data related to common conditions in NH/SNF populations. </a:t>
            </a:r>
          </a:p>
          <a:p>
            <a:pPr marL="690563" indent="-690563">
              <a:buAutoNum type="arabicPeriod"/>
            </a:pPr>
            <a:r>
              <a:rPr lang="en-US" dirty="0"/>
              <a:t>Facilitate discussions with NH/SNF staff members regarding quality. </a:t>
            </a:r>
          </a:p>
          <a:p>
            <a:pPr marL="690563" indent="-690563">
              <a:buAutoNum type="arabicPeriod"/>
            </a:pPr>
            <a:r>
              <a:rPr lang="en-US" dirty="0"/>
              <a:t>Give NH/SNF staff members data to support their quality improvement efforts. </a:t>
            </a:r>
          </a:p>
        </p:txBody>
      </p:sp>
      <p:sp>
        <p:nvSpPr>
          <p:cNvPr id="4" name="Slide Number Placeholder 3">
            <a:extLst>
              <a:ext uri="{FF2B5EF4-FFF2-40B4-BE49-F238E27FC236}">
                <a16:creationId xmlns:a16="http://schemas.microsoft.com/office/drawing/2014/main" id="{A0901D8C-59A0-4693-91E3-A2CA4792AE5C}"/>
              </a:ext>
            </a:extLst>
          </p:cNvPr>
          <p:cNvSpPr>
            <a:spLocks noGrp="1"/>
          </p:cNvSpPr>
          <p:nvPr>
            <p:ph type="sldNum" sz="quarter" idx="12"/>
          </p:nvPr>
        </p:nvSpPr>
        <p:spPr/>
        <p:txBody>
          <a:bodyPr/>
          <a:lstStyle/>
          <a:p>
            <a:fld id="{F1932CD8-2456-4537-B600-04522923C878}" type="slidenum">
              <a:rPr lang="en-US" smtClean="0"/>
              <a:pPr/>
              <a:t>16</a:t>
            </a:fld>
            <a:endParaRPr lang="en-US" dirty="0"/>
          </a:p>
        </p:txBody>
      </p:sp>
    </p:spTree>
    <p:extLst>
      <p:ext uri="{BB962C8B-B14F-4D97-AF65-F5344CB8AC3E}">
        <p14:creationId xmlns:p14="http://schemas.microsoft.com/office/powerpoint/2010/main" val="38667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02DF3B-C4CA-4E96-9526-B4DD3FAF421F}"/>
              </a:ext>
            </a:extLst>
          </p:cNvPr>
          <p:cNvSpPr>
            <a:spLocks noGrp="1"/>
          </p:cNvSpPr>
          <p:nvPr>
            <p:ph type="ctrTitle"/>
          </p:nvPr>
        </p:nvSpPr>
        <p:spPr/>
        <p:txBody>
          <a:bodyPr/>
          <a:lstStyle/>
          <a:p>
            <a:r>
              <a:rPr lang="en-US" dirty="0"/>
              <a:t>   </a:t>
            </a:r>
          </a:p>
        </p:txBody>
      </p:sp>
      <p:sp>
        <p:nvSpPr>
          <p:cNvPr id="10" name="Subtitle 9">
            <a:extLst>
              <a:ext uri="{FF2B5EF4-FFF2-40B4-BE49-F238E27FC236}">
                <a16:creationId xmlns:a16="http://schemas.microsoft.com/office/drawing/2014/main" id="{608E73C9-C14F-4D0F-B1C8-4B82689B0C95}"/>
              </a:ext>
            </a:extLst>
          </p:cNvPr>
          <p:cNvSpPr>
            <a:spLocks noGrp="1"/>
          </p:cNvSpPr>
          <p:nvPr>
            <p:ph type="subTitle" idx="1"/>
          </p:nvPr>
        </p:nvSpPr>
        <p:spPr/>
        <p:txBody>
          <a:bodyPr/>
          <a:lstStyle/>
          <a:p>
            <a:endParaRPr lang="en-US"/>
          </a:p>
        </p:txBody>
      </p:sp>
      <p:pic>
        <p:nvPicPr>
          <p:cNvPr id="7" name="Content Placeholder 6">
            <a:extLst>
              <a:ext uri="{FF2B5EF4-FFF2-40B4-BE49-F238E27FC236}">
                <a16:creationId xmlns:a16="http://schemas.microsoft.com/office/drawing/2014/main" id="{7574435F-3C35-488E-BD3F-267D132DCD6E}"/>
              </a:ext>
              <a:ext uri="{C183D7F6-B498-43B3-948B-1728B52AA6E4}">
                <adec:decorative xmlns:adec="http://schemas.microsoft.com/office/drawing/2017/decorative" val="1"/>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44000" cy="6172200"/>
          </a:xfrm>
        </p:spPr>
      </p:pic>
      <p:sp>
        <p:nvSpPr>
          <p:cNvPr id="8" name="Title 1">
            <a:extLst>
              <a:ext uri="{FF2B5EF4-FFF2-40B4-BE49-F238E27FC236}">
                <a16:creationId xmlns:a16="http://schemas.microsoft.com/office/drawing/2014/main" id="{C0E2FD36-08F8-4677-B75B-C8D81B94CF9E}"/>
              </a:ext>
            </a:extLst>
          </p:cNvPr>
          <p:cNvSpPr txBox="1">
            <a:spLocks/>
          </p:cNvSpPr>
          <p:nvPr/>
        </p:nvSpPr>
        <p:spPr bwMode="white">
          <a:xfrm>
            <a:off x="697584" y="2438400"/>
            <a:ext cx="7772400" cy="685800"/>
          </a:xfrm>
          <a:prstGeom prst="rect">
            <a:avLst/>
          </a:prstGeom>
        </p:spPr>
        <p:txBody>
          <a:bodyPr vert="horz" lIns="0" tIns="45720" rIns="0" bIns="45720" rtlCol="0" anchor="ctr" anchorCtr="0">
            <a:noAutofit/>
          </a:bodyPr>
          <a:lstStyle>
            <a:lvl1pPr algn="l"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pPr algn="ctr"/>
            <a:r>
              <a:rPr lang="en-US" sz="4400" dirty="0"/>
              <a:t>What’s Next in 2019?</a:t>
            </a:r>
          </a:p>
        </p:txBody>
      </p:sp>
    </p:spTree>
    <p:extLst>
      <p:ext uri="{BB962C8B-B14F-4D97-AF65-F5344CB8AC3E}">
        <p14:creationId xmlns:p14="http://schemas.microsoft.com/office/powerpoint/2010/main" val="77034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E2F4-5CE5-4EAE-AB58-468C87AB4A13}"/>
              </a:ext>
            </a:extLst>
          </p:cNvPr>
          <p:cNvSpPr>
            <a:spLocks noGrp="1"/>
          </p:cNvSpPr>
          <p:nvPr>
            <p:ph type="title"/>
          </p:nvPr>
        </p:nvSpPr>
        <p:spPr/>
        <p:txBody>
          <a:bodyPr/>
          <a:lstStyle/>
          <a:p>
            <a:r>
              <a:rPr lang="en-US" dirty="0"/>
              <a:t>Requirements of Participation</a:t>
            </a:r>
          </a:p>
        </p:txBody>
      </p:sp>
      <p:sp>
        <p:nvSpPr>
          <p:cNvPr id="4" name="Slide Number Placeholder 3">
            <a:extLst>
              <a:ext uri="{FF2B5EF4-FFF2-40B4-BE49-F238E27FC236}">
                <a16:creationId xmlns:a16="http://schemas.microsoft.com/office/drawing/2014/main" id="{2BC7D23A-2523-44AD-9D05-9EE51B064D03}"/>
              </a:ext>
            </a:extLst>
          </p:cNvPr>
          <p:cNvSpPr>
            <a:spLocks noGrp="1"/>
          </p:cNvSpPr>
          <p:nvPr>
            <p:ph type="sldNum" sz="quarter" idx="12"/>
          </p:nvPr>
        </p:nvSpPr>
        <p:spPr/>
        <p:txBody>
          <a:bodyPr/>
          <a:lstStyle/>
          <a:p>
            <a:fld id="{F1932CD8-2456-4537-B600-04522923C878}" type="slidenum">
              <a:rPr lang="en-US" smtClean="0"/>
              <a:pPr/>
              <a:t>18</a:t>
            </a:fld>
            <a:endParaRPr lang="en-US" dirty="0"/>
          </a:p>
        </p:txBody>
      </p:sp>
      <p:pic>
        <p:nvPicPr>
          <p:cNvPr id="5" name="Picture 4" descr="CMS.gov webpage">
            <a:extLst>
              <a:ext uri="{FF2B5EF4-FFF2-40B4-BE49-F238E27FC236}">
                <a16:creationId xmlns:a16="http://schemas.microsoft.com/office/drawing/2014/main" id="{DF064104-F012-476F-99D4-6400DA31E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3324" y="1143000"/>
            <a:ext cx="6397352" cy="4542437"/>
          </a:xfrm>
          <a:prstGeom prst="rect">
            <a:avLst/>
          </a:prstGeom>
        </p:spPr>
      </p:pic>
      <p:sp>
        <p:nvSpPr>
          <p:cNvPr id="3" name="Content Placeholder 2">
            <a:extLst>
              <a:ext uri="{FF2B5EF4-FFF2-40B4-BE49-F238E27FC236}">
                <a16:creationId xmlns:a16="http://schemas.microsoft.com/office/drawing/2014/main" id="{F074607F-CA4B-4A4D-BEC2-3BE090FE6D8E}"/>
              </a:ext>
            </a:extLst>
          </p:cNvPr>
          <p:cNvSpPr>
            <a:spLocks noGrp="1"/>
          </p:cNvSpPr>
          <p:nvPr>
            <p:ph idx="1"/>
          </p:nvPr>
        </p:nvSpPr>
        <p:spPr>
          <a:xfrm>
            <a:off x="0" y="5181600"/>
            <a:ext cx="9144000" cy="685800"/>
          </a:xfrm>
          <a:solidFill>
            <a:schemeClr val="accent1">
              <a:lumMod val="20000"/>
              <a:lumOff val="80000"/>
            </a:schemeClr>
          </a:solidFill>
        </p:spPr>
        <p:txBody>
          <a:bodyPr>
            <a:normAutofit/>
          </a:bodyPr>
          <a:lstStyle/>
          <a:p>
            <a:pPr marL="0" indent="0" algn="ctr">
              <a:buNone/>
            </a:pPr>
            <a:r>
              <a:rPr lang="en-US" sz="2800" dirty="0">
                <a:solidFill>
                  <a:sysClr val="windowText" lastClr="000000"/>
                </a:solidFill>
                <a:hlinkClick r:id="rId4">
                  <a:extLst>
                    <a:ext uri="{A12FA001-AC4F-418D-AE19-62706E023703}">
                      <ahyp:hlinkClr xmlns:ahyp="http://schemas.microsoft.com/office/drawing/2018/hyperlinkcolor" val="tx"/>
                    </a:ext>
                  </a:extLst>
                </a:hlinkClick>
              </a:rPr>
              <a:t>https://go.cms.gov/2Un9t4t</a:t>
            </a:r>
            <a:r>
              <a:rPr lang="en-US" sz="2800" dirty="0">
                <a:solidFill>
                  <a:sysClr val="windowText" lastClr="000000"/>
                </a:solidFill>
              </a:rPr>
              <a:t> </a:t>
            </a:r>
          </a:p>
        </p:txBody>
      </p:sp>
    </p:spTree>
    <p:extLst>
      <p:ext uri="{BB962C8B-B14F-4D97-AF65-F5344CB8AC3E}">
        <p14:creationId xmlns:p14="http://schemas.microsoft.com/office/powerpoint/2010/main" val="37944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E773-03C9-4857-9DD5-427A26DAB199}"/>
              </a:ext>
            </a:extLst>
          </p:cNvPr>
          <p:cNvSpPr>
            <a:spLocks noGrp="1"/>
          </p:cNvSpPr>
          <p:nvPr>
            <p:ph type="title"/>
          </p:nvPr>
        </p:nvSpPr>
        <p:spPr/>
        <p:txBody>
          <a:bodyPr/>
          <a:lstStyle/>
          <a:p>
            <a:r>
              <a:rPr lang="en-US" dirty="0"/>
              <a:t>Requirements of Participation (cont.)</a:t>
            </a:r>
          </a:p>
        </p:txBody>
      </p:sp>
      <p:graphicFrame>
        <p:nvGraphicFramePr>
          <p:cNvPr id="5" name="Content Placeholder 4">
            <a:extLst>
              <a:ext uri="{FF2B5EF4-FFF2-40B4-BE49-F238E27FC236}">
                <a16:creationId xmlns:a16="http://schemas.microsoft.com/office/drawing/2014/main" id="{BC549708-9346-4E95-BB86-A14F6BA0C6A6}"/>
              </a:ext>
              <a:ext uri="{C183D7F6-B498-43B3-948B-1728B52AA6E4}">
                <adec:decorative xmlns:adec="http://schemas.microsoft.com/office/drawing/2017/decorative" val="1"/>
              </a:ext>
            </a:extLst>
          </p:cNvPr>
          <p:cNvGraphicFramePr>
            <a:graphicFrameLocks noGrp="1"/>
          </p:cNvGraphicFramePr>
          <p:nvPr>
            <p:ph idx="1"/>
            <p:extLst/>
          </p:nvPr>
        </p:nvGraphicFramePr>
        <p:xfrm>
          <a:off x="2133600" y="1356519"/>
          <a:ext cx="48768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41F855F-2825-427A-8651-2F1FAB6D259E}"/>
              </a:ext>
            </a:extLst>
          </p:cNvPr>
          <p:cNvSpPr>
            <a:spLocks noGrp="1"/>
          </p:cNvSpPr>
          <p:nvPr>
            <p:ph type="sldNum" sz="quarter" idx="12"/>
          </p:nvPr>
        </p:nvSpPr>
        <p:spPr/>
        <p:txBody>
          <a:bodyPr/>
          <a:lstStyle/>
          <a:p>
            <a:fld id="{F1932CD8-2456-4537-B600-04522923C878}" type="slidenum">
              <a:rPr lang="en-US" smtClean="0"/>
              <a:pPr/>
              <a:t>19</a:t>
            </a:fld>
            <a:endParaRPr lang="en-US" dirty="0"/>
          </a:p>
        </p:txBody>
      </p:sp>
    </p:spTree>
    <p:extLst>
      <p:ext uri="{BB962C8B-B14F-4D97-AF65-F5344CB8AC3E}">
        <p14:creationId xmlns:p14="http://schemas.microsoft.com/office/powerpoint/2010/main" val="16881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9400A-2FC3-422E-BD07-1BB945AF0995}"/>
              </a:ext>
            </a:extLst>
          </p:cNvPr>
          <p:cNvSpPr/>
          <p:nvPr/>
        </p:nvSpPr>
        <p:spPr>
          <a:xfrm>
            <a:off x="304800" y="1219200"/>
            <a:ext cx="8458200"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8C3257-CFFE-4762-810D-2FD9FEED2E9B}"/>
              </a:ext>
            </a:extLst>
          </p:cNvPr>
          <p:cNvSpPr/>
          <p:nvPr/>
        </p:nvSpPr>
        <p:spPr>
          <a:xfrm>
            <a:off x="308344" y="1905000"/>
            <a:ext cx="8458200" cy="2667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3090E4-CA1D-4945-8538-B9B893D212AB}"/>
              </a:ext>
            </a:extLst>
          </p:cNvPr>
          <p:cNvSpPr/>
          <p:nvPr/>
        </p:nvSpPr>
        <p:spPr>
          <a:xfrm>
            <a:off x="304800" y="4572000"/>
            <a:ext cx="8458200" cy="1219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E49F2-9ABC-4607-A026-BD837898AD7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6868F64-767B-4565-99BD-92B1C4BD78FF}"/>
              </a:ext>
            </a:extLst>
          </p:cNvPr>
          <p:cNvSpPr>
            <a:spLocks noGrp="1"/>
          </p:cNvSpPr>
          <p:nvPr>
            <p:ph idx="1"/>
          </p:nvPr>
        </p:nvSpPr>
        <p:spPr/>
        <p:txBody>
          <a:bodyPr>
            <a:normAutofit/>
          </a:bodyPr>
          <a:lstStyle/>
          <a:p>
            <a:pPr lvl="0">
              <a:spcBef>
                <a:spcPts val="1800"/>
              </a:spcBef>
            </a:pPr>
            <a:r>
              <a:rPr lang="en-US" dirty="0"/>
              <a:t>Define Medicare’s current areas of focus.</a:t>
            </a:r>
          </a:p>
          <a:p>
            <a:pPr lvl="0">
              <a:spcBef>
                <a:spcPts val="1800"/>
              </a:spcBef>
            </a:pPr>
            <a:r>
              <a:rPr lang="en-US" dirty="0"/>
              <a:t>Describe how quality improvement programs such as Quality Assurance Performance Improvement (QAPI), SNF Value-Based Purchasing (SNF-VBP) and Quality Reporting Program (QRP) affect reimbursement.</a:t>
            </a:r>
          </a:p>
          <a:p>
            <a:pPr lvl="0">
              <a:spcBef>
                <a:spcPts val="1800"/>
              </a:spcBef>
            </a:pPr>
            <a:r>
              <a:rPr lang="en-US" dirty="0"/>
              <a:t>Identify resources on the HSAG website to assist with your quality programs.</a:t>
            </a:r>
          </a:p>
        </p:txBody>
      </p:sp>
      <p:sp>
        <p:nvSpPr>
          <p:cNvPr id="4" name="Slide Number Placeholder 3">
            <a:extLst>
              <a:ext uri="{FF2B5EF4-FFF2-40B4-BE49-F238E27FC236}">
                <a16:creationId xmlns:a16="http://schemas.microsoft.com/office/drawing/2014/main" id="{E15C0F2D-C6C7-426B-B2E0-FB935856D823}"/>
              </a:ext>
            </a:extLst>
          </p:cNvPr>
          <p:cNvSpPr>
            <a:spLocks noGrp="1"/>
          </p:cNvSpPr>
          <p:nvPr>
            <p:ph type="sldNum" sz="quarter" idx="12"/>
          </p:nvPr>
        </p:nvSpPr>
        <p:spPr/>
        <p:txBody>
          <a:bodyPr/>
          <a:lstStyle/>
          <a:p>
            <a:fld id="{F1932CD8-2456-4537-B600-04522923C878}" type="slidenum">
              <a:rPr lang="en-US" smtClean="0"/>
              <a:pPr/>
              <a:t>2</a:t>
            </a:fld>
            <a:endParaRPr lang="en-US" dirty="0"/>
          </a:p>
        </p:txBody>
      </p:sp>
    </p:spTree>
    <p:extLst>
      <p:ext uri="{BB962C8B-B14F-4D97-AF65-F5344CB8AC3E}">
        <p14:creationId xmlns:p14="http://schemas.microsoft.com/office/powerpoint/2010/main" val="42270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7562-5AA1-412E-8E39-F43B77544E0E}"/>
              </a:ext>
            </a:extLst>
          </p:cNvPr>
          <p:cNvSpPr>
            <a:spLocks noGrp="1"/>
          </p:cNvSpPr>
          <p:nvPr>
            <p:ph type="title"/>
          </p:nvPr>
        </p:nvSpPr>
        <p:spPr/>
        <p:txBody>
          <a:bodyPr/>
          <a:lstStyle/>
          <a:p>
            <a:r>
              <a:rPr lang="en-US" dirty="0"/>
              <a:t>Requirements of Participation: Phase 3</a:t>
            </a:r>
          </a:p>
        </p:txBody>
      </p:sp>
      <p:graphicFrame>
        <p:nvGraphicFramePr>
          <p:cNvPr id="5" name="Content Placeholder 4">
            <a:extLst>
              <a:ext uri="{FF2B5EF4-FFF2-40B4-BE49-F238E27FC236}">
                <a16:creationId xmlns:a16="http://schemas.microsoft.com/office/drawing/2014/main" id="{03E8D1F4-FD87-4A11-97DD-1E88233B6BA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2606829"/>
              </p:ext>
            </p:extLst>
          </p:nvPr>
        </p:nvGraphicFramePr>
        <p:xfrm>
          <a:off x="914400" y="1367580"/>
          <a:ext cx="7315200" cy="412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313E794-C37A-4AA0-AFA8-0B41EB319C4B}"/>
              </a:ext>
            </a:extLst>
          </p:cNvPr>
          <p:cNvSpPr>
            <a:spLocks noGrp="1"/>
          </p:cNvSpPr>
          <p:nvPr>
            <p:ph type="sldNum" sz="quarter" idx="12"/>
          </p:nvPr>
        </p:nvSpPr>
        <p:spPr/>
        <p:txBody>
          <a:bodyPr/>
          <a:lstStyle/>
          <a:p>
            <a:fld id="{F1932CD8-2456-4537-B600-04522923C878}" type="slidenum">
              <a:rPr lang="en-US" smtClean="0"/>
              <a:pPr/>
              <a:t>20</a:t>
            </a:fld>
            <a:endParaRPr lang="en-US" dirty="0"/>
          </a:p>
        </p:txBody>
      </p:sp>
    </p:spTree>
    <p:extLst>
      <p:ext uri="{BB962C8B-B14F-4D97-AF65-F5344CB8AC3E}">
        <p14:creationId xmlns:p14="http://schemas.microsoft.com/office/powerpoint/2010/main" val="9226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1EB8-4433-40DF-A3AF-24AB00F17912}"/>
              </a:ext>
            </a:extLst>
          </p:cNvPr>
          <p:cNvSpPr>
            <a:spLocks noGrp="1"/>
          </p:cNvSpPr>
          <p:nvPr>
            <p:ph type="title"/>
          </p:nvPr>
        </p:nvSpPr>
        <p:spPr/>
        <p:txBody>
          <a:bodyPr/>
          <a:lstStyle/>
          <a:p>
            <a:r>
              <a:rPr lang="en-US" dirty="0"/>
              <a:t>No-Cost Infection Preventionist Training</a:t>
            </a:r>
          </a:p>
        </p:txBody>
      </p:sp>
      <p:sp>
        <p:nvSpPr>
          <p:cNvPr id="4" name="Slide Number Placeholder 3">
            <a:extLst>
              <a:ext uri="{FF2B5EF4-FFF2-40B4-BE49-F238E27FC236}">
                <a16:creationId xmlns:a16="http://schemas.microsoft.com/office/drawing/2014/main" id="{A1DE32C6-70AB-48AC-85BC-259673A80B16}"/>
              </a:ext>
            </a:extLst>
          </p:cNvPr>
          <p:cNvSpPr>
            <a:spLocks noGrp="1"/>
          </p:cNvSpPr>
          <p:nvPr>
            <p:ph type="sldNum" sz="quarter" idx="12"/>
          </p:nvPr>
        </p:nvSpPr>
        <p:spPr/>
        <p:txBody>
          <a:bodyPr/>
          <a:lstStyle/>
          <a:p>
            <a:fld id="{F1932CD8-2456-4537-B600-04522923C878}" type="slidenum">
              <a:rPr lang="en-US" smtClean="0"/>
              <a:pPr/>
              <a:t>21</a:t>
            </a:fld>
            <a:endParaRPr lang="en-US" dirty="0"/>
          </a:p>
        </p:txBody>
      </p:sp>
      <p:pic>
        <p:nvPicPr>
          <p:cNvPr id="5" name="Picture 4" descr="CDC webpage">
            <a:extLst>
              <a:ext uri="{FF2B5EF4-FFF2-40B4-BE49-F238E27FC236}">
                <a16:creationId xmlns:a16="http://schemas.microsoft.com/office/drawing/2014/main" id="{042E70E4-2776-43D0-A09D-CABB4FA51E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50" y="1143000"/>
            <a:ext cx="7658100" cy="4610951"/>
          </a:xfrm>
          <a:prstGeom prst="rect">
            <a:avLst/>
          </a:prstGeom>
        </p:spPr>
      </p:pic>
      <p:sp>
        <p:nvSpPr>
          <p:cNvPr id="3" name="Content Placeholder 2">
            <a:extLst>
              <a:ext uri="{FF2B5EF4-FFF2-40B4-BE49-F238E27FC236}">
                <a16:creationId xmlns:a16="http://schemas.microsoft.com/office/drawing/2014/main" id="{3C0BAC88-386D-4377-9278-0BA36D0FC0D4}"/>
              </a:ext>
            </a:extLst>
          </p:cNvPr>
          <p:cNvSpPr>
            <a:spLocks noGrp="1"/>
          </p:cNvSpPr>
          <p:nvPr>
            <p:ph idx="1"/>
          </p:nvPr>
        </p:nvSpPr>
        <p:spPr>
          <a:xfrm>
            <a:off x="0" y="5334001"/>
            <a:ext cx="9144000" cy="533401"/>
          </a:xfrm>
          <a:solidFill>
            <a:schemeClr val="accent1">
              <a:lumMod val="20000"/>
              <a:lumOff val="80000"/>
            </a:schemeClr>
          </a:solidFill>
        </p:spPr>
        <p:txBody>
          <a:bodyPr>
            <a:normAutofit/>
          </a:bodyPr>
          <a:lstStyle/>
          <a:p>
            <a:pPr marL="0" indent="0" algn="ctr">
              <a:buNone/>
            </a:pPr>
            <a:r>
              <a:rPr lang="en-US" sz="2800" dirty="0">
                <a:solidFill>
                  <a:sysClr val="windowText" lastClr="000000"/>
                </a:solidFill>
              </a:rPr>
              <a:t>www.cdc.gov/longtermcare/training.html</a:t>
            </a:r>
          </a:p>
        </p:txBody>
      </p:sp>
    </p:spTree>
    <p:extLst>
      <p:ext uri="{BB962C8B-B14F-4D97-AF65-F5344CB8AC3E}">
        <p14:creationId xmlns:p14="http://schemas.microsoft.com/office/powerpoint/2010/main" val="25257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F49C4C-0EA2-405E-9AA4-057A0FB2DC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786" y="1268021"/>
            <a:ext cx="7184427" cy="4321958"/>
          </a:xfrm>
          <a:prstGeom prst="rect">
            <a:avLst/>
          </a:prstGeom>
        </p:spPr>
      </p:pic>
      <p:sp>
        <p:nvSpPr>
          <p:cNvPr id="4" name="Title 3">
            <a:extLst>
              <a:ext uri="{FF2B5EF4-FFF2-40B4-BE49-F238E27FC236}">
                <a16:creationId xmlns:a16="http://schemas.microsoft.com/office/drawing/2014/main" id="{F256B709-EF6F-426A-ADF0-DB3AAF2B2DC2}"/>
              </a:ext>
            </a:extLst>
          </p:cNvPr>
          <p:cNvSpPr>
            <a:spLocks noGrp="1"/>
          </p:cNvSpPr>
          <p:nvPr>
            <p:ph type="title"/>
          </p:nvPr>
        </p:nvSpPr>
        <p:spPr/>
        <p:txBody>
          <a:bodyPr/>
          <a:lstStyle/>
          <a:p>
            <a:r>
              <a:rPr lang="en-US" dirty="0"/>
              <a:t>Value-Based Purchasing and Readmissions</a:t>
            </a:r>
          </a:p>
        </p:txBody>
      </p:sp>
      <p:sp>
        <p:nvSpPr>
          <p:cNvPr id="5" name="Content Placeholder 4">
            <a:extLst>
              <a:ext uri="{FF2B5EF4-FFF2-40B4-BE49-F238E27FC236}">
                <a16:creationId xmlns:a16="http://schemas.microsoft.com/office/drawing/2014/main" id="{8E5EFB7D-DC35-440F-BCB0-9753DD8661F6}"/>
              </a:ext>
            </a:extLst>
          </p:cNvPr>
          <p:cNvSpPr>
            <a:spLocks noGrp="1"/>
          </p:cNvSpPr>
          <p:nvPr>
            <p:ph idx="1"/>
          </p:nvPr>
        </p:nvSpPr>
        <p:spPr>
          <a:xfrm>
            <a:off x="0" y="5440501"/>
            <a:ext cx="9144000" cy="533400"/>
          </a:xfrm>
          <a:solidFill>
            <a:schemeClr val="accent1">
              <a:lumMod val="20000"/>
              <a:lumOff val="80000"/>
            </a:schemeClr>
          </a:solidFill>
        </p:spPr>
        <p:txBody>
          <a:bodyPr>
            <a:noAutofit/>
          </a:bodyPr>
          <a:lstStyle/>
          <a:p>
            <a:pPr marL="0" indent="0" algn="ctr">
              <a:buNone/>
            </a:pPr>
            <a:r>
              <a:rPr lang="en-US" sz="2800" dirty="0">
                <a:solidFill>
                  <a:sysClr val="windowText" lastClr="000000"/>
                </a:solidFill>
              </a:rPr>
              <a:t>https://go.cms.gov/2X5E0u4</a:t>
            </a:r>
            <a:endParaRPr lang="en-US" sz="2800" dirty="0">
              <a:solidFill>
                <a:sysClr val="windowText" lastClr="000000"/>
              </a:solidFill>
              <a:highlight>
                <a:srgbClr val="FFFF00"/>
              </a:highlight>
            </a:endParaRPr>
          </a:p>
        </p:txBody>
      </p:sp>
      <p:sp>
        <p:nvSpPr>
          <p:cNvPr id="2" name="Slide Number Placeholder 1">
            <a:extLst>
              <a:ext uri="{FF2B5EF4-FFF2-40B4-BE49-F238E27FC236}">
                <a16:creationId xmlns:a16="http://schemas.microsoft.com/office/drawing/2014/main" id="{58BEF312-E9D4-4363-A373-9F9A64911A36}"/>
              </a:ext>
            </a:extLst>
          </p:cNvPr>
          <p:cNvSpPr>
            <a:spLocks noGrp="1"/>
          </p:cNvSpPr>
          <p:nvPr>
            <p:ph type="sldNum" sz="quarter" idx="12"/>
          </p:nvPr>
        </p:nvSpPr>
        <p:spPr/>
        <p:txBody>
          <a:bodyPr/>
          <a:lstStyle/>
          <a:p>
            <a:fld id="{F1932CD8-2456-4537-B600-04522923C878}" type="slidenum">
              <a:rPr lang="en-US" smtClean="0"/>
              <a:pPr/>
              <a:t>22</a:t>
            </a:fld>
            <a:endParaRPr lang="en-US" dirty="0"/>
          </a:p>
        </p:txBody>
      </p:sp>
    </p:spTree>
    <p:extLst>
      <p:ext uri="{BB962C8B-B14F-4D97-AF65-F5344CB8AC3E}">
        <p14:creationId xmlns:p14="http://schemas.microsoft.com/office/powerpoint/2010/main" val="355727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EEBD-56B3-4FE3-BD25-F578D22DEFDA}"/>
              </a:ext>
            </a:extLst>
          </p:cNvPr>
          <p:cNvSpPr>
            <a:spLocks noGrp="1"/>
          </p:cNvSpPr>
          <p:nvPr>
            <p:ph type="title"/>
          </p:nvPr>
        </p:nvSpPr>
        <p:spPr/>
        <p:txBody>
          <a:bodyPr/>
          <a:lstStyle/>
          <a:p>
            <a:r>
              <a:rPr lang="en-US" dirty="0"/>
              <a:t>Reducing Readmissions Preparation Program</a:t>
            </a:r>
          </a:p>
        </p:txBody>
      </p:sp>
      <p:sp>
        <p:nvSpPr>
          <p:cNvPr id="4" name="Slide Number Placeholder 3">
            <a:extLst>
              <a:ext uri="{FF2B5EF4-FFF2-40B4-BE49-F238E27FC236}">
                <a16:creationId xmlns:a16="http://schemas.microsoft.com/office/drawing/2014/main" id="{4FDEA810-36EB-4829-8B6D-D775FA52684E}"/>
              </a:ext>
            </a:extLst>
          </p:cNvPr>
          <p:cNvSpPr>
            <a:spLocks noGrp="1"/>
          </p:cNvSpPr>
          <p:nvPr>
            <p:ph type="sldNum" sz="quarter" idx="12"/>
          </p:nvPr>
        </p:nvSpPr>
        <p:spPr/>
        <p:txBody>
          <a:bodyPr/>
          <a:lstStyle/>
          <a:p>
            <a:fld id="{F1932CD8-2456-4537-B600-04522923C878}" type="slidenum">
              <a:rPr lang="en-US" smtClean="0"/>
              <a:pPr/>
              <a:t>23</a:t>
            </a:fld>
            <a:endParaRPr lang="en-US" dirty="0"/>
          </a:p>
        </p:txBody>
      </p:sp>
      <p:grpSp>
        <p:nvGrpSpPr>
          <p:cNvPr id="8" name="Group 7">
            <a:extLst>
              <a:ext uri="{FF2B5EF4-FFF2-40B4-BE49-F238E27FC236}">
                <a16:creationId xmlns:a16="http://schemas.microsoft.com/office/drawing/2014/main" id="{2E30DCF0-2A80-4FA7-8419-DB4C28F29967}"/>
              </a:ext>
              <a:ext uri="{C183D7F6-B498-43B3-948B-1728B52AA6E4}">
                <adec:decorative xmlns:adec="http://schemas.microsoft.com/office/drawing/2017/decorative" val="1"/>
              </a:ext>
            </a:extLst>
          </p:cNvPr>
          <p:cNvGrpSpPr/>
          <p:nvPr/>
        </p:nvGrpSpPr>
        <p:grpSpPr>
          <a:xfrm>
            <a:off x="1191484" y="1450349"/>
            <a:ext cx="6811023" cy="4132411"/>
            <a:chOff x="1080243" y="1266751"/>
            <a:chExt cx="6811023" cy="4132411"/>
          </a:xfrm>
        </p:grpSpPr>
        <p:pic>
          <p:nvPicPr>
            <p:cNvPr id="5" name="Picture 4" descr="Reducing Readmissions Preparation Program Committee Roster">
              <a:extLst>
                <a:ext uri="{FF2B5EF4-FFF2-40B4-BE49-F238E27FC236}">
                  <a16:creationId xmlns:a16="http://schemas.microsoft.com/office/drawing/2014/main" id="{2FEC31AD-B848-4DB4-AA87-B3B1EC08C9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84576">
              <a:off x="1080243" y="1483092"/>
              <a:ext cx="2970069" cy="3847381"/>
            </a:xfrm>
            <a:prstGeom prst="rect">
              <a:avLst/>
            </a:prstGeom>
            <a:ln>
              <a:solidFill>
                <a:schemeClr val="tx1"/>
              </a:solidFill>
            </a:ln>
          </p:spPr>
        </p:pic>
        <p:pic>
          <p:nvPicPr>
            <p:cNvPr id="6" name="Picture 5" descr="Reducing Readmissions Preparation Program Nursing Home Readmission Assessment">
              <a:extLst>
                <a:ext uri="{FF2B5EF4-FFF2-40B4-BE49-F238E27FC236}">
                  <a16:creationId xmlns:a16="http://schemas.microsoft.com/office/drawing/2014/main" id="{60229C63-FD7D-4831-992F-F29107EF1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1266751"/>
              <a:ext cx="3200400" cy="4132411"/>
            </a:xfrm>
            <a:prstGeom prst="rect">
              <a:avLst/>
            </a:prstGeom>
            <a:ln>
              <a:solidFill>
                <a:schemeClr val="tx1"/>
              </a:solidFill>
            </a:ln>
          </p:spPr>
        </p:pic>
        <p:pic>
          <p:nvPicPr>
            <p:cNvPr id="7" name="Picture 6" descr="SNF Transfer Checklist">
              <a:extLst>
                <a:ext uri="{FF2B5EF4-FFF2-40B4-BE49-F238E27FC236}">
                  <a16:creationId xmlns:a16="http://schemas.microsoft.com/office/drawing/2014/main" id="{33D5CC11-B70F-4DE5-8B25-8317249390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26960">
              <a:off x="4960101" y="1583089"/>
              <a:ext cx="2931165" cy="3807353"/>
            </a:xfrm>
            <a:prstGeom prst="rect">
              <a:avLst/>
            </a:prstGeom>
            <a:ln>
              <a:solidFill>
                <a:schemeClr val="tx1"/>
              </a:solidFill>
            </a:ln>
          </p:spPr>
        </p:pic>
      </p:grpSp>
      <p:sp>
        <p:nvSpPr>
          <p:cNvPr id="3" name="Content Placeholder 2">
            <a:extLst>
              <a:ext uri="{FF2B5EF4-FFF2-40B4-BE49-F238E27FC236}">
                <a16:creationId xmlns:a16="http://schemas.microsoft.com/office/drawing/2014/main" id="{65D22608-BAD0-4C4E-8D1B-F85C0D54E403}"/>
              </a:ext>
            </a:extLst>
          </p:cNvPr>
          <p:cNvSpPr>
            <a:spLocks noGrp="1"/>
          </p:cNvSpPr>
          <p:nvPr>
            <p:ph idx="1"/>
          </p:nvPr>
        </p:nvSpPr>
        <p:spPr>
          <a:xfrm>
            <a:off x="0" y="5063053"/>
            <a:ext cx="9144000" cy="632736"/>
          </a:xfrm>
          <a:solidFill>
            <a:schemeClr val="accent1">
              <a:lumMod val="20000"/>
              <a:lumOff val="80000"/>
            </a:schemeClr>
          </a:solidFill>
        </p:spPr>
        <p:txBody>
          <a:bodyPr>
            <a:noAutofit/>
          </a:bodyPr>
          <a:lstStyle/>
          <a:p>
            <a:pPr marL="0" indent="0" algn="ctr">
              <a:buNone/>
            </a:pPr>
            <a:r>
              <a:rPr lang="en-US" dirty="0">
                <a:solidFill>
                  <a:sysClr val="windowText" lastClr="000000"/>
                </a:solidFill>
              </a:rPr>
              <a:t>www.hsag.com/ca-rrpp </a:t>
            </a:r>
          </a:p>
        </p:txBody>
      </p:sp>
    </p:spTree>
    <p:extLst>
      <p:ext uri="{BB962C8B-B14F-4D97-AF65-F5344CB8AC3E}">
        <p14:creationId xmlns:p14="http://schemas.microsoft.com/office/powerpoint/2010/main" val="198693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BD30-334A-4563-A33B-873B7CE04E38}"/>
              </a:ext>
            </a:extLst>
          </p:cNvPr>
          <p:cNvSpPr>
            <a:spLocks noGrp="1"/>
          </p:cNvSpPr>
          <p:nvPr>
            <p:ph type="title"/>
          </p:nvPr>
        </p:nvSpPr>
        <p:spPr/>
        <p:txBody>
          <a:bodyPr/>
          <a:lstStyle/>
          <a:p>
            <a:r>
              <a:rPr lang="en-US" dirty="0"/>
              <a:t>Patient Zone Tools </a:t>
            </a:r>
          </a:p>
        </p:txBody>
      </p:sp>
      <p:sp>
        <p:nvSpPr>
          <p:cNvPr id="4" name="Slide Number Placeholder 3">
            <a:extLst>
              <a:ext uri="{FF2B5EF4-FFF2-40B4-BE49-F238E27FC236}">
                <a16:creationId xmlns:a16="http://schemas.microsoft.com/office/drawing/2014/main" id="{0161C4AE-D7F7-47FC-A85F-CE7E6905AAE0}"/>
              </a:ext>
            </a:extLst>
          </p:cNvPr>
          <p:cNvSpPr>
            <a:spLocks noGrp="1"/>
          </p:cNvSpPr>
          <p:nvPr>
            <p:ph type="sldNum" sz="quarter" idx="12"/>
          </p:nvPr>
        </p:nvSpPr>
        <p:spPr/>
        <p:txBody>
          <a:bodyPr/>
          <a:lstStyle/>
          <a:p>
            <a:fld id="{F1932CD8-2456-4537-B600-04522923C878}" type="slidenum">
              <a:rPr lang="en-US" smtClean="0"/>
              <a:pPr/>
              <a:t>24</a:t>
            </a:fld>
            <a:endParaRPr lang="en-US" dirty="0"/>
          </a:p>
        </p:txBody>
      </p:sp>
      <p:sp>
        <p:nvSpPr>
          <p:cNvPr id="9" name="TextBox 8">
            <a:extLst>
              <a:ext uri="{FF2B5EF4-FFF2-40B4-BE49-F238E27FC236}">
                <a16:creationId xmlns:a16="http://schemas.microsoft.com/office/drawing/2014/main" id="{49437993-7559-4E42-9C91-13DA727C83A5}"/>
              </a:ext>
            </a:extLst>
          </p:cNvPr>
          <p:cNvSpPr txBox="1"/>
          <p:nvPr/>
        </p:nvSpPr>
        <p:spPr>
          <a:xfrm>
            <a:off x="4915293" y="1524000"/>
            <a:ext cx="3962400"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Downloadable tools that can be adapted to help educate and assist patients in managing their condition at home. </a:t>
            </a:r>
          </a:p>
          <a:p>
            <a:endParaRPr lang="en-US" sz="2000" dirty="0"/>
          </a:p>
          <a:p>
            <a:endParaRPr lang="en-US" dirty="0"/>
          </a:p>
          <a:p>
            <a:endParaRPr lang="en-US" dirty="0"/>
          </a:p>
        </p:txBody>
      </p:sp>
      <p:pic>
        <p:nvPicPr>
          <p:cNvPr id="3" name="Picture 2" descr="Zone tool document">
            <a:extLst>
              <a:ext uri="{FF2B5EF4-FFF2-40B4-BE49-F238E27FC236}">
                <a16:creationId xmlns:a16="http://schemas.microsoft.com/office/drawing/2014/main" id="{CA5228DF-67B7-4B03-8C7A-0574A92618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1559967"/>
            <a:ext cx="4572000" cy="3449652"/>
          </a:xfrm>
          <a:prstGeom prst="rect">
            <a:avLst/>
          </a:prstGeom>
          <a:ln>
            <a:solidFill>
              <a:schemeClr val="tx1"/>
            </a:solidFill>
          </a:ln>
        </p:spPr>
      </p:pic>
      <p:sp>
        <p:nvSpPr>
          <p:cNvPr id="5" name="Rectangle 4">
            <a:extLst>
              <a:ext uri="{FF2B5EF4-FFF2-40B4-BE49-F238E27FC236}">
                <a16:creationId xmlns:a16="http://schemas.microsoft.com/office/drawing/2014/main" id="{E79D9E1D-4E50-4F60-8340-8CF5500A29EA}"/>
              </a:ext>
            </a:extLst>
          </p:cNvPr>
          <p:cNvSpPr/>
          <p:nvPr/>
        </p:nvSpPr>
        <p:spPr>
          <a:xfrm>
            <a:off x="0" y="5299435"/>
            <a:ext cx="9143999" cy="584775"/>
          </a:xfrm>
          <a:prstGeom prst="rect">
            <a:avLst/>
          </a:prstGeom>
          <a:solidFill>
            <a:schemeClr val="accent1">
              <a:lumMod val="20000"/>
              <a:lumOff val="80000"/>
            </a:schemeClr>
          </a:solidFill>
        </p:spPr>
        <p:txBody>
          <a:bodyPr wrap="square">
            <a:spAutoFit/>
          </a:bodyPr>
          <a:lstStyle/>
          <a:p>
            <a:pPr algn="ctr"/>
            <a:r>
              <a:rPr lang="en-US" sz="3200" dirty="0"/>
              <a:t>www.hsag.com/zone-tools</a:t>
            </a:r>
          </a:p>
        </p:txBody>
      </p:sp>
    </p:spTree>
    <p:extLst>
      <p:ext uri="{BB962C8B-B14F-4D97-AF65-F5344CB8AC3E}">
        <p14:creationId xmlns:p14="http://schemas.microsoft.com/office/powerpoint/2010/main" val="3830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MS. gov webpage">
            <a:extLst>
              <a:ext uri="{FF2B5EF4-FFF2-40B4-BE49-F238E27FC236}">
                <a16:creationId xmlns:a16="http://schemas.microsoft.com/office/drawing/2014/main" id="{6D253924-9F01-4956-9F3E-D650C8569A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3155" y="1143000"/>
            <a:ext cx="6237690" cy="4451118"/>
          </a:xfrm>
          <a:prstGeom prst="rect">
            <a:avLst/>
          </a:prstGeom>
        </p:spPr>
      </p:pic>
      <p:sp>
        <p:nvSpPr>
          <p:cNvPr id="2" name="Title 1">
            <a:extLst>
              <a:ext uri="{FF2B5EF4-FFF2-40B4-BE49-F238E27FC236}">
                <a16:creationId xmlns:a16="http://schemas.microsoft.com/office/drawing/2014/main" id="{86296771-2172-43A5-87B1-701A723B3FE7}"/>
              </a:ext>
            </a:extLst>
          </p:cNvPr>
          <p:cNvSpPr>
            <a:spLocks noGrp="1"/>
          </p:cNvSpPr>
          <p:nvPr>
            <p:ph type="title"/>
          </p:nvPr>
        </p:nvSpPr>
        <p:spPr/>
        <p:txBody>
          <a:bodyPr/>
          <a:lstStyle/>
          <a:p>
            <a:r>
              <a:rPr lang="en-US" dirty="0"/>
              <a:t>Patient Driven Payment Model (PDPM)</a:t>
            </a:r>
          </a:p>
        </p:txBody>
      </p:sp>
      <p:sp>
        <p:nvSpPr>
          <p:cNvPr id="3" name="Content Placeholder 2">
            <a:extLst>
              <a:ext uri="{FF2B5EF4-FFF2-40B4-BE49-F238E27FC236}">
                <a16:creationId xmlns:a16="http://schemas.microsoft.com/office/drawing/2014/main" id="{4A579DE3-DBA5-4B63-A42D-4B9E33E3FECD}"/>
              </a:ext>
            </a:extLst>
          </p:cNvPr>
          <p:cNvSpPr>
            <a:spLocks noGrp="1"/>
          </p:cNvSpPr>
          <p:nvPr>
            <p:ph idx="1"/>
          </p:nvPr>
        </p:nvSpPr>
        <p:spPr>
          <a:xfrm>
            <a:off x="0" y="5158128"/>
            <a:ext cx="9144000" cy="578082"/>
          </a:xfrm>
          <a:solidFill>
            <a:schemeClr val="accent1">
              <a:lumMod val="20000"/>
              <a:lumOff val="80000"/>
            </a:schemeClr>
          </a:solidFill>
        </p:spPr>
        <p:txBody>
          <a:bodyPr>
            <a:noAutofit/>
          </a:bodyPr>
          <a:lstStyle/>
          <a:p>
            <a:pPr marL="0" indent="0" algn="ctr">
              <a:buNone/>
            </a:pPr>
            <a:r>
              <a:rPr lang="en-US" sz="2800" dirty="0">
                <a:solidFill>
                  <a:sysClr val="windowText" lastClr="000000"/>
                </a:solidFill>
                <a:hlinkClick r:id="rId3">
                  <a:extLst>
                    <a:ext uri="{A12FA001-AC4F-418D-AE19-62706E023703}">
                      <ahyp:hlinkClr xmlns:ahyp="http://schemas.microsoft.com/office/drawing/2018/hyperlinkcolor" val="tx"/>
                    </a:ext>
                  </a:extLst>
                </a:hlinkClick>
              </a:rPr>
              <a:t>https://go.cms.gov/2zpaK3l</a:t>
            </a:r>
            <a:endParaRPr lang="en-US" sz="2800" dirty="0">
              <a:solidFill>
                <a:sysClr val="windowText" lastClr="000000"/>
              </a:solidFill>
            </a:endParaRPr>
          </a:p>
        </p:txBody>
      </p:sp>
      <p:sp>
        <p:nvSpPr>
          <p:cNvPr id="4" name="Slide Number Placeholder 3">
            <a:extLst>
              <a:ext uri="{FF2B5EF4-FFF2-40B4-BE49-F238E27FC236}">
                <a16:creationId xmlns:a16="http://schemas.microsoft.com/office/drawing/2014/main" id="{F9EFF162-8479-4CDD-B2A5-E651E7E83503}"/>
              </a:ext>
            </a:extLst>
          </p:cNvPr>
          <p:cNvSpPr>
            <a:spLocks noGrp="1"/>
          </p:cNvSpPr>
          <p:nvPr>
            <p:ph type="sldNum" sz="quarter" idx="12"/>
          </p:nvPr>
        </p:nvSpPr>
        <p:spPr/>
        <p:txBody>
          <a:bodyPr/>
          <a:lstStyle/>
          <a:p>
            <a:fld id="{F1932CD8-2456-4537-B600-04522923C878}" type="slidenum">
              <a:rPr lang="en-US" smtClean="0"/>
              <a:pPr/>
              <a:t>25</a:t>
            </a:fld>
            <a:endParaRPr lang="en-US" dirty="0"/>
          </a:p>
        </p:txBody>
      </p:sp>
      <p:sp>
        <p:nvSpPr>
          <p:cNvPr id="6" name="Oval 5">
            <a:extLst>
              <a:ext uri="{FF2B5EF4-FFF2-40B4-BE49-F238E27FC236}">
                <a16:creationId xmlns:a16="http://schemas.microsoft.com/office/drawing/2014/main" id="{6E3BE23B-BDBA-4A85-80BC-7D9FBCF48D43}"/>
              </a:ext>
            </a:extLst>
          </p:cNvPr>
          <p:cNvSpPr/>
          <p:nvPr/>
        </p:nvSpPr>
        <p:spPr>
          <a:xfrm rot="1148833">
            <a:off x="6131561" y="1395307"/>
            <a:ext cx="2665394" cy="11717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a:t>October 1, 2019</a:t>
            </a:r>
            <a:endParaRPr lang="en-US" sz="2000" dirty="0"/>
          </a:p>
        </p:txBody>
      </p:sp>
    </p:spTree>
    <p:extLst>
      <p:ext uri="{BB962C8B-B14F-4D97-AF65-F5344CB8AC3E}">
        <p14:creationId xmlns:p14="http://schemas.microsoft.com/office/powerpoint/2010/main" val="748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p:spPr>
        <p:txBody>
          <a:bodyPr/>
          <a:lstStyle/>
          <a:p>
            <a:r>
              <a:rPr lang="en-US" dirty="0"/>
              <a:t>PDPM CMS Training Slides</a:t>
            </a:r>
          </a:p>
        </p:txBody>
      </p:sp>
      <p:sp>
        <p:nvSpPr>
          <p:cNvPr id="4" name="Slide Number Placeholder 3"/>
          <p:cNvSpPr>
            <a:spLocks noGrp="1"/>
          </p:cNvSpPr>
          <p:nvPr>
            <p:ph type="sldNum" sz="quarter" idx="12"/>
          </p:nvPr>
        </p:nvSpPr>
        <p:spPr/>
        <p:txBody>
          <a:bodyPr/>
          <a:lstStyle/>
          <a:p>
            <a:fld id="{F1932CD8-2456-4537-B600-04522923C878}" type="slidenum">
              <a:rPr lang="en-US" smtClean="0"/>
              <a:pPr/>
              <a:t>26</a:t>
            </a:fld>
            <a:endParaRPr lang="en-US" dirty="0"/>
          </a:p>
        </p:txBody>
      </p:sp>
      <p:sp>
        <p:nvSpPr>
          <p:cNvPr id="12" name="Rectangle 11">
            <a:extLst>
              <a:ext uri="{FF2B5EF4-FFF2-40B4-BE49-F238E27FC236}">
                <a16:creationId xmlns:a16="http://schemas.microsoft.com/office/drawing/2014/main" id="{4F26E9E6-0CB6-49A6-A075-A74487D553F4}"/>
              </a:ext>
            </a:extLst>
          </p:cNvPr>
          <p:cNvSpPr/>
          <p:nvPr/>
        </p:nvSpPr>
        <p:spPr>
          <a:xfrm>
            <a:off x="0" y="5410200"/>
            <a:ext cx="9144000" cy="523220"/>
          </a:xfrm>
          <a:prstGeom prst="rect">
            <a:avLst/>
          </a:prstGeom>
          <a:solidFill>
            <a:schemeClr val="accent1">
              <a:lumMod val="20000"/>
              <a:lumOff val="80000"/>
            </a:schemeClr>
          </a:solidFill>
        </p:spPr>
        <p:txBody>
          <a:bodyPr wrap="square">
            <a:spAutoFit/>
          </a:bodyPr>
          <a:lstStyle/>
          <a:p>
            <a:pPr algn="ctr"/>
            <a:r>
              <a:rPr lang="en-US" sz="2800" dirty="0">
                <a:solidFill>
                  <a:sysClr val="windowText" lastClr="000000"/>
                </a:solidFill>
                <a:hlinkClick r:id="rId3">
                  <a:extLst>
                    <a:ext uri="{A12FA001-AC4F-418D-AE19-62706E023703}">
                      <ahyp:hlinkClr xmlns:ahyp="http://schemas.microsoft.com/office/drawing/2018/hyperlinkcolor" val="tx"/>
                    </a:ext>
                  </a:extLst>
                </a:hlinkClick>
              </a:rPr>
              <a:t>https://go.cms.gov/2GnX5xw </a:t>
            </a:r>
            <a:endParaRPr lang="en-US" sz="2800" dirty="0">
              <a:solidFill>
                <a:sysClr val="windowText" lastClr="000000"/>
              </a:solidFill>
            </a:endParaRPr>
          </a:p>
        </p:txBody>
      </p:sp>
      <p:pic>
        <p:nvPicPr>
          <p:cNvPr id="18" name="Content Placeholder 17" descr="RUG-IV Group and PDPM group">
            <a:extLst>
              <a:ext uri="{FF2B5EF4-FFF2-40B4-BE49-F238E27FC236}">
                <a16:creationId xmlns:a16="http://schemas.microsoft.com/office/drawing/2014/main" id="{ACFB9F90-D248-479A-A8E7-36F2CB73712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94403" y="1103671"/>
            <a:ext cx="7755194" cy="4121750"/>
          </a:xfrm>
        </p:spPr>
      </p:pic>
      <p:sp>
        <p:nvSpPr>
          <p:cNvPr id="3" name="TextBox 2">
            <a:extLst>
              <a:ext uri="{FF2B5EF4-FFF2-40B4-BE49-F238E27FC236}">
                <a16:creationId xmlns:a16="http://schemas.microsoft.com/office/drawing/2014/main" id="{26A57793-F335-49E2-ADD0-BBFD51BD6C00}"/>
              </a:ext>
            </a:extLst>
          </p:cNvPr>
          <p:cNvSpPr txBox="1"/>
          <p:nvPr/>
        </p:nvSpPr>
        <p:spPr>
          <a:xfrm>
            <a:off x="1009454" y="6170522"/>
            <a:ext cx="6458146" cy="577081"/>
          </a:xfrm>
          <a:prstGeom prst="rect">
            <a:avLst/>
          </a:prstGeom>
          <a:noFill/>
        </p:spPr>
        <p:txBody>
          <a:bodyPr wrap="square" numCol="2" rtlCol="0">
            <a:spAutoFit/>
          </a:bodyPr>
          <a:lstStyle/>
          <a:p>
            <a:r>
              <a:rPr lang="en-US" sz="1050" dirty="0"/>
              <a:t>RUG-IV=Resource Utilization Group, Version IV</a:t>
            </a:r>
          </a:p>
          <a:p>
            <a:r>
              <a:rPr lang="en-US" sz="1050" dirty="0"/>
              <a:t>PT=Physical Therapy</a:t>
            </a:r>
          </a:p>
          <a:p>
            <a:r>
              <a:rPr lang="en-US" sz="1050" dirty="0"/>
              <a:t>OT= Occupational Therapy</a:t>
            </a:r>
          </a:p>
          <a:p>
            <a:r>
              <a:rPr lang="en-US" sz="1050" dirty="0"/>
              <a:t>SLP=Speech Language Pathology</a:t>
            </a:r>
          </a:p>
          <a:p>
            <a:r>
              <a:rPr lang="en-US" sz="1050" dirty="0"/>
              <a:t>NTA=Non-Therapy Ancillary</a:t>
            </a:r>
          </a:p>
        </p:txBody>
      </p:sp>
    </p:spTree>
    <p:extLst>
      <p:ext uri="{BB962C8B-B14F-4D97-AF65-F5344CB8AC3E}">
        <p14:creationId xmlns:p14="http://schemas.microsoft.com/office/powerpoint/2010/main" val="382389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3F1A75-2FDE-459B-ABCA-917FA25ECE2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6472" y="1534018"/>
            <a:ext cx="3431328" cy="3571382"/>
          </a:xfrm>
          <a:prstGeom prst="rect">
            <a:avLst/>
          </a:prstGeom>
        </p:spPr>
      </p:pic>
      <p:sp>
        <p:nvSpPr>
          <p:cNvPr id="7" name="Rectangle: Rounded Corners 6">
            <a:extLst>
              <a:ext uri="{FF2B5EF4-FFF2-40B4-BE49-F238E27FC236}">
                <a16:creationId xmlns:a16="http://schemas.microsoft.com/office/drawing/2014/main" id="{A179427E-BA7A-4020-BF16-5C9A698CC70A}"/>
              </a:ext>
            </a:extLst>
          </p:cNvPr>
          <p:cNvSpPr/>
          <p:nvPr/>
        </p:nvSpPr>
        <p:spPr>
          <a:xfrm>
            <a:off x="254330" y="4018628"/>
            <a:ext cx="5173686" cy="990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Improve the Staffing Domain</a:t>
            </a:r>
          </a:p>
        </p:txBody>
      </p:sp>
      <p:sp>
        <p:nvSpPr>
          <p:cNvPr id="6" name="Rectangle: Rounded Corners 5">
            <a:extLst>
              <a:ext uri="{FF2B5EF4-FFF2-40B4-BE49-F238E27FC236}">
                <a16:creationId xmlns:a16="http://schemas.microsoft.com/office/drawing/2014/main" id="{F841615C-BB8A-46F3-AFD8-44076C60B580}"/>
              </a:ext>
            </a:extLst>
          </p:cNvPr>
          <p:cNvSpPr/>
          <p:nvPr/>
        </p:nvSpPr>
        <p:spPr>
          <a:xfrm>
            <a:off x="228600" y="2774980"/>
            <a:ext cx="5173686" cy="101580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Improve the </a:t>
            </a:r>
            <a:br>
              <a:rPr lang="en-US" sz="2800" dirty="0">
                <a:solidFill>
                  <a:schemeClr val="tx1"/>
                </a:solidFill>
              </a:rPr>
            </a:br>
            <a:r>
              <a:rPr lang="en-US" sz="2800" dirty="0">
                <a:solidFill>
                  <a:schemeClr val="tx1"/>
                </a:solidFill>
              </a:rPr>
              <a:t>Quality Measure Domain</a:t>
            </a:r>
          </a:p>
        </p:txBody>
      </p:sp>
      <p:sp>
        <p:nvSpPr>
          <p:cNvPr id="5" name="Rectangle: Rounded Corners 4">
            <a:extLst>
              <a:ext uri="{FF2B5EF4-FFF2-40B4-BE49-F238E27FC236}">
                <a16:creationId xmlns:a16="http://schemas.microsoft.com/office/drawing/2014/main" id="{1CC36AE3-9602-4832-905A-64AD88EB5F24}"/>
              </a:ext>
            </a:extLst>
          </p:cNvPr>
          <p:cNvSpPr/>
          <p:nvPr/>
        </p:nvSpPr>
        <p:spPr>
          <a:xfrm>
            <a:off x="228600" y="1543773"/>
            <a:ext cx="5173686" cy="990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End the freeze on </a:t>
            </a:r>
            <a:br>
              <a:rPr lang="en-US" sz="2800" dirty="0">
                <a:solidFill>
                  <a:schemeClr val="tx1"/>
                </a:solidFill>
              </a:rPr>
            </a:br>
            <a:r>
              <a:rPr lang="en-US" sz="2800" dirty="0">
                <a:solidFill>
                  <a:schemeClr val="tx1"/>
                </a:solidFill>
              </a:rPr>
              <a:t>Health Inspection Star Rating</a:t>
            </a:r>
          </a:p>
        </p:txBody>
      </p:sp>
      <p:sp>
        <p:nvSpPr>
          <p:cNvPr id="2" name="Title 1"/>
          <p:cNvSpPr>
            <a:spLocks noGrp="1"/>
          </p:cNvSpPr>
          <p:nvPr>
            <p:ph type="title"/>
          </p:nvPr>
        </p:nvSpPr>
        <p:spPr/>
        <p:txBody>
          <a:bodyPr/>
          <a:lstStyle/>
          <a:p>
            <a:r>
              <a:rPr lang="en-US" dirty="0"/>
              <a:t>Five-Star Changes: April 2019</a:t>
            </a:r>
          </a:p>
        </p:txBody>
      </p:sp>
      <p:sp>
        <p:nvSpPr>
          <p:cNvPr id="4" name="Slide Number Placeholder 3"/>
          <p:cNvSpPr>
            <a:spLocks noGrp="1"/>
          </p:cNvSpPr>
          <p:nvPr>
            <p:ph type="sldNum" sz="quarter" idx="12"/>
          </p:nvPr>
        </p:nvSpPr>
        <p:spPr/>
        <p:txBody>
          <a:bodyPr/>
          <a:lstStyle/>
          <a:p>
            <a:fld id="{F1932CD8-2456-4537-B600-04522923C878}" type="slidenum">
              <a:rPr lang="en-US" smtClean="0"/>
              <a:pPr/>
              <a:t>27</a:t>
            </a:fld>
            <a:endParaRPr lang="en-US" dirty="0"/>
          </a:p>
        </p:txBody>
      </p:sp>
      <p:sp>
        <p:nvSpPr>
          <p:cNvPr id="3" name="Rectangle 2">
            <a:extLst>
              <a:ext uri="{FF2B5EF4-FFF2-40B4-BE49-F238E27FC236}">
                <a16:creationId xmlns:a16="http://schemas.microsoft.com/office/drawing/2014/main" id="{7A367119-64DC-4CB9-B41B-779E73164DBC}"/>
              </a:ext>
            </a:extLst>
          </p:cNvPr>
          <p:cNvSpPr/>
          <p:nvPr/>
        </p:nvSpPr>
        <p:spPr>
          <a:xfrm>
            <a:off x="0" y="5481822"/>
            <a:ext cx="9144000" cy="461665"/>
          </a:xfrm>
          <a:prstGeom prst="rect">
            <a:avLst/>
          </a:prstGeom>
          <a:solidFill>
            <a:schemeClr val="accent4">
              <a:lumMod val="40000"/>
              <a:lumOff val="60000"/>
            </a:schemeClr>
          </a:solidFill>
        </p:spPr>
        <p:txBody>
          <a:bodyPr wrap="square">
            <a:spAutoFit/>
          </a:bodyPr>
          <a:lstStyle/>
          <a:p>
            <a:pPr algn="ctr"/>
            <a:r>
              <a:rPr lang="en-US" sz="2400" dirty="0">
                <a:solidFill>
                  <a:sysClr val="windowText" lastClr="000000"/>
                </a:solidFill>
              </a:rPr>
              <a:t>April 2019 Technical User’s Guide: </a:t>
            </a:r>
            <a:r>
              <a:rPr lang="en-US" sz="2400" dirty="0">
                <a:solidFill>
                  <a:sysClr val="windowText" lastClr="000000"/>
                </a:solidFill>
                <a:hlinkClick r:id="rId4">
                  <a:extLst>
                    <a:ext uri="{A12FA001-AC4F-418D-AE19-62706E023703}">
                      <ahyp:hlinkClr xmlns:ahyp="http://schemas.microsoft.com/office/drawing/2018/hyperlinkcolor" val="tx"/>
                    </a:ext>
                  </a:extLst>
                </a:hlinkClick>
              </a:rPr>
              <a:t>https://go.cms.gov/2v6fMj1</a:t>
            </a:r>
            <a:r>
              <a:rPr lang="en-US" sz="2400" dirty="0">
                <a:solidFill>
                  <a:sysClr val="windowText" lastClr="000000"/>
                </a:solidFill>
              </a:rPr>
              <a:t> </a:t>
            </a:r>
          </a:p>
        </p:txBody>
      </p:sp>
    </p:spTree>
    <p:extLst>
      <p:ext uri="{BB962C8B-B14F-4D97-AF65-F5344CB8AC3E}">
        <p14:creationId xmlns:p14="http://schemas.microsoft.com/office/powerpoint/2010/main" val="423594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QAPI Tools: Goal Setting Worksheet</a:t>
            </a:r>
          </a:p>
        </p:txBody>
      </p:sp>
      <p:sp>
        <p:nvSpPr>
          <p:cNvPr id="3" name="Content Placeholder 2"/>
          <p:cNvSpPr>
            <a:spLocks noGrp="1"/>
          </p:cNvSpPr>
          <p:nvPr>
            <p:ph idx="1"/>
          </p:nvPr>
        </p:nvSpPr>
        <p:spPr/>
        <p:txBody>
          <a:bodyPr/>
          <a:lstStyle/>
          <a:p>
            <a:pPr marL="0" indent="0">
              <a:buNone/>
            </a:pPr>
            <a:r>
              <a:rPr lang="en-US" dirty="0"/>
              <a:t>	</a:t>
            </a:r>
            <a:endParaRPr lang="en-US" sz="2400" b="1" dirty="0">
              <a:solidFill>
                <a:schemeClr val="tx1"/>
              </a:solidFill>
            </a:endParaRPr>
          </a:p>
        </p:txBody>
      </p:sp>
      <p:pic>
        <p:nvPicPr>
          <p:cNvPr id="5" name="Picture 2" descr="Image of Goal Setting Worksh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7545" y="1184910"/>
            <a:ext cx="5268909" cy="47036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a:extLst>
              <a:ext uri="{C183D7F6-B498-43B3-948B-1728B52AA6E4}">
                <adec:decorative xmlns:adec="http://schemas.microsoft.com/office/drawing/2017/decorative" val="1"/>
              </a:ext>
            </a:extLst>
          </p:cNvPr>
          <p:cNvSpPr/>
          <p:nvPr/>
        </p:nvSpPr>
        <p:spPr>
          <a:xfrm>
            <a:off x="0" y="5489574"/>
            <a:ext cx="9144000" cy="523220"/>
          </a:xfrm>
          <a:prstGeom prst="rect">
            <a:avLst/>
          </a:prstGeom>
          <a:solidFill>
            <a:schemeClr val="accent4">
              <a:lumMod val="40000"/>
              <a:lumOff val="60000"/>
            </a:schemeClr>
          </a:solidFill>
        </p:spPr>
        <p:txBody>
          <a:bodyPr wrap="square">
            <a:spAutoFit/>
          </a:bodyPr>
          <a:lstStyle/>
          <a:p>
            <a:pPr algn="ctr"/>
            <a:r>
              <a:rPr lang="en-US" sz="2800" dirty="0">
                <a:solidFill>
                  <a:schemeClr val="tx1">
                    <a:lumMod val="85000"/>
                    <a:lumOff val="15000"/>
                  </a:schemeClr>
                </a:solidFill>
              </a:rPr>
              <a:t>https://goo.gl/J1z9XA</a:t>
            </a:r>
          </a:p>
        </p:txBody>
      </p:sp>
      <p:sp>
        <p:nvSpPr>
          <p:cNvPr id="6" name="Slide Number Placeholder 5"/>
          <p:cNvSpPr>
            <a:spLocks noGrp="1"/>
          </p:cNvSpPr>
          <p:nvPr>
            <p:ph type="sldNum" sz="quarter" idx="12"/>
          </p:nvPr>
        </p:nvSpPr>
        <p:spPr/>
        <p:txBody>
          <a:bodyPr/>
          <a:lstStyle/>
          <a:p>
            <a:fld id="{F1932CD8-2456-4537-B600-04522923C878}" type="slidenum">
              <a:rPr lang="en-US" smtClean="0"/>
              <a:pPr/>
              <a:t>28</a:t>
            </a:fld>
            <a:endParaRPr lang="en-US" dirty="0"/>
          </a:p>
        </p:txBody>
      </p:sp>
    </p:spTree>
    <p:extLst>
      <p:ext uri="{BB962C8B-B14F-4D97-AF65-F5344CB8AC3E}">
        <p14:creationId xmlns:p14="http://schemas.microsoft.com/office/powerpoint/2010/main" val="23943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 SMART Goals</a:t>
            </a:r>
          </a:p>
        </p:txBody>
      </p:sp>
      <p:sp>
        <p:nvSpPr>
          <p:cNvPr id="2" name="Rectangle 1"/>
          <p:cNvSpPr/>
          <p:nvPr/>
        </p:nvSpPr>
        <p:spPr>
          <a:xfrm>
            <a:off x="401572" y="4191000"/>
            <a:ext cx="8413244" cy="1934376"/>
          </a:xfrm>
          <a:prstGeom prst="rect">
            <a:avLst/>
          </a:prstGeom>
        </p:spPr>
        <p:txBody>
          <a:bodyPr wrap="square">
            <a:spAutoFit/>
          </a:bodyPr>
          <a:lstStyle/>
          <a:p>
            <a:pPr>
              <a:lnSpc>
                <a:spcPct val="95000"/>
              </a:lnSpc>
            </a:pPr>
            <a:r>
              <a:rPr lang="en-US" sz="2100" dirty="0"/>
              <a:t>By December 2019, Green Acres, with leadership from the Antipsychotic Medication Reduction PIP Team, will decrease the long-stay antipsychotic quality-measure rate at Green Acres from the </a:t>
            </a:r>
            <a:r>
              <a:rPr lang="en-US" sz="2100" dirty="0">
                <a:solidFill>
                  <a:srgbClr val="FF0000"/>
                </a:solidFill>
              </a:rPr>
              <a:t>baseline rate of 25 percent (December 2018) </a:t>
            </a:r>
            <a:r>
              <a:rPr lang="en-US" sz="2100" dirty="0"/>
              <a:t>to </a:t>
            </a:r>
            <a:r>
              <a:rPr lang="en-US" sz="2100" dirty="0">
                <a:solidFill>
                  <a:srgbClr val="00B050"/>
                </a:solidFill>
              </a:rPr>
              <a:t>10 percent</a:t>
            </a:r>
            <a:r>
              <a:rPr lang="en-US" sz="2100" dirty="0"/>
              <a:t>, based on the MDS 3.0 CASPER Reports, and thereby improve the quality of care for residents with discontinued antipsychotics, especially those with dementia.</a:t>
            </a:r>
          </a:p>
        </p:txBody>
      </p:sp>
      <p:sp>
        <p:nvSpPr>
          <p:cNvPr id="7" name="Content Placeholder 5"/>
          <p:cNvSpPr>
            <a:spLocks noGrp="1"/>
          </p:cNvSpPr>
          <p:nvPr>
            <p:ph sz="half" idx="1"/>
          </p:nvPr>
        </p:nvSpPr>
        <p:spPr>
          <a:xfrm>
            <a:off x="304800" y="1244970"/>
            <a:ext cx="6858000" cy="3138054"/>
          </a:xfrm>
        </p:spPr>
        <p:txBody>
          <a:bodyPr>
            <a:normAutofit fontScale="85000" lnSpcReduction="10000"/>
          </a:bodyPr>
          <a:lstStyle/>
          <a:p>
            <a:r>
              <a:rPr lang="en-US" sz="3300" b="1" dirty="0">
                <a:solidFill>
                  <a:schemeClr val="accent2">
                    <a:lumMod val="75000"/>
                  </a:schemeClr>
                </a:solidFill>
              </a:rPr>
              <a:t>S</a:t>
            </a:r>
            <a:r>
              <a:rPr lang="en-US" b="1" dirty="0"/>
              <a:t>pecific:</a:t>
            </a:r>
            <a:r>
              <a:rPr lang="en-US" dirty="0"/>
              <a:t> What, who, and where?</a:t>
            </a:r>
          </a:p>
          <a:p>
            <a:r>
              <a:rPr lang="en-US" sz="3300" b="1" dirty="0">
                <a:solidFill>
                  <a:schemeClr val="accent2">
                    <a:lumMod val="75000"/>
                  </a:schemeClr>
                </a:solidFill>
              </a:rPr>
              <a:t>M</a:t>
            </a:r>
            <a:r>
              <a:rPr lang="en-US" b="1" dirty="0"/>
              <a:t>easurable:</a:t>
            </a:r>
            <a:r>
              <a:rPr lang="en-US" dirty="0"/>
              <a:t> Count, percent, rate?</a:t>
            </a:r>
          </a:p>
          <a:p>
            <a:r>
              <a:rPr lang="en-US" sz="3300" b="1" dirty="0">
                <a:solidFill>
                  <a:schemeClr val="accent2">
                    <a:lumMod val="75000"/>
                  </a:schemeClr>
                </a:solidFill>
              </a:rPr>
              <a:t>A</a:t>
            </a:r>
            <a:r>
              <a:rPr lang="en-US" b="1" dirty="0"/>
              <a:t>ttainable:</a:t>
            </a:r>
            <a:r>
              <a:rPr lang="en-US" dirty="0"/>
              <a:t> Rationale for setting the goal.</a:t>
            </a:r>
          </a:p>
          <a:p>
            <a:r>
              <a:rPr lang="en-US" sz="3300" b="1" dirty="0">
                <a:solidFill>
                  <a:schemeClr val="accent2">
                    <a:lumMod val="75000"/>
                  </a:schemeClr>
                </a:solidFill>
              </a:rPr>
              <a:t>R</a:t>
            </a:r>
            <a:r>
              <a:rPr lang="en-US" b="1" dirty="0"/>
              <a:t>elevant: </a:t>
            </a:r>
            <a:r>
              <a:rPr lang="en-US" dirty="0"/>
              <a:t>How will the goal address the problem?</a:t>
            </a:r>
          </a:p>
          <a:p>
            <a:r>
              <a:rPr lang="en-US" sz="3300" b="1" dirty="0">
                <a:solidFill>
                  <a:schemeClr val="accent2">
                    <a:lumMod val="75000"/>
                  </a:schemeClr>
                </a:solidFill>
              </a:rPr>
              <a:t>T</a:t>
            </a:r>
            <a:r>
              <a:rPr lang="en-US" b="1" dirty="0"/>
              <a:t>ime-bound: </a:t>
            </a:r>
            <a:r>
              <a:rPr lang="en-US" dirty="0"/>
              <a:t>Set target date to achieve goal.</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0" y="1335024"/>
            <a:ext cx="2047911" cy="2458619"/>
          </a:xfrm>
          <a:prstGeom prst="rect">
            <a:avLst/>
          </a:prstGeom>
        </p:spPr>
      </p:pic>
      <p:sp>
        <p:nvSpPr>
          <p:cNvPr id="3" name="Slide Number Placeholder 2"/>
          <p:cNvSpPr>
            <a:spLocks noGrp="1"/>
          </p:cNvSpPr>
          <p:nvPr>
            <p:ph type="sldNum" sz="quarter" idx="12"/>
          </p:nvPr>
        </p:nvSpPr>
        <p:spPr/>
        <p:txBody>
          <a:bodyPr/>
          <a:lstStyle/>
          <a:p>
            <a:fld id="{F1932CD8-2456-4537-B600-04522923C878}" type="slidenum">
              <a:rPr lang="en-US" smtClean="0"/>
              <a:pPr/>
              <a:t>29</a:t>
            </a:fld>
            <a:endParaRPr lang="en-US" dirty="0"/>
          </a:p>
        </p:txBody>
      </p:sp>
    </p:spTree>
    <p:extLst>
      <p:ext uri="{BB962C8B-B14F-4D97-AF65-F5344CB8AC3E}">
        <p14:creationId xmlns:p14="http://schemas.microsoft.com/office/powerpoint/2010/main" val="214927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37AB98-AB98-4A8D-9DF5-0CAA11D01D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66800"/>
            <a:ext cx="9144000" cy="5046617"/>
          </a:xfrm>
          <a:prstGeom prst="rect">
            <a:avLst/>
          </a:prstGeom>
        </p:spPr>
      </p:pic>
      <p:sp>
        <p:nvSpPr>
          <p:cNvPr id="2" name="Title 1">
            <a:extLst>
              <a:ext uri="{FF2B5EF4-FFF2-40B4-BE49-F238E27FC236}">
                <a16:creationId xmlns:a16="http://schemas.microsoft.com/office/drawing/2014/main" id="{2BA95365-A773-4714-9DA8-53589D072E12}"/>
              </a:ext>
            </a:extLst>
          </p:cNvPr>
          <p:cNvSpPr>
            <a:spLocks noGrp="1"/>
          </p:cNvSpPr>
          <p:nvPr>
            <p:ph type="title"/>
          </p:nvPr>
        </p:nvSpPr>
        <p:spPr/>
        <p:txBody>
          <a:bodyPr/>
          <a:lstStyle/>
          <a:p>
            <a:r>
              <a:rPr lang="en-US" dirty="0"/>
              <a:t>Acronyms: What Do all the Letters Mean?</a:t>
            </a:r>
          </a:p>
        </p:txBody>
      </p:sp>
      <p:sp>
        <p:nvSpPr>
          <p:cNvPr id="4" name="Slide Number Placeholder 3">
            <a:extLst>
              <a:ext uri="{FF2B5EF4-FFF2-40B4-BE49-F238E27FC236}">
                <a16:creationId xmlns:a16="http://schemas.microsoft.com/office/drawing/2014/main" id="{CCEEB151-4E1D-4E1E-B6CD-5245A72721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932CD8-2456-4537-B600-04522923C878}" type="slidenum">
              <a:rPr kumimoji="0" lang="en-US" sz="1400" b="0" i="0" u="none" strike="noStrike" kern="1200" cap="none" spc="0" normalizeH="0" baseline="0" noProof="0" smtClean="0">
                <a:ln>
                  <a:noFill/>
                </a:ln>
                <a:solidFill>
                  <a:srgbClr val="000000">
                    <a:lumMod val="85000"/>
                    <a:lumOff val="15000"/>
                  </a:srgbClr>
                </a:solidFill>
                <a:effectLst/>
                <a:uLnTx/>
                <a:uFillTx/>
                <a:latin typeface="Calibri" panose="020F050202020403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E834869F-D03A-4669-A649-4EFD66875132}"/>
              </a:ext>
            </a:extLst>
          </p:cNvPr>
          <p:cNvGraphicFramePr>
            <a:graphicFrameLocks noGrp="1"/>
          </p:cNvGraphicFramePr>
          <p:nvPr>
            <p:extLst>
              <p:ext uri="{D42A27DB-BD31-4B8C-83A1-F6EECF244321}">
                <p14:modId xmlns:p14="http://schemas.microsoft.com/office/powerpoint/2010/main" val="2553561398"/>
              </p:ext>
            </p:extLst>
          </p:nvPr>
        </p:nvGraphicFramePr>
        <p:xfrm>
          <a:off x="1313212" y="1159305"/>
          <a:ext cx="6517577" cy="4587286"/>
        </p:xfrm>
        <a:graphic>
          <a:graphicData uri="http://schemas.openxmlformats.org/drawingml/2006/table">
            <a:tbl>
              <a:tblPr bandRow="1">
                <a:effectLst>
                  <a:outerShdw blurRad="50800" dist="38100" dir="5400000" algn="t" rotWithShape="0">
                    <a:prstClr val="black">
                      <a:alpha val="40000"/>
                    </a:prstClr>
                  </a:outerShdw>
                </a:effectLst>
                <a:tableStyleId>{F5AB1C69-6EDB-4FF4-983F-18BD219EF322}</a:tableStyleId>
              </a:tblPr>
              <a:tblGrid>
                <a:gridCol w="878777">
                  <a:extLst>
                    <a:ext uri="{9D8B030D-6E8A-4147-A177-3AD203B41FA5}">
                      <a16:colId xmlns:a16="http://schemas.microsoft.com/office/drawing/2014/main" val="3384997513"/>
                    </a:ext>
                  </a:extLst>
                </a:gridCol>
                <a:gridCol w="5638800">
                  <a:extLst>
                    <a:ext uri="{9D8B030D-6E8A-4147-A177-3AD203B41FA5}">
                      <a16:colId xmlns:a16="http://schemas.microsoft.com/office/drawing/2014/main" val="1055011040"/>
                    </a:ext>
                  </a:extLst>
                </a:gridCol>
              </a:tblGrid>
              <a:tr h="348151">
                <a:tc>
                  <a:txBody>
                    <a:bodyPr/>
                    <a:lstStyle/>
                    <a:p>
                      <a:pPr algn="l" rtl="0" fontAlgn="ctr"/>
                      <a:r>
                        <a:rPr lang="en-US" sz="1800" b="1" u="none" strike="noStrike" dirty="0">
                          <a:solidFill>
                            <a:schemeClr val="tx1">
                              <a:lumMod val="85000"/>
                              <a:lumOff val="15000"/>
                            </a:schemeClr>
                          </a:solidFill>
                          <a:effectLst/>
                        </a:rPr>
                        <a:t>Term</a:t>
                      </a:r>
                      <a:endParaRPr lang="en-US" sz="1800" b="1" i="0" u="none" strike="noStrike" dirty="0">
                        <a:solidFill>
                          <a:schemeClr val="tx1">
                            <a:lumMod val="85000"/>
                            <a:lumOff val="15000"/>
                          </a:schemeClr>
                        </a:solidFill>
                        <a:effectLst/>
                        <a:latin typeface="Calibri" panose="020F0502020204030204" pitchFamily="34" charset="0"/>
                      </a:endParaRPr>
                    </a:p>
                  </a:txBody>
                  <a:tcPr marL="74604" marR="8289" marT="8289" marB="0" anchor="ctr">
                    <a:solidFill>
                      <a:schemeClr val="accent3">
                        <a:lumMod val="60000"/>
                        <a:lumOff val="40000"/>
                      </a:schemeClr>
                    </a:solidFill>
                  </a:tcPr>
                </a:tc>
                <a:tc>
                  <a:txBody>
                    <a:bodyPr/>
                    <a:lstStyle/>
                    <a:p>
                      <a:pPr algn="l" rtl="0" fontAlgn="ctr"/>
                      <a:r>
                        <a:rPr lang="en-US" sz="1800" b="1" u="none" strike="noStrike" dirty="0">
                          <a:solidFill>
                            <a:schemeClr val="tx1">
                              <a:lumMod val="85000"/>
                              <a:lumOff val="15000"/>
                            </a:schemeClr>
                          </a:solidFill>
                          <a:effectLst/>
                        </a:rPr>
                        <a:t>Meaning</a:t>
                      </a:r>
                      <a:endParaRPr lang="en-US" sz="1800" b="1" i="0" u="none" strike="noStrike" dirty="0">
                        <a:solidFill>
                          <a:schemeClr val="tx1">
                            <a:lumMod val="85000"/>
                            <a:lumOff val="15000"/>
                          </a:schemeClr>
                        </a:solidFill>
                        <a:effectLst/>
                        <a:latin typeface="Calibri" panose="020F0502020204030204" pitchFamily="34" charset="0"/>
                      </a:endParaRPr>
                    </a:p>
                  </a:txBody>
                  <a:tcPr marL="74604" marR="8289" marT="8289" marB="0" anchor="ctr">
                    <a:solidFill>
                      <a:schemeClr val="accent3">
                        <a:lumMod val="60000"/>
                        <a:lumOff val="40000"/>
                      </a:schemeClr>
                    </a:solidFill>
                  </a:tcPr>
                </a:tc>
                <a:extLst>
                  <a:ext uri="{0D108BD9-81ED-4DB2-BD59-A6C34878D82A}">
                    <a16:rowId xmlns:a16="http://schemas.microsoft.com/office/drawing/2014/main" val="2383210967"/>
                  </a:ext>
                </a:extLst>
              </a:tr>
              <a:tr h="0">
                <a:tc>
                  <a:txBody>
                    <a:bodyPr/>
                    <a:lstStyle/>
                    <a:p>
                      <a:pPr algn="l" rtl="0" fontAlgn="ctr"/>
                      <a:r>
                        <a:rPr lang="en-US" sz="1800" b="0" i="0" u="none" strike="noStrike" dirty="0">
                          <a:solidFill>
                            <a:schemeClr val="tx1">
                              <a:lumMod val="85000"/>
                              <a:lumOff val="15000"/>
                            </a:schemeClr>
                          </a:solidFill>
                          <a:effectLst/>
                          <a:latin typeface="+mn-lt"/>
                        </a:rPr>
                        <a:t>CMS</a:t>
                      </a:r>
                    </a:p>
                  </a:txBody>
                  <a:tcPr marL="74604" marR="8289" marT="8289" marB="0" anchor="ctr"/>
                </a:tc>
                <a:tc>
                  <a:txBody>
                    <a:bodyPr/>
                    <a:lstStyle/>
                    <a:p>
                      <a:pPr algn="l" rtl="0" fontAlgn="ctr"/>
                      <a:r>
                        <a:rPr lang="en-US" sz="1800" u="none" strike="noStrike" dirty="0">
                          <a:solidFill>
                            <a:schemeClr val="tx1">
                              <a:lumMod val="85000"/>
                              <a:lumOff val="15000"/>
                            </a:schemeClr>
                          </a:solidFill>
                          <a:effectLst/>
                          <a:latin typeface="+mn-lt"/>
                        </a:rPr>
                        <a:t>Centers for Medicare &amp; Medicaid Services</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634820000"/>
                  </a:ext>
                </a:extLst>
              </a:tr>
              <a:tr h="0">
                <a:tc>
                  <a:txBody>
                    <a:bodyPr/>
                    <a:lstStyle/>
                    <a:p>
                      <a:pPr algn="l" rtl="0" fontAlgn="ctr"/>
                      <a:r>
                        <a:rPr lang="en-US" sz="1800" u="none" strike="noStrike" dirty="0">
                          <a:solidFill>
                            <a:schemeClr val="tx1">
                              <a:lumMod val="85000"/>
                              <a:lumOff val="15000"/>
                            </a:schemeClr>
                          </a:solidFill>
                          <a:effectLst/>
                          <a:latin typeface="+mn-lt"/>
                        </a:rPr>
                        <a:t>FFS</a:t>
                      </a:r>
                      <a:endParaRPr lang="en-US" sz="1800" b="0" i="0" u="none" strike="noStrike" dirty="0">
                        <a:solidFill>
                          <a:schemeClr val="tx1">
                            <a:lumMod val="85000"/>
                            <a:lumOff val="15000"/>
                          </a:schemeClr>
                        </a:solidFill>
                        <a:effectLst/>
                        <a:latin typeface="+mn-lt"/>
                      </a:endParaRPr>
                    </a:p>
                  </a:txBody>
                  <a:tcPr marL="74604" marR="8289" marT="8289" marB="0" anchor="ctr"/>
                </a:tc>
                <a:tc>
                  <a:txBody>
                    <a:bodyPr/>
                    <a:lstStyle/>
                    <a:p>
                      <a:pPr algn="l" rtl="0" fontAlgn="ctr"/>
                      <a:r>
                        <a:rPr lang="en-US" sz="1800" u="none" strike="noStrike" dirty="0">
                          <a:solidFill>
                            <a:schemeClr val="tx1">
                              <a:lumMod val="85000"/>
                              <a:lumOff val="15000"/>
                            </a:schemeClr>
                          </a:solidFill>
                          <a:effectLst/>
                          <a:latin typeface="+mn-lt"/>
                        </a:rPr>
                        <a:t>Fee-for-service</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2681573619"/>
                  </a:ext>
                </a:extLst>
              </a:tr>
              <a:tr h="0">
                <a:tc>
                  <a:txBody>
                    <a:bodyPr/>
                    <a:lstStyle/>
                    <a:p>
                      <a:pPr algn="l" rtl="0" fontAlgn="ctr"/>
                      <a:r>
                        <a:rPr lang="en-US" sz="1800" u="none" strike="noStrike" dirty="0">
                          <a:solidFill>
                            <a:schemeClr val="tx1">
                              <a:lumMod val="85000"/>
                              <a:lumOff val="15000"/>
                            </a:schemeClr>
                          </a:solidFill>
                          <a:effectLst/>
                          <a:latin typeface="+mn-lt"/>
                        </a:rPr>
                        <a:t>HSAG</a:t>
                      </a:r>
                      <a:endParaRPr lang="en-US" sz="1800" b="0" i="0" u="none" strike="noStrike" dirty="0">
                        <a:solidFill>
                          <a:schemeClr val="tx1">
                            <a:lumMod val="85000"/>
                            <a:lumOff val="15000"/>
                          </a:schemeClr>
                        </a:solidFill>
                        <a:effectLst/>
                        <a:latin typeface="+mn-lt"/>
                      </a:endParaRPr>
                    </a:p>
                  </a:txBody>
                  <a:tcPr marL="74604" marR="8289" marT="8289" marB="0" anchor="ctr"/>
                </a:tc>
                <a:tc>
                  <a:txBody>
                    <a:bodyPr/>
                    <a:lstStyle/>
                    <a:p>
                      <a:pPr algn="l" rtl="0" fontAlgn="ctr"/>
                      <a:r>
                        <a:rPr lang="en-US" sz="1800" u="none" strike="noStrike" dirty="0">
                          <a:solidFill>
                            <a:schemeClr val="tx1">
                              <a:lumMod val="85000"/>
                              <a:lumOff val="15000"/>
                            </a:schemeClr>
                          </a:solidFill>
                          <a:effectLst/>
                          <a:latin typeface="+mn-lt"/>
                        </a:rPr>
                        <a:t>Health Services Advisory Group</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05128779"/>
                  </a:ext>
                </a:extLst>
              </a:tr>
              <a:tr h="0">
                <a:tc>
                  <a:txBody>
                    <a:bodyPr/>
                    <a:lstStyle/>
                    <a:p>
                      <a:pPr algn="l" rtl="0" fontAlgn="ctr"/>
                      <a:r>
                        <a:rPr lang="en-US" sz="1800" b="0" i="0" u="none" strike="noStrike" dirty="0">
                          <a:solidFill>
                            <a:schemeClr val="tx1">
                              <a:lumMod val="85000"/>
                              <a:lumOff val="15000"/>
                            </a:schemeClr>
                          </a:solidFill>
                          <a:effectLst/>
                          <a:latin typeface="+mn-lt"/>
                        </a:rPr>
                        <a:t>LTCH</a:t>
                      </a:r>
                    </a:p>
                  </a:txBody>
                  <a:tcPr marL="74604" marR="8289" marT="8289" marB="0" anchor="ctr"/>
                </a:tc>
                <a:tc>
                  <a:txBody>
                    <a:bodyPr/>
                    <a:lstStyle/>
                    <a:p>
                      <a:pPr algn="l" rtl="0" fontAlgn="ctr"/>
                      <a:r>
                        <a:rPr lang="en-US" sz="1800" dirty="0">
                          <a:latin typeface="+mn-lt"/>
                        </a:rPr>
                        <a:t>Long-term care hospital</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595635537"/>
                  </a:ext>
                </a:extLst>
              </a:tr>
              <a:tr h="0">
                <a:tc>
                  <a:txBody>
                    <a:bodyPr/>
                    <a:lstStyle/>
                    <a:p>
                      <a:pPr algn="l" rtl="0" fontAlgn="ctr"/>
                      <a:r>
                        <a:rPr lang="en-US" sz="1800" b="0" i="0" u="none" strike="noStrike" dirty="0">
                          <a:solidFill>
                            <a:schemeClr val="tx1">
                              <a:lumMod val="85000"/>
                              <a:lumOff val="15000"/>
                            </a:schemeClr>
                          </a:solidFill>
                          <a:effectLst/>
                          <a:latin typeface="+mn-lt"/>
                        </a:rPr>
                        <a:t>MSPB</a:t>
                      </a:r>
                    </a:p>
                  </a:txBody>
                  <a:tcPr marL="74604" marR="8289" marT="8289" marB="0" anchor="ctr"/>
                </a:tc>
                <a:tc>
                  <a:txBody>
                    <a:bodyPr/>
                    <a:lstStyle/>
                    <a:p>
                      <a:pPr algn="l" rtl="0" fontAlgn="ctr"/>
                      <a:r>
                        <a:rPr lang="en-US" sz="1800" dirty="0">
                          <a:latin typeface="+mn-lt"/>
                        </a:rPr>
                        <a:t>Medicare Spending Per Beneficiary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2918165183"/>
                  </a:ext>
                </a:extLst>
              </a:tr>
              <a:tr h="0">
                <a:tc>
                  <a:txBody>
                    <a:bodyPr/>
                    <a:lstStyle/>
                    <a:p>
                      <a:pPr algn="l" rtl="0" fontAlgn="ctr"/>
                      <a:r>
                        <a:rPr lang="en-US" sz="1800" b="0" i="0" u="none" strike="noStrike" dirty="0">
                          <a:solidFill>
                            <a:schemeClr val="tx1">
                              <a:lumMod val="85000"/>
                              <a:lumOff val="15000"/>
                            </a:schemeClr>
                          </a:solidFill>
                          <a:effectLst/>
                          <a:latin typeface="+mn-lt"/>
                        </a:rPr>
                        <a:t>NH</a:t>
                      </a:r>
                    </a:p>
                  </a:txBody>
                  <a:tcPr marL="74604" marR="8289" marT="8289" marB="0" anchor="ctr"/>
                </a:tc>
                <a:tc>
                  <a:txBody>
                    <a:bodyPr/>
                    <a:lstStyle/>
                    <a:p>
                      <a:pPr algn="l" rtl="0" fontAlgn="ctr"/>
                      <a:r>
                        <a:rPr lang="en-US" sz="1800" b="0" i="0" u="none" strike="noStrike" dirty="0">
                          <a:solidFill>
                            <a:schemeClr val="tx1">
                              <a:lumMod val="85000"/>
                              <a:lumOff val="15000"/>
                            </a:schemeClr>
                          </a:solidFill>
                          <a:effectLst/>
                          <a:latin typeface="+mn-lt"/>
                        </a:rPr>
                        <a:t>Nursing home</a:t>
                      </a:r>
                    </a:p>
                  </a:txBody>
                  <a:tcPr marL="74604" marR="8289" marT="8289" marB="0" anchor="ctr"/>
                </a:tc>
                <a:extLst>
                  <a:ext uri="{0D108BD9-81ED-4DB2-BD59-A6C34878D82A}">
                    <a16:rowId xmlns:a16="http://schemas.microsoft.com/office/drawing/2014/main" val="887058386"/>
                  </a:ext>
                </a:extLst>
              </a:tr>
              <a:tr h="0">
                <a:tc>
                  <a:txBody>
                    <a:bodyPr/>
                    <a:lstStyle/>
                    <a:p>
                      <a:pPr algn="l" rtl="0" fontAlgn="ctr"/>
                      <a:r>
                        <a:rPr lang="en-US" sz="1800" dirty="0">
                          <a:latin typeface="+mn-lt"/>
                        </a:rPr>
                        <a:t>NHQCC</a:t>
                      </a:r>
                      <a:endParaRPr lang="en-US" sz="1800" b="0" i="0" u="none" strike="noStrike" dirty="0">
                        <a:solidFill>
                          <a:schemeClr val="tx1">
                            <a:lumMod val="85000"/>
                            <a:lumOff val="15000"/>
                          </a:schemeClr>
                        </a:solidFill>
                        <a:effectLst/>
                        <a:latin typeface="+mn-lt"/>
                      </a:endParaRPr>
                    </a:p>
                  </a:txBody>
                  <a:tcPr marL="74604" marR="8289" marT="8289" marB="0" anchor="ctr"/>
                </a:tc>
                <a:tc>
                  <a:txBody>
                    <a:bodyPr/>
                    <a:lstStyle/>
                    <a:p>
                      <a:pPr algn="l" rtl="0" fontAlgn="ctr"/>
                      <a:r>
                        <a:rPr lang="en-US" sz="1800" dirty="0">
                          <a:latin typeface="+mn-lt"/>
                        </a:rPr>
                        <a:t>Nursing Home Quality Care Collaborative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377914170"/>
                  </a:ext>
                </a:extLst>
              </a:tr>
              <a:tr h="0">
                <a:tc>
                  <a:txBody>
                    <a:bodyPr/>
                    <a:lstStyle/>
                    <a:p>
                      <a:pPr algn="l" rtl="0" fontAlgn="ctr"/>
                      <a:r>
                        <a:rPr lang="en-US" sz="1800" dirty="0">
                          <a:latin typeface="+mn-lt"/>
                        </a:rPr>
                        <a:t>PDPM</a:t>
                      </a:r>
                      <a:endParaRPr lang="en-US" sz="1800" b="0" i="0" u="none" strike="noStrike" dirty="0">
                        <a:solidFill>
                          <a:schemeClr val="tx1">
                            <a:lumMod val="85000"/>
                            <a:lumOff val="15000"/>
                          </a:schemeClr>
                        </a:solidFill>
                        <a:effectLst/>
                        <a:latin typeface="+mn-lt"/>
                      </a:endParaRPr>
                    </a:p>
                  </a:txBody>
                  <a:tcPr marL="74604" marR="8289" marT="8289" marB="0" anchor="ctr"/>
                </a:tc>
                <a:tc>
                  <a:txBody>
                    <a:bodyPr/>
                    <a:lstStyle/>
                    <a:p>
                      <a:pPr algn="l" rtl="0" fontAlgn="ctr"/>
                      <a:r>
                        <a:rPr lang="en-US" sz="1800" dirty="0">
                          <a:latin typeface="+mn-lt"/>
                        </a:rPr>
                        <a:t>Patient Driven Payment Model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687591287"/>
                  </a:ext>
                </a:extLst>
              </a:tr>
              <a:tr h="0">
                <a:tc>
                  <a:txBody>
                    <a:bodyPr/>
                    <a:lstStyle/>
                    <a:p>
                      <a:pPr algn="l" rtl="0" fontAlgn="ctr"/>
                      <a:r>
                        <a:rPr lang="en-US" sz="1800" dirty="0">
                          <a:latin typeface="+mn-lt"/>
                        </a:rPr>
                        <a:t>PPR</a:t>
                      </a:r>
                      <a:endParaRPr lang="en-US" sz="1800" b="0" i="0" u="none" strike="noStrike" dirty="0">
                        <a:solidFill>
                          <a:schemeClr val="tx1">
                            <a:lumMod val="85000"/>
                            <a:lumOff val="15000"/>
                          </a:schemeClr>
                        </a:solidFill>
                        <a:effectLst/>
                        <a:latin typeface="+mn-lt"/>
                      </a:endParaRPr>
                    </a:p>
                  </a:txBody>
                  <a:tcPr marL="74604" marR="8289" marT="8289" marB="0" anchor="ctr"/>
                </a:tc>
                <a:tc>
                  <a:txBody>
                    <a:bodyPr/>
                    <a:lstStyle/>
                    <a:p>
                      <a:pPr algn="l" rtl="0" fontAlgn="ctr"/>
                      <a:r>
                        <a:rPr lang="en-US" sz="1800" dirty="0">
                          <a:latin typeface="+mn-lt"/>
                        </a:rPr>
                        <a:t>Potentially preventable 30-day post-discharge readmission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166754294"/>
                  </a:ext>
                </a:extLst>
              </a:tr>
              <a:tr h="0">
                <a:tc>
                  <a:txBody>
                    <a:bodyPr/>
                    <a:lstStyle/>
                    <a:p>
                      <a:pPr algn="l" rtl="0" fontAlgn="ctr"/>
                      <a:r>
                        <a:rPr lang="en-US" sz="1800" b="0" i="0" u="none" strike="noStrike" dirty="0">
                          <a:solidFill>
                            <a:schemeClr val="tx1">
                              <a:lumMod val="85000"/>
                              <a:lumOff val="15000"/>
                            </a:schemeClr>
                          </a:solidFill>
                          <a:effectLst/>
                          <a:latin typeface="+mn-lt"/>
                        </a:rPr>
                        <a:t>PPS</a:t>
                      </a:r>
                    </a:p>
                  </a:txBody>
                  <a:tcPr marL="74604" marR="8289" marT="8289" marB="0" anchor="ctr"/>
                </a:tc>
                <a:tc>
                  <a:txBody>
                    <a:bodyPr/>
                    <a:lstStyle/>
                    <a:p>
                      <a:pPr algn="l" rtl="0" fontAlgn="ctr"/>
                      <a:r>
                        <a:rPr lang="en-US" sz="1800" dirty="0">
                          <a:latin typeface="+mn-lt"/>
                        </a:rPr>
                        <a:t>Prospective Payment System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4095983648"/>
                  </a:ext>
                </a:extLst>
              </a:tr>
              <a:tr h="0">
                <a:tc>
                  <a:txBody>
                    <a:bodyPr/>
                    <a:lstStyle/>
                    <a:p>
                      <a:pPr algn="l" rtl="0" fontAlgn="ctr"/>
                      <a:r>
                        <a:rPr lang="en-US" sz="1800" b="0" i="0" u="none" strike="noStrike" dirty="0">
                          <a:solidFill>
                            <a:schemeClr val="tx1">
                              <a:lumMod val="85000"/>
                              <a:lumOff val="15000"/>
                            </a:schemeClr>
                          </a:solidFill>
                          <a:effectLst/>
                          <a:latin typeface="+mn-lt"/>
                        </a:rPr>
                        <a:t>QAPI</a:t>
                      </a:r>
                    </a:p>
                  </a:txBody>
                  <a:tcPr marL="74604" marR="8289" marT="8289" marB="0" anchor="ctr"/>
                </a:tc>
                <a:tc>
                  <a:txBody>
                    <a:bodyPr/>
                    <a:lstStyle/>
                    <a:p>
                      <a:pPr algn="l" rtl="0" fontAlgn="ctr"/>
                      <a:r>
                        <a:rPr lang="en-US" sz="1800" dirty="0">
                          <a:latin typeface="+mn-lt"/>
                        </a:rPr>
                        <a:t>Quality Assurance Performance Improvement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3857535822"/>
                  </a:ext>
                </a:extLst>
              </a:tr>
              <a:tr h="0">
                <a:tc>
                  <a:txBody>
                    <a:bodyPr/>
                    <a:lstStyle/>
                    <a:p>
                      <a:pPr algn="l" rtl="0" fontAlgn="ctr"/>
                      <a:r>
                        <a:rPr lang="en-US" sz="1800" b="0" i="0" u="none" strike="noStrike" dirty="0">
                          <a:solidFill>
                            <a:schemeClr val="tx1">
                              <a:lumMod val="85000"/>
                              <a:lumOff val="15000"/>
                            </a:schemeClr>
                          </a:solidFill>
                          <a:effectLst/>
                          <a:latin typeface="+mn-lt"/>
                        </a:rPr>
                        <a:t>QIN</a:t>
                      </a:r>
                    </a:p>
                  </a:txBody>
                  <a:tcPr marL="74604" marR="8289" marT="8289" marB="0" anchor="ctr"/>
                </a:tc>
                <a:tc>
                  <a:txBody>
                    <a:bodyPr/>
                    <a:lstStyle/>
                    <a:p>
                      <a:pPr algn="l" rtl="0" fontAlgn="ctr"/>
                      <a:r>
                        <a:rPr lang="en-US" sz="1800" b="0" i="0" u="none" strike="noStrike" dirty="0">
                          <a:solidFill>
                            <a:schemeClr val="tx1">
                              <a:lumMod val="85000"/>
                              <a:lumOff val="15000"/>
                            </a:schemeClr>
                          </a:solidFill>
                          <a:effectLst/>
                          <a:latin typeface="+mn-lt"/>
                        </a:rPr>
                        <a:t>Quality Innovation Network</a:t>
                      </a:r>
                    </a:p>
                  </a:txBody>
                  <a:tcPr marL="74604" marR="8289" marT="8289" marB="0" anchor="ctr"/>
                </a:tc>
                <a:extLst>
                  <a:ext uri="{0D108BD9-81ED-4DB2-BD59-A6C34878D82A}">
                    <a16:rowId xmlns:a16="http://schemas.microsoft.com/office/drawing/2014/main" val="1712613440"/>
                  </a:ext>
                </a:extLst>
              </a:tr>
              <a:tr h="0">
                <a:tc>
                  <a:txBody>
                    <a:bodyPr/>
                    <a:lstStyle/>
                    <a:p>
                      <a:pPr algn="l" rtl="0" fontAlgn="ctr"/>
                      <a:r>
                        <a:rPr lang="en-US" sz="1800" b="0" i="0" u="none" strike="noStrike" dirty="0">
                          <a:solidFill>
                            <a:schemeClr val="tx1">
                              <a:lumMod val="85000"/>
                              <a:lumOff val="15000"/>
                            </a:schemeClr>
                          </a:solidFill>
                          <a:effectLst/>
                          <a:latin typeface="+mn-lt"/>
                        </a:rPr>
                        <a:t>QRP</a:t>
                      </a:r>
                    </a:p>
                  </a:txBody>
                  <a:tcPr marL="74604" marR="8289" marT="8289" marB="0" anchor="ctr"/>
                </a:tc>
                <a:tc>
                  <a:txBody>
                    <a:bodyPr/>
                    <a:lstStyle/>
                    <a:p>
                      <a:pPr algn="l" rtl="0" fontAlgn="ctr"/>
                      <a:r>
                        <a:rPr lang="en-US" sz="1800" dirty="0">
                          <a:latin typeface="+mn-lt"/>
                        </a:rPr>
                        <a:t>Quality Reporting Program </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1936628582"/>
                  </a:ext>
                </a:extLst>
              </a:tr>
              <a:tr h="0">
                <a:tc>
                  <a:txBody>
                    <a:bodyPr/>
                    <a:lstStyle/>
                    <a:p>
                      <a:pPr algn="l" rtl="0" fontAlgn="ctr"/>
                      <a:r>
                        <a:rPr lang="en-US" sz="1800" b="0" i="0" u="none" strike="noStrike" dirty="0">
                          <a:solidFill>
                            <a:schemeClr val="tx1">
                              <a:lumMod val="85000"/>
                              <a:lumOff val="15000"/>
                            </a:schemeClr>
                          </a:solidFill>
                          <a:effectLst/>
                          <a:latin typeface="+mn-lt"/>
                        </a:rPr>
                        <a:t>SNF</a:t>
                      </a:r>
                    </a:p>
                  </a:txBody>
                  <a:tcPr marL="74604" marR="8289" marT="8289" marB="0" anchor="ctr"/>
                </a:tc>
                <a:tc>
                  <a:txBody>
                    <a:bodyPr/>
                    <a:lstStyle/>
                    <a:p>
                      <a:pPr algn="l" rtl="0" fontAlgn="ctr"/>
                      <a:r>
                        <a:rPr lang="en-US" sz="1800" u="none" strike="noStrike" dirty="0">
                          <a:solidFill>
                            <a:schemeClr val="tx1">
                              <a:lumMod val="85000"/>
                              <a:lumOff val="15000"/>
                            </a:schemeClr>
                          </a:solidFill>
                          <a:effectLst/>
                          <a:latin typeface="+mn-lt"/>
                        </a:rPr>
                        <a:t>Skilled nursing facility</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2233365446"/>
                  </a:ext>
                </a:extLst>
              </a:tr>
              <a:tr h="0">
                <a:tc>
                  <a:txBody>
                    <a:bodyPr/>
                    <a:lstStyle/>
                    <a:p>
                      <a:pPr algn="l" rtl="0" fontAlgn="ctr"/>
                      <a:r>
                        <a:rPr lang="en-US" sz="1800" b="0" i="0" u="none" strike="noStrike" dirty="0">
                          <a:solidFill>
                            <a:schemeClr val="tx1">
                              <a:lumMod val="85000"/>
                              <a:lumOff val="15000"/>
                            </a:schemeClr>
                          </a:solidFill>
                          <a:effectLst/>
                          <a:latin typeface="+mn-lt"/>
                        </a:rPr>
                        <a:t>VBP</a:t>
                      </a:r>
                    </a:p>
                  </a:txBody>
                  <a:tcPr marL="74604" marR="8289" marT="8289" marB="0" anchor="ctr"/>
                </a:tc>
                <a:tc>
                  <a:txBody>
                    <a:bodyPr/>
                    <a:lstStyle/>
                    <a:p>
                      <a:pPr algn="l" rtl="0" fontAlgn="ctr"/>
                      <a:r>
                        <a:rPr lang="en-US" sz="1800" dirty="0">
                          <a:latin typeface="+mn-lt"/>
                        </a:rPr>
                        <a:t>Value-Based Purchasing</a:t>
                      </a:r>
                      <a:endParaRPr lang="en-US" sz="1800" b="0" i="0" u="none" strike="noStrike" dirty="0">
                        <a:solidFill>
                          <a:schemeClr val="tx1">
                            <a:lumMod val="85000"/>
                            <a:lumOff val="15000"/>
                          </a:schemeClr>
                        </a:solidFill>
                        <a:effectLst/>
                        <a:latin typeface="+mn-lt"/>
                      </a:endParaRPr>
                    </a:p>
                  </a:txBody>
                  <a:tcPr marL="74604" marR="8289" marT="8289" marB="0" anchor="ctr"/>
                </a:tc>
                <a:extLst>
                  <a:ext uri="{0D108BD9-81ED-4DB2-BD59-A6C34878D82A}">
                    <a16:rowId xmlns:a16="http://schemas.microsoft.com/office/drawing/2014/main" val="2668496532"/>
                  </a:ext>
                </a:extLst>
              </a:tr>
            </a:tbl>
          </a:graphicData>
        </a:graphic>
      </p:graphicFrame>
    </p:spTree>
    <p:extLst>
      <p:ext uri="{BB962C8B-B14F-4D97-AF65-F5344CB8AC3E}">
        <p14:creationId xmlns:p14="http://schemas.microsoft.com/office/powerpoint/2010/main" val="3290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300" dirty="0"/>
              <a:t>National Nursing Home Quality Care Collaborative (NNHQCC) Change Package Components</a:t>
            </a:r>
          </a:p>
        </p:txBody>
      </p:sp>
      <p:sp>
        <p:nvSpPr>
          <p:cNvPr id="8" name="Slide Number Placeholder 3"/>
          <p:cNvSpPr>
            <a:spLocks noGrp="1"/>
          </p:cNvSpPr>
          <p:nvPr>
            <p:ph type="sldNum" sz="quarter" idx="12"/>
          </p:nvPr>
        </p:nvSpPr>
        <p:spPr/>
        <p:txBody>
          <a:bodyPr/>
          <a:lstStyle/>
          <a:p>
            <a:fld id="{F1932CD8-2456-4537-B600-04522923C878}" type="slidenum">
              <a:rPr lang="en-US" sz="1200" smtClean="0"/>
              <a:pPr/>
              <a:t>30</a:t>
            </a:fld>
            <a:endParaRPr lang="en-US" sz="1200" dirty="0"/>
          </a:p>
        </p:txBody>
      </p:sp>
      <p:sp>
        <p:nvSpPr>
          <p:cNvPr id="4" name="TextBox 3"/>
          <p:cNvSpPr txBox="1"/>
          <p:nvPr/>
        </p:nvSpPr>
        <p:spPr>
          <a:xfrm>
            <a:off x="1728870" y="6292219"/>
            <a:ext cx="4764707" cy="261610"/>
          </a:xfrm>
          <a:prstGeom prst="rect">
            <a:avLst/>
          </a:prstGeom>
          <a:noFill/>
        </p:spPr>
        <p:txBody>
          <a:bodyPr wrap="square" rtlCol="0">
            <a:spAutoFit/>
          </a:bodyPr>
          <a:lstStyle/>
          <a:p>
            <a:r>
              <a:rPr lang="en-US" sz="1100" dirty="0">
                <a:latin typeface="+mj-lt"/>
              </a:rPr>
              <a:t>Source: National Nursing Home Quality Care Collaborative Change Package</a:t>
            </a:r>
          </a:p>
        </p:txBody>
      </p:sp>
      <p:graphicFrame>
        <p:nvGraphicFramePr>
          <p:cNvPr id="3" name="Diagram 2" descr="Strategies&#10;Change Concepts&#10;Action Items&#10;" title="Diagram"/>
          <p:cNvGraphicFramePr/>
          <p:nvPr>
            <p:extLst/>
          </p:nvPr>
        </p:nvGraphicFramePr>
        <p:xfrm>
          <a:off x="2885429" y="2269001"/>
          <a:ext cx="6272899" cy="222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C183D7F6-B498-43B3-948B-1728B52AA6E4}">
                <adec:decorative xmlns:adec="http://schemas.microsoft.com/office/drawing/2017/decorative" val="1"/>
              </a:ext>
            </a:extLst>
          </p:cNvPr>
          <p:cNvSpPr/>
          <p:nvPr/>
        </p:nvSpPr>
        <p:spPr>
          <a:xfrm>
            <a:off x="0" y="5435813"/>
            <a:ext cx="9144000" cy="523220"/>
          </a:xfrm>
          <a:prstGeom prst="rect">
            <a:avLst/>
          </a:prstGeom>
          <a:solidFill>
            <a:schemeClr val="accent3"/>
          </a:solidFill>
        </p:spPr>
        <p:txBody>
          <a:bodyPr wrap="square">
            <a:spAutoFit/>
          </a:bodyPr>
          <a:lstStyle/>
          <a:p>
            <a:pPr algn="ctr"/>
            <a:r>
              <a:rPr lang="en-US" sz="2800" dirty="0">
                <a:solidFill>
                  <a:schemeClr val="tx1">
                    <a:lumMod val="85000"/>
                    <a:lumOff val="15000"/>
                  </a:schemeClr>
                </a:solidFill>
              </a:rPr>
              <a:t>www.hsag.com/QAPI</a:t>
            </a:r>
          </a:p>
        </p:txBody>
      </p:sp>
      <p:pic>
        <p:nvPicPr>
          <p:cNvPr id="5" name="Picture 4" descr="NHQCC Change Package Image"/>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084" y="1618567"/>
            <a:ext cx="2944091" cy="3767130"/>
          </a:xfrm>
          <a:prstGeom prst="rect">
            <a:avLst/>
          </a:prstGeom>
        </p:spPr>
      </p:pic>
    </p:spTree>
    <p:extLst>
      <p:ext uri="{BB962C8B-B14F-4D97-AF65-F5344CB8AC3E}">
        <p14:creationId xmlns:p14="http://schemas.microsoft.com/office/powerpoint/2010/main" val="42271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a:t>Best-Practice Bundle: </a:t>
            </a:r>
            <a:br>
              <a:rPr lang="en-US" dirty="0"/>
            </a:br>
            <a:r>
              <a:rPr lang="en-US" dirty="0"/>
              <a:t>To Build Capacity for QAPI Success</a:t>
            </a:r>
          </a:p>
        </p:txBody>
      </p:sp>
      <p:sp>
        <p:nvSpPr>
          <p:cNvPr id="4" name="Slide Number Placeholder 3"/>
          <p:cNvSpPr>
            <a:spLocks noGrp="1"/>
          </p:cNvSpPr>
          <p:nvPr>
            <p:ph type="sldNum" sz="quarter" idx="12"/>
          </p:nvPr>
        </p:nvSpPr>
        <p:spPr/>
        <p:txBody>
          <a:bodyPr/>
          <a:lstStyle/>
          <a:p>
            <a:fld id="{F1932CD8-2456-4537-B600-04522923C878}" type="slidenum">
              <a:rPr lang="en-US" smtClean="0"/>
              <a:pPr/>
              <a:t>31</a:t>
            </a:fld>
            <a:endParaRPr lang="en-US" dirty="0"/>
          </a:p>
        </p:txBody>
      </p:sp>
      <p:pic>
        <p:nvPicPr>
          <p:cNvPr id="13" name="Picture 12" descr="Best Practice Bundle Infographic To build capacity for QAPI success"/>
          <p:cNvPicPr>
            <a:picLocks noChangeAspect="1"/>
          </p:cNvPicPr>
          <p:nvPr/>
        </p:nvPicPr>
        <p:blipFill rotWithShape="1">
          <a:blip r:embed="rId3" cstate="screen">
            <a:extLst>
              <a:ext uri="{28A0092B-C50C-407E-A947-70E740481C1C}">
                <a14:useLocalDpi xmlns:a14="http://schemas.microsoft.com/office/drawing/2010/main"/>
              </a:ext>
            </a:extLst>
          </a:blip>
          <a:srcRect t="4057" b="9514"/>
          <a:stretch/>
        </p:blipFill>
        <p:spPr>
          <a:xfrm>
            <a:off x="942190" y="1143000"/>
            <a:ext cx="7372043" cy="4920508"/>
          </a:xfrm>
          <a:prstGeom prst="rect">
            <a:avLst/>
          </a:prstGeom>
        </p:spPr>
      </p:pic>
    </p:spTree>
    <p:extLst>
      <p:ext uri="{BB962C8B-B14F-4D97-AF65-F5344CB8AC3E}">
        <p14:creationId xmlns:p14="http://schemas.microsoft.com/office/powerpoint/2010/main" val="388990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85" y="152400"/>
            <a:ext cx="8472115" cy="847748"/>
          </a:xfrm>
        </p:spPr>
        <p:txBody>
          <a:bodyPr/>
          <a:lstStyle/>
          <a:p>
            <a:r>
              <a:rPr lang="en-US" dirty="0"/>
              <a:t>HSAG Tools and Resources</a:t>
            </a:r>
          </a:p>
        </p:txBody>
      </p:sp>
      <p:pic>
        <p:nvPicPr>
          <p:cNvPr id="3" name="Picture 2" descr="Screenshoot of the HSAG QAPI webpage" title="Screenshoot of the HSAG QAPI webp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640" y="1171409"/>
            <a:ext cx="7238878" cy="4848391"/>
          </a:xfrm>
          <a:prstGeom prst="rect">
            <a:avLst/>
          </a:prstGeom>
        </p:spPr>
      </p:pic>
      <p:sp>
        <p:nvSpPr>
          <p:cNvPr id="5" name="Rectangle 4">
            <a:extLst>
              <a:ext uri="{C183D7F6-B498-43B3-948B-1728B52AA6E4}">
                <adec:decorative xmlns:adec="http://schemas.microsoft.com/office/drawing/2017/decorative" val="1"/>
              </a:ext>
            </a:extLst>
          </p:cNvPr>
          <p:cNvSpPr/>
          <p:nvPr/>
        </p:nvSpPr>
        <p:spPr>
          <a:xfrm>
            <a:off x="-6178" y="5422900"/>
            <a:ext cx="9144000" cy="5969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www.hsag.com/QAPI</a:t>
            </a:r>
          </a:p>
        </p:txBody>
      </p:sp>
      <p:sp>
        <p:nvSpPr>
          <p:cNvPr id="4" name="Slide Number Placeholder 3"/>
          <p:cNvSpPr>
            <a:spLocks noGrp="1"/>
          </p:cNvSpPr>
          <p:nvPr>
            <p:ph type="sldNum" sz="quarter" idx="12"/>
          </p:nvPr>
        </p:nvSpPr>
        <p:spPr/>
        <p:txBody>
          <a:bodyPr/>
          <a:lstStyle/>
          <a:p>
            <a:fld id="{F1932CD8-2456-4537-B600-04522923C878}" type="slidenum">
              <a:rPr lang="en-US" smtClean="0"/>
              <a:pPr/>
              <a:t>32</a:t>
            </a:fld>
            <a:endParaRPr lang="en-US" dirty="0"/>
          </a:p>
        </p:txBody>
      </p:sp>
    </p:spTree>
    <p:extLst>
      <p:ext uri="{BB962C8B-B14F-4D97-AF65-F5344CB8AC3E}">
        <p14:creationId xmlns:p14="http://schemas.microsoft.com/office/powerpoint/2010/main" val="22841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QAPI Tools </a:t>
            </a:r>
          </a:p>
        </p:txBody>
      </p:sp>
      <p:pic>
        <p:nvPicPr>
          <p:cNvPr id="1026" name="Picture 2" descr="Screenshot of CMS.gov webp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039"/>
          <a:stretch/>
        </p:blipFill>
        <p:spPr bwMode="auto">
          <a:xfrm>
            <a:off x="641131" y="1260572"/>
            <a:ext cx="7864366" cy="47959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a:extLst>
              <a:ext uri="{C183D7F6-B498-43B3-948B-1728B52AA6E4}">
                <adec:decorative xmlns:adec="http://schemas.microsoft.com/office/drawing/2017/decorative" val="1"/>
              </a:ext>
            </a:extLst>
          </p:cNvPr>
          <p:cNvSpPr/>
          <p:nvPr/>
        </p:nvSpPr>
        <p:spPr>
          <a:xfrm>
            <a:off x="0" y="5091331"/>
            <a:ext cx="9144000" cy="830997"/>
          </a:xfrm>
          <a:prstGeom prst="rect">
            <a:avLst/>
          </a:prstGeom>
          <a:solidFill>
            <a:schemeClr val="accent6"/>
          </a:solidFill>
          <a:ln>
            <a:noFill/>
          </a:ln>
        </p:spPr>
        <p:txBody>
          <a:bodyPr wrap="square">
            <a:spAutoFit/>
          </a:bodyPr>
          <a:lstStyle/>
          <a:p>
            <a:pPr algn="ctr"/>
            <a:r>
              <a:rPr lang="en-US" sz="2400" dirty="0">
                <a:solidFill>
                  <a:schemeClr val="bg1"/>
                </a:solidFill>
              </a:rPr>
              <a:t>https://www.cms.gov/Medicare/Provider-Enrollment-and-Certification/QAPI/qapiresources.html</a:t>
            </a:r>
          </a:p>
        </p:txBody>
      </p:sp>
      <p:sp>
        <p:nvSpPr>
          <p:cNvPr id="3" name="Slide Number Placeholder 2"/>
          <p:cNvSpPr>
            <a:spLocks noGrp="1"/>
          </p:cNvSpPr>
          <p:nvPr>
            <p:ph type="sldNum" sz="quarter" idx="12"/>
          </p:nvPr>
        </p:nvSpPr>
        <p:spPr/>
        <p:txBody>
          <a:bodyPr/>
          <a:lstStyle/>
          <a:p>
            <a:fld id="{F1932CD8-2456-4537-B600-04522923C878}" type="slidenum">
              <a:rPr lang="en-US" smtClean="0"/>
              <a:pPr/>
              <a:t>33</a:t>
            </a:fld>
            <a:endParaRPr lang="en-US" dirty="0"/>
          </a:p>
        </p:txBody>
      </p:sp>
    </p:spTree>
    <p:extLst>
      <p:ext uri="{BB962C8B-B14F-4D97-AF65-F5344CB8AC3E}">
        <p14:creationId xmlns:p14="http://schemas.microsoft.com/office/powerpoint/2010/main" val="126845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NHQCC Web Resources</a:t>
            </a:r>
          </a:p>
        </p:txBody>
      </p:sp>
      <p:pic>
        <p:nvPicPr>
          <p:cNvPr id="5" name="Picture 4" descr="discover national resources: www.hsag.com/NHresources"/>
          <p:cNvPicPr>
            <a:picLocks noChangeAspect="1"/>
          </p:cNvPicPr>
          <p:nvPr/>
        </p:nvPicPr>
        <p:blipFill rotWithShape="1">
          <a:blip r:embed="rId2" cstate="screen">
            <a:extLst>
              <a:ext uri="{28A0092B-C50C-407E-A947-70E740481C1C}">
                <a14:useLocalDpi xmlns:a14="http://schemas.microsoft.com/office/drawing/2010/main"/>
              </a:ext>
            </a:extLst>
          </a:blip>
          <a:srcRect t="1894"/>
          <a:stretch/>
        </p:blipFill>
        <p:spPr>
          <a:xfrm>
            <a:off x="381000" y="1447800"/>
            <a:ext cx="3992026" cy="2175600"/>
          </a:xfrm>
          <a:prstGeom prst="rect">
            <a:avLst/>
          </a:prstGeom>
        </p:spPr>
      </p:pic>
      <p:pic>
        <p:nvPicPr>
          <p:cNvPr id="7" name="Picture 6" descr="subscribe button: www.youtube.com/HSAGVide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439919"/>
            <a:ext cx="4191000" cy="2217681"/>
          </a:xfrm>
          <a:prstGeom prst="rect">
            <a:avLst/>
          </a:prstGeom>
        </p:spPr>
      </p:pic>
      <p:pic>
        <p:nvPicPr>
          <p:cNvPr id="8" name="Picture 7" descr="HSAG events: www.HSAG.com/Events"/>
          <p:cNvPicPr>
            <a:picLocks noChangeAspect="1"/>
          </p:cNvPicPr>
          <p:nvPr/>
        </p:nvPicPr>
        <p:blipFill>
          <a:blip r:embed="rId4"/>
          <a:stretch>
            <a:fillRect/>
          </a:stretch>
        </p:blipFill>
        <p:spPr>
          <a:xfrm>
            <a:off x="670425" y="3810000"/>
            <a:ext cx="3596775" cy="2277000"/>
          </a:xfrm>
          <a:prstGeom prst="rect">
            <a:avLst/>
          </a:prstGeom>
        </p:spPr>
      </p:pic>
      <p:pic>
        <p:nvPicPr>
          <p:cNvPr id="9" name="Picture 8" descr="NHQCC Educational Materials and Resources: www.HSAG.com/CANHQCCresources"/>
          <p:cNvPicPr>
            <a:picLocks noChangeAspect="1"/>
          </p:cNvPicPr>
          <p:nvPr/>
        </p:nvPicPr>
        <p:blipFill>
          <a:blip r:embed="rId5"/>
          <a:stretch>
            <a:fillRect/>
          </a:stretch>
        </p:blipFill>
        <p:spPr>
          <a:xfrm>
            <a:off x="4800600" y="3889200"/>
            <a:ext cx="3596775" cy="2197800"/>
          </a:xfrm>
          <a:prstGeom prst="rect">
            <a:avLst/>
          </a:prstGeom>
        </p:spPr>
      </p:pic>
      <p:sp>
        <p:nvSpPr>
          <p:cNvPr id="10" name="Slide Number Placeholder 9"/>
          <p:cNvSpPr>
            <a:spLocks noGrp="1"/>
          </p:cNvSpPr>
          <p:nvPr>
            <p:ph type="sldNum" sz="quarter" idx="12"/>
          </p:nvPr>
        </p:nvSpPr>
        <p:spPr/>
        <p:txBody>
          <a:bodyPr/>
          <a:lstStyle/>
          <a:p>
            <a:fld id="{F1932CD8-2456-4537-B600-04522923C878}" type="slidenum">
              <a:rPr lang="en-US" smtClean="0"/>
              <a:pPr/>
              <a:t>34</a:t>
            </a:fld>
            <a:endParaRPr lang="en-US" dirty="0"/>
          </a:p>
        </p:txBody>
      </p:sp>
    </p:spTree>
    <p:extLst>
      <p:ext uri="{BB962C8B-B14F-4D97-AF65-F5344CB8AC3E}">
        <p14:creationId xmlns:p14="http://schemas.microsoft.com/office/powerpoint/2010/main" val="34675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s" title="Questions">
            <a:extLst>
              <a:ext uri="{FF2B5EF4-FFF2-40B4-BE49-F238E27FC236}">
                <a16:creationId xmlns:a16="http://schemas.microsoft.com/office/drawing/2014/main" id="{342BFEAD-89FA-497C-9DDA-A68A9739FC71}"/>
              </a:ext>
            </a:extLst>
          </p:cNvPr>
          <p:cNvSpPr>
            <a:spLocks noGrp="1"/>
          </p:cNvSpPr>
          <p:nvPr>
            <p:ph type="ctrTitle"/>
          </p:nvPr>
        </p:nvSpPr>
        <p:spPr>
          <a:xfrm>
            <a:off x="685800" y="2133600"/>
            <a:ext cx="7772400" cy="685800"/>
          </a:xfrm>
        </p:spPr>
        <p:txBody>
          <a:bodyPr/>
          <a:lstStyle/>
          <a:p>
            <a:r>
              <a:rPr lang="en-US" sz="4000" dirty="0"/>
              <a:t>Questions? </a:t>
            </a:r>
          </a:p>
        </p:txBody>
      </p:sp>
      <p:pic>
        <p:nvPicPr>
          <p:cNvPr id="6" name="Picture 5" descr="Questions" title="Questions">
            <a:extLst>
              <a:ext uri="{FF2B5EF4-FFF2-40B4-BE49-F238E27FC236}">
                <a16:creationId xmlns:a16="http://schemas.microsoft.com/office/drawing/2014/main" id="{B82E9195-9851-4118-8F32-5E22C1584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48000"/>
            <a:ext cx="9144000" cy="2110154"/>
          </a:xfrm>
          <a:prstGeom prst="rect">
            <a:avLst/>
          </a:prstGeom>
        </p:spPr>
      </p:pic>
    </p:spTree>
    <p:extLst>
      <p:ext uri="{BB962C8B-B14F-4D97-AF65-F5344CB8AC3E}">
        <p14:creationId xmlns:p14="http://schemas.microsoft.com/office/powerpoint/2010/main" val="204854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CA2AA-F4D5-465D-A3A1-9118D6DB34EC}"/>
              </a:ext>
            </a:extLst>
          </p:cNvPr>
          <p:cNvSpPr>
            <a:spLocks noGrp="1"/>
          </p:cNvSpPr>
          <p:nvPr>
            <p:ph type="ctrTitle"/>
          </p:nvPr>
        </p:nvSpPr>
        <p:spPr>
          <a:xfrm>
            <a:off x="685800" y="2667000"/>
            <a:ext cx="7772400" cy="685800"/>
          </a:xfrm>
        </p:spPr>
        <p:txBody>
          <a:bodyPr/>
          <a:lstStyle/>
          <a:p>
            <a:r>
              <a:rPr lang="en-US" dirty="0"/>
              <a:t>Thank you!</a:t>
            </a:r>
          </a:p>
        </p:txBody>
      </p:sp>
      <p:sp>
        <p:nvSpPr>
          <p:cNvPr id="5" name="Subtitle 4">
            <a:extLst>
              <a:ext uri="{FF2B5EF4-FFF2-40B4-BE49-F238E27FC236}">
                <a16:creationId xmlns:a16="http://schemas.microsoft.com/office/drawing/2014/main" id="{C2D216AD-0EF8-49A2-AAA1-4A5F5265AB1E}"/>
              </a:ext>
            </a:extLst>
          </p:cNvPr>
          <p:cNvSpPr>
            <a:spLocks noGrp="1"/>
          </p:cNvSpPr>
          <p:nvPr>
            <p:ph type="subTitle" idx="1"/>
          </p:nvPr>
        </p:nvSpPr>
        <p:spPr/>
        <p:txBody>
          <a:bodyPr/>
          <a:lstStyle/>
          <a:p>
            <a:r>
              <a:rPr lang="en-US" dirty="0"/>
              <a:t>Lindsay Holland</a:t>
            </a:r>
            <a:br>
              <a:rPr lang="en-US" dirty="0"/>
            </a:br>
            <a:r>
              <a:rPr lang="en-US" dirty="0"/>
              <a:t>HSAG</a:t>
            </a:r>
            <a:br>
              <a:rPr lang="en-US" dirty="0"/>
            </a:br>
            <a:r>
              <a:rPr lang="en-US" dirty="0"/>
              <a:t>Lholland@hsag.com</a:t>
            </a:r>
          </a:p>
        </p:txBody>
      </p:sp>
    </p:spTree>
    <p:extLst>
      <p:ext uri="{BB962C8B-B14F-4D97-AF65-F5344CB8AC3E}">
        <p14:creationId xmlns:p14="http://schemas.microsoft.com/office/powerpoint/2010/main" val="17983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0C4EA4E-32CB-484F-BDCE-7593725E0957}"/>
              </a:ext>
            </a:extLst>
          </p:cNvPr>
          <p:cNvSpPr>
            <a:spLocks noGrp="1"/>
          </p:cNvSpPr>
          <p:nvPr>
            <p:ph type="subTitle" idx="1"/>
          </p:nvPr>
        </p:nvSpPr>
        <p:spPr/>
        <p:txBody>
          <a:bodyPr>
            <a:normAutofit/>
          </a:bodyPr>
          <a:lstStyle/>
          <a:p>
            <a:r>
              <a:rPr lang="en-US" sz="1200" dirty="0">
                <a:solidFill>
                  <a:schemeClr val="tx1">
                    <a:lumMod val="50000"/>
                    <a:lumOff val="50000"/>
                  </a:schemeClr>
                </a:solidFill>
              </a:rPr>
              <a:t>This material was prepared by Health Services Advisory Group, the Medicare Quality Innovation Network-Quality Improvement Organization for Arizona, California, Florida, Ohio, and the U.S. Virgin Islands, under contract with the Centers for Medicare &amp; Medicaid Services (CMS), an agency of the U.S. Department of Health and Human Services. The contents presented do not necessarily reflect CMS policy. Publication No. CA-11SOW-XC-06242019-01</a:t>
            </a:r>
          </a:p>
        </p:txBody>
      </p:sp>
      <p:sp>
        <p:nvSpPr>
          <p:cNvPr id="4" name="Title 3">
            <a:extLst>
              <a:ext uri="{FF2B5EF4-FFF2-40B4-BE49-F238E27FC236}">
                <a16:creationId xmlns:a16="http://schemas.microsoft.com/office/drawing/2014/main" id="{081A63AC-1FE3-4EF8-8E64-C2A2E96BCD04}"/>
              </a:ext>
            </a:extLst>
          </p:cNvPr>
          <p:cNvSpPr>
            <a:spLocks noGrp="1"/>
          </p:cNvSpPr>
          <p:nvPr>
            <p:ph type="title"/>
          </p:nvPr>
        </p:nvSpPr>
        <p:spPr/>
        <p:txBody>
          <a:bodyPr/>
          <a:lstStyle/>
          <a:p>
            <a:r>
              <a:rPr lang="en-US" dirty="0">
                <a:solidFill>
                  <a:schemeClr val="bg1"/>
                </a:solidFill>
              </a:rPr>
              <a:t>Disclaimer</a:t>
            </a:r>
          </a:p>
        </p:txBody>
      </p:sp>
    </p:spTree>
    <p:extLst>
      <p:ext uri="{BB962C8B-B14F-4D97-AF65-F5344CB8AC3E}">
        <p14:creationId xmlns:p14="http://schemas.microsoft.com/office/powerpoint/2010/main" val="325808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B5B14D49-647C-4A67-942F-E9530D8FF74B}"/>
              </a:ext>
            </a:extLst>
          </p:cNvPr>
          <p:cNvSpPr/>
          <p:nvPr/>
        </p:nvSpPr>
        <p:spPr>
          <a:xfrm>
            <a:off x="356616" y="4696232"/>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AC258B70-2BB7-4F62-9FCF-2108475258E6}"/>
              </a:ext>
            </a:extLst>
          </p:cNvPr>
          <p:cNvSpPr/>
          <p:nvPr/>
        </p:nvSpPr>
        <p:spPr>
          <a:xfrm>
            <a:off x="356616" y="3928016"/>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AD7F3D81-DEBC-4458-9999-7ACC92270FF5}"/>
              </a:ext>
            </a:extLst>
          </p:cNvPr>
          <p:cNvSpPr/>
          <p:nvPr/>
        </p:nvSpPr>
        <p:spPr>
          <a:xfrm>
            <a:off x="356616" y="3157300"/>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6882B834-C073-4711-9F9C-F95CD352FCEA}"/>
              </a:ext>
            </a:extLst>
          </p:cNvPr>
          <p:cNvSpPr/>
          <p:nvPr/>
        </p:nvSpPr>
        <p:spPr>
          <a:xfrm>
            <a:off x="356616" y="2386584"/>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95C52E79-670A-4928-BA0E-7CD04D6C26D2}"/>
              </a:ext>
            </a:extLst>
          </p:cNvPr>
          <p:cNvSpPr/>
          <p:nvPr/>
        </p:nvSpPr>
        <p:spPr>
          <a:xfrm>
            <a:off x="356616" y="1141048"/>
            <a:ext cx="685800" cy="6096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nSpc>
                <a:spcPct val="90000"/>
              </a:lnSpc>
            </a:pPr>
            <a:r>
              <a:rPr lang="en-US" dirty="0"/>
              <a:t>Centers for Medicare &amp; Medicaid Services (CMS) Areas of Focus</a:t>
            </a:r>
          </a:p>
        </p:txBody>
      </p:sp>
      <p:sp>
        <p:nvSpPr>
          <p:cNvPr id="3" name="Content Placeholder 2"/>
          <p:cNvSpPr>
            <a:spLocks noGrp="1"/>
          </p:cNvSpPr>
          <p:nvPr>
            <p:ph idx="1"/>
          </p:nvPr>
        </p:nvSpPr>
        <p:spPr>
          <a:xfrm>
            <a:off x="381000" y="1073992"/>
            <a:ext cx="8382000" cy="5410200"/>
          </a:xfrm>
        </p:spPr>
        <p:txBody>
          <a:bodyPr>
            <a:normAutofit/>
          </a:bodyPr>
          <a:lstStyle/>
          <a:p>
            <a:pPr marL="633413" indent="-633413">
              <a:spcBef>
                <a:spcPts val="1200"/>
              </a:spcBef>
              <a:buFont typeface="+mj-lt"/>
              <a:buAutoNum type="arabicPeriod"/>
            </a:pPr>
            <a:r>
              <a:rPr lang="en-US" sz="3600" dirty="0"/>
              <a:t>Behavioral Health</a:t>
            </a:r>
            <a:br>
              <a:rPr lang="en-US" sz="3600" dirty="0"/>
            </a:br>
            <a:r>
              <a:rPr lang="en-US" sz="3600" dirty="0"/>
              <a:t>- </a:t>
            </a:r>
            <a:r>
              <a:rPr lang="en-US" sz="3200" dirty="0"/>
              <a:t>Including a focus on opioid-use reduction</a:t>
            </a:r>
          </a:p>
          <a:p>
            <a:pPr marL="633413" indent="-633413">
              <a:spcBef>
                <a:spcPts val="1200"/>
              </a:spcBef>
              <a:spcAft>
                <a:spcPts val="600"/>
              </a:spcAft>
              <a:buFont typeface="+mj-lt"/>
              <a:buAutoNum type="arabicPeriod"/>
            </a:pPr>
            <a:r>
              <a:rPr lang="en-US" sz="3600" dirty="0"/>
              <a:t>Patient Safety/Harm Reduction</a:t>
            </a:r>
          </a:p>
          <a:p>
            <a:pPr marL="633413" indent="-633413">
              <a:spcBef>
                <a:spcPts val="1200"/>
              </a:spcBef>
              <a:spcAft>
                <a:spcPts val="600"/>
              </a:spcAft>
              <a:buFont typeface="+mj-lt"/>
              <a:buAutoNum type="arabicPeriod"/>
            </a:pPr>
            <a:r>
              <a:rPr lang="en-US" sz="3600" dirty="0"/>
              <a:t>Chronic Disease Self-Management</a:t>
            </a:r>
          </a:p>
          <a:p>
            <a:pPr marL="633413" indent="-633413">
              <a:spcBef>
                <a:spcPts val="1200"/>
              </a:spcBef>
              <a:spcAft>
                <a:spcPts val="600"/>
              </a:spcAft>
              <a:buFont typeface="+mj-lt"/>
              <a:buAutoNum type="arabicPeriod"/>
            </a:pPr>
            <a:r>
              <a:rPr lang="en-US" sz="3600" dirty="0"/>
              <a:t>Care Coordination </a:t>
            </a:r>
          </a:p>
          <a:p>
            <a:pPr marL="633413" indent="-633413">
              <a:spcBef>
                <a:spcPts val="1200"/>
              </a:spcBef>
              <a:spcAft>
                <a:spcPts val="600"/>
              </a:spcAft>
              <a:buFont typeface="+mj-lt"/>
              <a:buAutoNum type="arabicPeriod"/>
            </a:pPr>
            <a:r>
              <a:rPr lang="en-US" sz="3600" dirty="0"/>
              <a:t>Nursing Home/Long-Term Care</a:t>
            </a:r>
          </a:p>
          <a:p>
            <a:pPr marL="633413" indent="-633413">
              <a:spcBef>
                <a:spcPts val="1200"/>
              </a:spcBef>
            </a:pPr>
            <a:endParaRPr lang="en-US" dirty="0"/>
          </a:p>
        </p:txBody>
      </p:sp>
      <p:sp>
        <p:nvSpPr>
          <p:cNvPr id="5" name="Slide Number Placeholder 4">
            <a:extLst>
              <a:ext uri="{FF2B5EF4-FFF2-40B4-BE49-F238E27FC236}">
                <a16:creationId xmlns:a16="http://schemas.microsoft.com/office/drawing/2014/main" id="{232B776C-3DD3-4ADF-8CF7-97B1658EB6DF}"/>
              </a:ext>
            </a:extLst>
          </p:cNvPr>
          <p:cNvSpPr>
            <a:spLocks noGrp="1"/>
          </p:cNvSpPr>
          <p:nvPr>
            <p:ph type="sldNum" sz="quarter" idx="12"/>
          </p:nvPr>
        </p:nvSpPr>
        <p:spPr/>
        <p:txBody>
          <a:bodyPr/>
          <a:lstStyle/>
          <a:p>
            <a:fld id="{F1932CD8-2456-4537-B600-04522923C878}" type="slidenum">
              <a:rPr lang="en-US" smtClean="0"/>
              <a:pPr/>
              <a:t>4</a:t>
            </a:fld>
            <a:endParaRPr lang="en-US" dirty="0"/>
          </a:p>
        </p:txBody>
      </p:sp>
    </p:spTree>
    <p:extLst>
      <p:ext uri="{BB962C8B-B14F-4D97-AF65-F5344CB8AC3E}">
        <p14:creationId xmlns:p14="http://schemas.microsoft.com/office/powerpoint/2010/main" val="38313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291F-F31E-495B-AF7F-BB021D2EA857}"/>
              </a:ext>
            </a:extLst>
          </p:cNvPr>
          <p:cNvSpPr>
            <a:spLocks noGrp="1"/>
          </p:cNvSpPr>
          <p:nvPr>
            <p:ph type="ctrTitle"/>
          </p:nvPr>
        </p:nvSpPr>
        <p:spPr/>
        <p:txBody>
          <a:bodyPr/>
          <a:lstStyle/>
          <a:p>
            <a:r>
              <a:rPr lang="en-US" dirty="0"/>
              <a:t>QRP Measures</a:t>
            </a:r>
          </a:p>
        </p:txBody>
      </p:sp>
    </p:spTree>
    <p:extLst>
      <p:ext uri="{BB962C8B-B14F-4D97-AF65-F5344CB8AC3E}">
        <p14:creationId xmlns:p14="http://schemas.microsoft.com/office/powerpoint/2010/main" val="222286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9E140A-F44E-4296-9D4F-CE084E8AB4FF}"/>
              </a:ext>
            </a:extLst>
          </p:cNvPr>
          <p:cNvSpPr/>
          <p:nvPr/>
        </p:nvSpPr>
        <p:spPr>
          <a:xfrm>
            <a:off x="609600" y="2362200"/>
            <a:ext cx="8077200" cy="76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198977-3465-4ED5-9450-4D2127065AE3}"/>
              </a:ext>
            </a:extLst>
          </p:cNvPr>
          <p:cNvSpPr/>
          <p:nvPr/>
        </p:nvSpPr>
        <p:spPr>
          <a:xfrm>
            <a:off x="609600" y="3200400"/>
            <a:ext cx="8077200" cy="99059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4F3A1-F21F-4AB2-85B7-82A044BE5469}"/>
              </a:ext>
            </a:extLst>
          </p:cNvPr>
          <p:cNvSpPr>
            <a:spLocks noGrp="1"/>
          </p:cNvSpPr>
          <p:nvPr>
            <p:ph type="title"/>
          </p:nvPr>
        </p:nvSpPr>
        <p:spPr/>
        <p:txBody>
          <a:bodyPr>
            <a:normAutofit/>
          </a:bodyPr>
          <a:lstStyle/>
          <a:p>
            <a:r>
              <a:rPr lang="en-US" dirty="0"/>
              <a:t>SNF QRP Measures-October 2018</a:t>
            </a:r>
          </a:p>
        </p:txBody>
      </p:sp>
      <p:sp>
        <p:nvSpPr>
          <p:cNvPr id="3" name="Content Placeholder 2">
            <a:extLst>
              <a:ext uri="{FF2B5EF4-FFF2-40B4-BE49-F238E27FC236}">
                <a16:creationId xmlns:a16="http://schemas.microsoft.com/office/drawing/2014/main" id="{BC550714-F00D-4BB3-935F-3BA1B3B619FC}"/>
              </a:ext>
            </a:extLst>
          </p:cNvPr>
          <p:cNvSpPr>
            <a:spLocks noGrp="1"/>
          </p:cNvSpPr>
          <p:nvPr>
            <p:ph idx="1"/>
          </p:nvPr>
        </p:nvSpPr>
        <p:spPr/>
        <p:txBody>
          <a:bodyPr>
            <a:normAutofit/>
          </a:bodyPr>
          <a:lstStyle/>
          <a:p>
            <a:r>
              <a:rPr lang="en-US" dirty="0"/>
              <a:t>Data for the SNF QRP measures are collected and submitted through two methods:</a:t>
            </a:r>
          </a:p>
          <a:p>
            <a:pPr lvl="1">
              <a:spcBef>
                <a:spcPts val="1800"/>
              </a:spcBef>
            </a:pPr>
            <a:r>
              <a:rPr lang="en-US" dirty="0"/>
              <a:t>Minimum Data Set (MDS) 3.0</a:t>
            </a:r>
          </a:p>
          <a:p>
            <a:pPr lvl="1">
              <a:spcBef>
                <a:spcPts val="2400"/>
              </a:spcBef>
            </a:pPr>
            <a:r>
              <a:rPr lang="en-US" dirty="0"/>
              <a:t>Medicare Fee-For-Service Claims</a:t>
            </a:r>
          </a:p>
          <a:p>
            <a:pPr lvl="2"/>
            <a:r>
              <a:rPr lang="en-US" dirty="0"/>
              <a:t>No additional data needs to be submitted by the SNF  </a:t>
            </a:r>
          </a:p>
          <a:p>
            <a:endParaRPr lang="en-US" dirty="0"/>
          </a:p>
        </p:txBody>
      </p:sp>
      <p:sp>
        <p:nvSpPr>
          <p:cNvPr id="4" name="Slide Number Placeholder 3">
            <a:extLst>
              <a:ext uri="{FF2B5EF4-FFF2-40B4-BE49-F238E27FC236}">
                <a16:creationId xmlns:a16="http://schemas.microsoft.com/office/drawing/2014/main" id="{58E8F6CC-75B1-4BED-B566-DDE1A9A881DE}"/>
              </a:ext>
            </a:extLst>
          </p:cNvPr>
          <p:cNvSpPr>
            <a:spLocks noGrp="1"/>
          </p:cNvSpPr>
          <p:nvPr>
            <p:ph type="sldNum" sz="quarter" idx="12"/>
          </p:nvPr>
        </p:nvSpPr>
        <p:spPr/>
        <p:txBody>
          <a:bodyPr/>
          <a:lstStyle/>
          <a:p>
            <a:fld id="{F1932CD8-2456-4537-B600-04522923C878}" type="slidenum">
              <a:rPr lang="en-US" smtClean="0"/>
              <a:pPr/>
              <a:t>6</a:t>
            </a:fld>
            <a:endParaRPr lang="en-US" dirty="0"/>
          </a:p>
        </p:txBody>
      </p:sp>
    </p:spTree>
    <p:extLst>
      <p:ext uri="{BB962C8B-B14F-4D97-AF65-F5344CB8AC3E}">
        <p14:creationId xmlns:p14="http://schemas.microsoft.com/office/powerpoint/2010/main" val="30916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C0A84-3022-4701-89BE-78F8AB929903}"/>
              </a:ext>
            </a:extLst>
          </p:cNvPr>
          <p:cNvSpPr/>
          <p:nvPr/>
        </p:nvSpPr>
        <p:spPr>
          <a:xfrm>
            <a:off x="381002" y="2688769"/>
            <a:ext cx="8267700" cy="12736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0E1E84-27B9-4987-84B3-4BAE2421DDE8}"/>
              </a:ext>
            </a:extLst>
          </p:cNvPr>
          <p:cNvSpPr/>
          <p:nvPr/>
        </p:nvSpPr>
        <p:spPr>
          <a:xfrm>
            <a:off x="381002" y="4147453"/>
            <a:ext cx="8267700" cy="8817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3AB42E-9E40-4E17-9B36-DCB0F8EC5248}"/>
              </a:ext>
            </a:extLst>
          </p:cNvPr>
          <p:cNvSpPr/>
          <p:nvPr/>
        </p:nvSpPr>
        <p:spPr>
          <a:xfrm>
            <a:off x="381002" y="1240970"/>
            <a:ext cx="8267700" cy="12736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786C-5EA4-4FBA-8CED-68B07B2A4BBD}"/>
              </a:ext>
            </a:extLst>
          </p:cNvPr>
          <p:cNvSpPr>
            <a:spLocks noGrp="1"/>
          </p:cNvSpPr>
          <p:nvPr>
            <p:ph type="title"/>
          </p:nvPr>
        </p:nvSpPr>
        <p:spPr/>
        <p:txBody>
          <a:bodyPr/>
          <a:lstStyle/>
          <a:p>
            <a:r>
              <a:rPr lang="en-US" dirty="0"/>
              <a:t>SNF QRP Measures—MDS 3.0</a:t>
            </a:r>
          </a:p>
        </p:txBody>
      </p:sp>
      <p:sp>
        <p:nvSpPr>
          <p:cNvPr id="3" name="Content Placeholder 2">
            <a:extLst>
              <a:ext uri="{FF2B5EF4-FFF2-40B4-BE49-F238E27FC236}">
                <a16:creationId xmlns:a16="http://schemas.microsoft.com/office/drawing/2014/main" id="{31D8335F-BC23-4C50-A73A-6327EAB1CEC5}"/>
              </a:ext>
            </a:extLst>
          </p:cNvPr>
          <p:cNvSpPr>
            <a:spLocks noGrp="1"/>
          </p:cNvSpPr>
          <p:nvPr>
            <p:ph idx="1"/>
          </p:nvPr>
        </p:nvSpPr>
        <p:spPr>
          <a:xfrm>
            <a:off x="457200" y="1219200"/>
            <a:ext cx="8153400" cy="4906963"/>
          </a:xfrm>
        </p:spPr>
        <p:txBody>
          <a:bodyPr>
            <a:noAutofit/>
          </a:bodyPr>
          <a:lstStyle/>
          <a:p>
            <a:pPr>
              <a:spcBef>
                <a:spcPts val="1800"/>
              </a:spcBef>
            </a:pPr>
            <a:r>
              <a:rPr lang="en-US" sz="2600" b="1" dirty="0"/>
              <a:t>Measure #1: </a:t>
            </a:r>
            <a:r>
              <a:rPr lang="en-US" sz="2600" dirty="0"/>
              <a:t>Application of Percent of Residents Experiencing One or More Falls with Major Injury </a:t>
            </a:r>
            <a:br>
              <a:rPr lang="en-US" sz="2600" dirty="0"/>
            </a:br>
            <a:r>
              <a:rPr lang="en-US" sz="2600" dirty="0"/>
              <a:t>(Long Stay) (NQF #0674)</a:t>
            </a:r>
          </a:p>
          <a:p>
            <a:pPr>
              <a:spcBef>
                <a:spcPts val="1800"/>
              </a:spcBef>
            </a:pPr>
            <a:r>
              <a:rPr lang="en-US" sz="2600" b="1" dirty="0"/>
              <a:t>Measure #2: </a:t>
            </a:r>
            <a:r>
              <a:rPr lang="en-US" sz="2600" dirty="0"/>
              <a:t>Application of Percent of LTCH Patients with an Admission and Discharge Functional Assessment and a Care Plan that Addresses Function (NQF #2361)</a:t>
            </a:r>
          </a:p>
          <a:p>
            <a:pPr>
              <a:spcBef>
                <a:spcPts val="1800"/>
              </a:spcBef>
            </a:pPr>
            <a:r>
              <a:rPr lang="en-US" sz="2600" b="1" dirty="0"/>
              <a:t>Measure #6: </a:t>
            </a:r>
            <a:r>
              <a:rPr lang="en-US" sz="2600" dirty="0"/>
              <a:t>Drug Regimen Review Conducted with Follow-Up for Identified Issues—PAC SNF QRP</a:t>
            </a:r>
          </a:p>
        </p:txBody>
      </p:sp>
      <p:sp>
        <p:nvSpPr>
          <p:cNvPr id="4" name="Slide Number Placeholder 3">
            <a:extLst>
              <a:ext uri="{FF2B5EF4-FFF2-40B4-BE49-F238E27FC236}">
                <a16:creationId xmlns:a16="http://schemas.microsoft.com/office/drawing/2014/main" id="{F58103B4-D12A-40A7-8FC8-D8F477777DBA}"/>
              </a:ext>
            </a:extLst>
          </p:cNvPr>
          <p:cNvSpPr>
            <a:spLocks noGrp="1"/>
          </p:cNvSpPr>
          <p:nvPr>
            <p:ph type="sldNum" sz="quarter" idx="12"/>
          </p:nvPr>
        </p:nvSpPr>
        <p:spPr/>
        <p:txBody>
          <a:bodyPr/>
          <a:lstStyle/>
          <a:p>
            <a:fld id="{F1932CD8-2456-4537-B600-04522923C878}" type="slidenum">
              <a:rPr lang="en-US" smtClean="0"/>
              <a:pPr/>
              <a:t>7</a:t>
            </a:fld>
            <a:endParaRPr lang="en-US" dirty="0"/>
          </a:p>
        </p:txBody>
      </p:sp>
      <p:sp>
        <p:nvSpPr>
          <p:cNvPr id="8" name="TextBox 7">
            <a:extLst>
              <a:ext uri="{FF2B5EF4-FFF2-40B4-BE49-F238E27FC236}">
                <a16:creationId xmlns:a16="http://schemas.microsoft.com/office/drawing/2014/main" id="{2D4F0DDD-FA01-4ED6-A47D-CB5494B9C9B6}"/>
              </a:ext>
            </a:extLst>
          </p:cNvPr>
          <p:cNvSpPr txBox="1"/>
          <p:nvPr/>
        </p:nvSpPr>
        <p:spPr>
          <a:xfrm>
            <a:off x="1066800" y="6147933"/>
            <a:ext cx="6096000" cy="646331"/>
          </a:xfrm>
          <a:prstGeom prst="rect">
            <a:avLst/>
          </a:prstGeom>
          <a:noFill/>
        </p:spPr>
        <p:txBody>
          <a:bodyPr wrap="square" rtlCol="0">
            <a:spAutoFit/>
          </a:bodyPr>
          <a:lstStyle/>
          <a:p>
            <a:r>
              <a:rPr lang="en-US" sz="1200" dirty="0">
                <a:solidFill>
                  <a:schemeClr val="tx1">
                    <a:lumMod val="85000"/>
                    <a:lumOff val="15000"/>
                  </a:schemeClr>
                </a:solidFill>
              </a:rPr>
              <a:t>https://www.cms.gov/Medicare/Quality-Initiatives-Patient-Assessment-Instruments/NursingHomeQualityInits/Skilled-Nursing-Facility-Quality-Reporting-Program/SNF-Quality-Reporting-Program-Measures-and-Technical-Information.html</a:t>
            </a:r>
          </a:p>
        </p:txBody>
      </p:sp>
    </p:spTree>
    <p:extLst>
      <p:ext uri="{BB962C8B-B14F-4D97-AF65-F5344CB8AC3E}">
        <p14:creationId xmlns:p14="http://schemas.microsoft.com/office/powerpoint/2010/main" val="5922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EDF068-F643-46C8-9C41-5E94C81C15DA}"/>
              </a:ext>
            </a:extLst>
          </p:cNvPr>
          <p:cNvSpPr/>
          <p:nvPr/>
        </p:nvSpPr>
        <p:spPr>
          <a:xfrm>
            <a:off x="381002" y="1240971"/>
            <a:ext cx="8267700" cy="8926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4A3F5C-8619-4975-BCEF-0D6A23C52E94}"/>
              </a:ext>
            </a:extLst>
          </p:cNvPr>
          <p:cNvSpPr/>
          <p:nvPr/>
        </p:nvSpPr>
        <p:spPr>
          <a:xfrm>
            <a:off x="391888" y="2255838"/>
            <a:ext cx="8267700" cy="13255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DECD86-A936-481E-896E-61DD0E94183D}"/>
              </a:ext>
            </a:extLst>
          </p:cNvPr>
          <p:cNvSpPr/>
          <p:nvPr/>
        </p:nvSpPr>
        <p:spPr>
          <a:xfrm>
            <a:off x="381002" y="3701142"/>
            <a:ext cx="8267700" cy="13255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B786C-5EA4-4FBA-8CED-68B07B2A4BBD}"/>
              </a:ext>
            </a:extLst>
          </p:cNvPr>
          <p:cNvSpPr>
            <a:spLocks noGrp="1"/>
          </p:cNvSpPr>
          <p:nvPr>
            <p:ph type="title"/>
          </p:nvPr>
        </p:nvSpPr>
        <p:spPr/>
        <p:txBody>
          <a:bodyPr/>
          <a:lstStyle/>
          <a:p>
            <a:r>
              <a:rPr lang="en-US" dirty="0"/>
              <a:t>SNF QRP Measures—MDS 3.0 (cont.)</a:t>
            </a:r>
          </a:p>
        </p:txBody>
      </p:sp>
      <p:sp>
        <p:nvSpPr>
          <p:cNvPr id="3" name="Content Placeholder 2">
            <a:extLst>
              <a:ext uri="{FF2B5EF4-FFF2-40B4-BE49-F238E27FC236}">
                <a16:creationId xmlns:a16="http://schemas.microsoft.com/office/drawing/2014/main" id="{31D8335F-BC23-4C50-A73A-6327EAB1CEC5}"/>
              </a:ext>
            </a:extLst>
          </p:cNvPr>
          <p:cNvSpPr>
            <a:spLocks noGrp="1"/>
          </p:cNvSpPr>
          <p:nvPr>
            <p:ph idx="1"/>
          </p:nvPr>
        </p:nvSpPr>
        <p:spPr>
          <a:xfrm>
            <a:off x="457200" y="1219200"/>
            <a:ext cx="8153400" cy="4906963"/>
          </a:xfrm>
        </p:spPr>
        <p:txBody>
          <a:bodyPr>
            <a:noAutofit/>
          </a:bodyPr>
          <a:lstStyle/>
          <a:p>
            <a:pPr>
              <a:spcBef>
                <a:spcPts val="1800"/>
              </a:spcBef>
            </a:pPr>
            <a:r>
              <a:rPr lang="en-US" sz="2600" b="1" dirty="0"/>
              <a:t>Measure #7: </a:t>
            </a:r>
            <a:r>
              <a:rPr lang="en-US" sz="2600" dirty="0"/>
              <a:t>Changes in Skin Integrity Post-Acute Care: Pressure Ulcer/Injury</a:t>
            </a:r>
          </a:p>
          <a:p>
            <a:pPr>
              <a:spcBef>
                <a:spcPts val="1800"/>
              </a:spcBef>
            </a:pPr>
            <a:r>
              <a:rPr lang="en-US" sz="2600" b="1" dirty="0"/>
              <a:t>Measure #8: </a:t>
            </a:r>
            <a:r>
              <a:rPr lang="en-US" sz="2600" dirty="0"/>
              <a:t>Application of IRF Functional Outcome Measure: Change in Self-Care Score for Medical Rehabilitation Patients (NQF #2633)</a:t>
            </a:r>
          </a:p>
          <a:p>
            <a:pPr>
              <a:spcBef>
                <a:spcPts val="1800"/>
              </a:spcBef>
            </a:pPr>
            <a:r>
              <a:rPr lang="en-US" sz="2600" b="1" dirty="0"/>
              <a:t>Measure #9: </a:t>
            </a:r>
            <a:r>
              <a:rPr lang="en-US" sz="2600" dirty="0"/>
              <a:t>Application of IRF Functional Outcome Measure: Change in Mobility Score for Medical Rehabilitation Patients (NQF #2634)</a:t>
            </a:r>
          </a:p>
        </p:txBody>
      </p:sp>
      <p:sp>
        <p:nvSpPr>
          <p:cNvPr id="4" name="Slide Number Placeholder 3">
            <a:extLst>
              <a:ext uri="{FF2B5EF4-FFF2-40B4-BE49-F238E27FC236}">
                <a16:creationId xmlns:a16="http://schemas.microsoft.com/office/drawing/2014/main" id="{F58103B4-D12A-40A7-8FC8-D8F477777DBA}"/>
              </a:ext>
            </a:extLst>
          </p:cNvPr>
          <p:cNvSpPr>
            <a:spLocks noGrp="1"/>
          </p:cNvSpPr>
          <p:nvPr>
            <p:ph type="sldNum" sz="quarter" idx="12"/>
          </p:nvPr>
        </p:nvSpPr>
        <p:spPr/>
        <p:txBody>
          <a:bodyPr/>
          <a:lstStyle/>
          <a:p>
            <a:fld id="{F1932CD8-2456-4537-B600-04522923C878}" type="slidenum">
              <a:rPr lang="en-US" smtClean="0"/>
              <a:pPr/>
              <a:t>8</a:t>
            </a:fld>
            <a:endParaRPr lang="en-US" dirty="0"/>
          </a:p>
        </p:txBody>
      </p:sp>
    </p:spTree>
    <p:extLst>
      <p:ext uri="{BB962C8B-B14F-4D97-AF65-F5344CB8AC3E}">
        <p14:creationId xmlns:p14="http://schemas.microsoft.com/office/powerpoint/2010/main" val="29707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305AB-DCFB-4AAF-B524-0F93458042CB}"/>
              </a:ext>
            </a:extLst>
          </p:cNvPr>
          <p:cNvSpPr/>
          <p:nvPr/>
        </p:nvSpPr>
        <p:spPr>
          <a:xfrm>
            <a:off x="381002" y="2599189"/>
            <a:ext cx="8267700" cy="12493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92647F-FF00-4B7D-9E69-075492D1B124}"/>
              </a:ext>
            </a:extLst>
          </p:cNvPr>
          <p:cNvSpPr/>
          <p:nvPr/>
        </p:nvSpPr>
        <p:spPr>
          <a:xfrm>
            <a:off x="381002" y="1230083"/>
            <a:ext cx="8267700" cy="12493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5A207-D89F-4565-9ECC-E4338351C620}"/>
              </a:ext>
            </a:extLst>
          </p:cNvPr>
          <p:cNvSpPr>
            <a:spLocks noGrp="1"/>
          </p:cNvSpPr>
          <p:nvPr>
            <p:ph type="title"/>
          </p:nvPr>
        </p:nvSpPr>
        <p:spPr/>
        <p:txBody>
          <a:bodyPr/>
          <a:lstStyle/>
          <a:p>
            <a:r>
              <a:rPr lang="en-US" dirty="0"/>
              <a:t>SNF QRP Measures—MDS 3.0 (cont.)</a:t>
            </a:r>
          </a:p>
        </p:txBody>
      </p:sp>
      <p:sp>
        <p:nvSpPr>
          <p:cNvPr id="3" name="Content Placeholder 2">
            <a:extLst>
              <a:ext uri="{FF2B5EF4-FFF2-40B4-BE49-F238E27FC236}">
                <a16:creationId xmlns:a16="http://schemas.microsoft.com/office/drawing/2014/main" id="{227BC77D-BB40-493A-9752-09A097EF440F}"/>
              </a:ext>
            </a:extLst>
          </p:cNvPr>
          <p:cNvSpPr>
            <a:spLocks noGrp="1"/>
          </p:cNvSpPr>
          <p:nvPr>
            <p:ph idx="1"/>
          </p:nvPr>
        </p:nvSpPr>
        <p:spPr>
          <a:xfrm>
            <a:off x="457200" y="1219201"/>
            <a:ext cx="8229600" cy="4953000"/>
          </a:xfrm>
        </p:spPr>
        <p:txBody>
          <a:bodyPr>
            <a:normAutofit lnSpcReduction="10000"/>
          </a:bodyPr>
          <a:lstStyle/>
          <a:p>
            <a:pPr>
              <a:lnSpc>
                <a:spcPct val="105000"/>
              </a:lnSpc>
              <a:spcBef>
                <a:spcPts val="1800"/>
              </a:spcBef>
            </a:pPr>
            <a:r>
              <a:rPr lang="en-US" sz="2600" b="1" dirty="0"/>
              <a:t>Measure #10: </a:t>
            </a:r>
            <a:r>
              <a:rPr lang="en-US" sz="2600" dirty="0"/>
              <a:t>Application of IRF Functional Outcome Measure: Discharge Self-Care Score for Medical Rehabilitation Patients (NQF #2635)</a:t>
            </a:r>
          </a:p>
          <a:p>
            <a:pPr>
              <a:lnSpc>
                <a:spcPct val="105000"/>
              </a:lnSpc>
              <a:spcBef>
                <a:spcPts val="1800"/>
              </a:spcBef>
            </a:pPr>
            <a:r>
              <a:rPr lang="en-US" sz="2600" b="1" dirty="0"/>
              <a:t>Measure #11</a:t>
            </a:r>
            <a:r>
              <a:rPr lang="en-US" sz="2600" dirty="0"/>
              <a:t>: Application of IRF Functional Outcome Measure: Discharge Mobility Score for Medical Rehabilitation Patients (NQF #2636)</a:t>
            </a:r>
          </a:p>
          <a:p>
            <a:pPr>
              <a:lnSpc>
                <a:spcPct val="105000"/>
              </a:lnSpc>
              <a:spcBef>
                <a:spcPts val="1800"/>
              </a:spcBef>
            </a:pPr>
            <a:r>
              <a:rPr lang="en-US" sz="2600" b="1" dirty="0"/>
              <a:t>Measures Modified from SNF QRP</a:t>
            </a:r>
            <a:r>
              <a:rPr lang="en-US" sz="2800" dirty="0"/>
              <a:t> </a:t>
            </a:r>
          </a:p>
          <a:p>
            <a:pPr lvl="1">
              <a:lnSpc>
                <a:spcPct val="105000"/>
              </a:lnSpc>
            </a:pPr>
            <a:r>
              <a:rPr lang="en-US" sz="2200" b="1" dirty="0"/>
              <a:t>Percent of Residents or Patients With Pressure Ulcers </a:t>
            </a:r>
            <a:br>
              <a:rPr lang="en-US" sz="2200" b="1" dirty="0"/>
            </a:br>
            <a:r>
              <a:rPr lang="en-US" sz="2200" b="1" dirty="0"/>
              <a:t>That Are New or Worsened (Short Stay) (NQF #0678)</a:t>
            </a:r>
          </a:p>
          <a:p>
            <a:pPr lvl="1">
              <a:lnSpc>
                <a:spcPct val="105000"/>
              </a:lnSpc>
            </a:pPr>
            <a:r>
              <a:rPr lang="en-US" sz="2200" dirty="0"/>
              <a:t>This measure was replaced by a modified version of the measure entitled Changes in Skin Integrity Post-Acute Care: Pressure Ulcer/Injury beginning with the FY 2020 SNF QRP.</a:t>
            </a:r>
          </a:p>
          <a:p>
            <a:endParaRPr lang="en-US" dirty="0"/>
          </a:p>
        </p:txBody>
      </p:sp>
      <p:sp>
        <p:nvSpPr>
          <p:cNvPr id="4" name="Slide Number Placeholder 3">
            <a:extLst>
              <a:ext uri="{FF2B5EF4-FFF2-40B4-BE49-F238E27FC236}">
                <a16:creationId xmlns:a16="http://schemas.microsoft.com/office/drawing/2014/main" id="{C66E8EAC-9DDB-43A6-B890-38ED2F84760A}"/>
              </a:ext>
            </a:extLst>
          </p:cNvPr>
          <p:cNvSpPr>
            <a:spLocks noGrp="1"/>
          </p:cNvSpPr>
          <p:nvPr>
            <p:ph type="sldNum" sz="quarter" idx="12"/>
          </p:nvPr>
        </p:nvSpPr>
        <p:spPr/>
        <p:txBody>
          <a:bodyPr/>
          <a:lstStyle/>
          <a:p>
            <a:fld id="{F1932CD8-2456-4537-B600-04522923C878}" type="slidenum">
              <a:rPr lang="en-US" smtClean="0"/>
              <a:pPr/>
              <a:t>9</a:t>
            </a:fld>
            <a:endParaRPr lang="en-US" dirty="0"/>
          </a:p>
        </p:txBody>
      </p:sp>
    </p:spTree>
    <p:extLst>
      <p:ext uri="{BB962C8B-B14F-4D97-AF65-F5344CB8AC3E}">
        <p14:creationId xmlns:p14="http://schemas.microsoft.com/office/powerpoint/2010/main" val="11861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SAG_PPT_Template_Blocks">
  <a:themeElements>
    <a:clrScheme name="Custom 2">
      <a:dk1>
        <a:srgbClr val="000000"/>
      </a:dk1>
      <a:lt1>
        <a:srgbClr val="FFFFFF"/>
      </a:lt1>
      <a:dk2>
        <a:srgbClr val="00549E"/>
      </a:dk2>
      <a:lt2>
        <a:srgbClr val="FFFFFF"/>
      </a:lt2>
      <a:accent1>
        <a:srgbClr val="00539D"/>
      </a:accent1>
      <a:accent2>
        <a:srgbClr val="61A1D7"/>
      </a:accent2>
      <a:accent3>
        <a:srgbClr val="F79548"/>
      </a:accent3>
      <a:accent4>
        <a:srgbClr val="50B848"/>
      </a:accent4>
      <a:accent5>
        <a:srgbClr val="C02540"/>
      </a:accent5>
      <a:accent6>
        <a:srgbClr val="3E3E3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SAG_QIN_PowerPointTemplate" id="{3A3D2BF1-6DBE-7943-9D69-7F20865F1F9A}" vid="{BBED21BB-24E7-B74C-B585-FB459ACA27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e12ff28e66f4947963fd10ad08cc43b xmlns="859ed7c7-7de3-40d2-b1a5-fd2f55100504" xsi:nil="true"/>
    <GroupBy xmlns="859ed7c7-7de3-40d2-b1a5-fd2f55100504" xsi:nil="true"/>
    <e1ef5edb3ba241d7a2e5028def9a9f9f xmlns="859ed7c7-7de3-40d2-b1a5-fd2f55100504">
      <Terms xmlns="http://schemas.microsoft.com/office/infopath/2007/PartnerControls"/>
    </e1ef5edb3ba241d7a2e5028def9a9f9f>
    <b619958fd5924531830330595669c928 xmlns="859ed7c7-7de3-40d2-b1a5-fd2f55100504">
      <Terms xmlns="http://schemas.microsoft.com/office/infopath/2007/PartnerControls"/>
    </b619958fd5924531830330595669c928>
    <TaxCatchAll xmlns="859ed7c7-7de3-40d2-b1a5-fd2f55100504"/>
    <ncd52a1cbd4a436cbfea80a34799b06d xmlns="859ed7c7-7de3-40d2-b1a5-fd2f55100504" xsi:nil="true"/>
    <_dlc_DocId xmlns="859ed7c7-7de3-40d2-b1a5-fd2f55100504">S6S3HCFJMHNQ-639559456-630</_dlc_DocId>
    <_dlc_DocIdUrl xmlns="859ed7c7-7de3-40d2-b1a5-fd2f55100504">
      <Url>https://hsagonline.sharepoint.com/sites/qin/11sow/_layouts/15/DocIdRedir.aspx?ID=S6S3HCFJMHNQ-639559456-630</Url>
      <Description>S6S3HCFJMHNQ-639559456-630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HSAG All" ma:contentTypeID="0x0101000F18903D36F59F47B8B95129E9D6C35C0D00C2B11FDA7109E74AB6D87C55EBFECFE4" ma:contentTypeVersion="40" ma:contentTypeDescription="" ma:contentTypeScope="" ma:versionID="b7f1d966eb6bf4cc09a74dc873365216">
  <xsd:schema xmlns:xsd="http://www.w3.org/2001/XMLSchema" xmlns:xs="http://www.w3.org/2001/XMLSchema" xmlns:p="http://schemas.microsoft.com/office/2006/metadata/properties" xmlns:ns2="859ed7c7-7de3-40d2-b1a5-fd2f55100504" xmlns:ns3="09d2bada-7b82-4b5a-bc85-2ff9b5e110a4" xmlns:ns4="7d904664-fb0e-4912-98e4-8e29a826d74c" targetNamespace="http://schemas.microsoft.com/office/2006/metadata/properties" ma:root="true" ma:fieldsID="834beefb632a3581edecfceafcce38e3" ns2:_="" ns3:_="" ns4:_="">
    <xsd:import namespace="859ed7c7-7de3-40d2-b1a5-fd2f55100504"/>
    <xsd:import namespace="09d2bada-7b82-4b5a-bc85-2ff9b5e110a4"/>
    <xsd:import namespace="7d904664-fb0e-4912-98e4-8e29a826d74c"/>
    <xsd:element name="properties">
      <xsd:complexType>
        <xsd:sequence>
          <xsd:element name="documentManagement">
            <xsd:complexType>
              <xsd:all>
                <xsd:element ref="ns2:GroupBy" minOccurs="0"/>
                <xsd:element ref="ns2:e1ef5edb3ba241d7a2e5028def9a9f9f" minOccurs="0"/>
                <xsd:element ref="ns2:TaxCatchAll" minOccurs="0"/>
                <xsd:element ref="ns2:le12ff28e66f4947963fd10ad08cc43b" minOccurs="0"/>
                <xsd:element ref="ns2:TaxCatchAllLabel" minOccurs="0"/>
                <xsd:element ref="ns2:b619958fd5924531830330595669c928"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2:_dlc_DocId" minOccurs="0"/>
                <xsd:element ref="ns2:_dlc_DocIdUrl" minOccurs="0"/>
                <xsd:element ref="ns2:_dlc_DocIdPersistId" minOccurs="0"/>
                <xsd:element ref="ns2:ncd52a1cbd4a436cbfea80a34799b06d"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ed7c7-7de3-40d2-b1a5-fd2f55100504" elementFormDefault="qualified">
    <xsd:import namespace="http://schemas.microsoft.com/office/2006/documentManagement/types"/>
    <xsd:import namespace="http://schemas.microsoft.com/office/infopath/2007/PartnerControls"/>
    <xsd:element name="GroupBy" ma:index="5" nillable="true" ma:displayName="GroupBy" ma:hidden="true" ma:internalName="GroupBy" ma:readOnly="false">
      <xsd:simpleType>
        <xsd:restriction base="dms:Text">
          <xsd:maxLength value="255"/>
        </xsd:restriction>
      </xsd:simpleType>
    </xsd:element>
    <xsd:element name="e1ef5edb3ba241d7a2e5028def9a9f9f" ma:index="7" nillable="true" ma:taxonomy="true" ma:internalName="e1ef5edb3ba241d7a2e5028def9a9f9f" ma:taxonomyFieldName="All_x0020_Types" ma:displayName="Document Description" ma:default="" ma:fieldId="{e1ef5edb-3ba2-41d7-a2e5-028def9a9f9f}" ma:sspId="acf394c8-1008-415b-b825-4e5cfee58cb3" ma:termSetId="b7d566b1-c3f2-445e-8b14-f8492c27e44f"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37c575d-1537-49ee-8986-97eb7bfc9d64}" ma:internalName="TaxCatchAll" ma:showField="CatchAllData" ma:web="859ed7c7-7de3-40d2-b1a5-fd2f55100504">
      <xsd:complexType>
        <xsd:complexContent>
          <xsd:extension base="dms:MultiChoiceLookup">
            <xsd:sequence>
              <xsd:element name="Value" type="dms:Lookup" maxOccurs="unbounded" minOccurs="0" nillable="true"/>
            </xsd:sequence>
          </xsd:extension>
        </xsd:complexContent>
      </xsd:complexType>
    </xsd:element>
    <xsd:element name="le12ff28e66f4947963fd10ad08cc43b" ma:index="10" nillable="true" ma:displayName="State/Location_0" ma:hidden="true" ma:internalName="le12ff28e66f4947963fd10ad08cc43b">
      <xsd:simpleType>
        <xsd:restriction base="dms:Note"/>
      </xsd:simpleType>
    </xsd:element>
    <xsd:element name="TaxCatchAllLabel" ma:index="11" nillable="true" ma:displayName="Taxonomy Catch All Column1" ma:description="" ma:hidden="true" ma:list="{937c575d-1537-49ee-8986-97eb7bfc9d64}" ma:internalName="TaxCatchAllLabel" ma:readOnly="true" ma:showField="CatchAllDataLabel" ma:web="859ed7c7-7de3-40d2-b1a5-fd2f55100504">
      <xsd:complexType>
        <xsd:complexContent>
          <xsd:extension base="dms:MultiChoiceLookup">
            <xsd:sequence>
              <xsd:element name="Value" type="dms:Lookup" maxOccurs="unbounded" minOccurs="0" nillable="true"/>
            </xsd:sequence>
          </xsd:extension>
        </xsd:complexContent>
      </xsd:complexType>
    </xsd:element>
    <xsd:element name="b619958fd5924531830330595669c928" ma:index="12" nillable="true" ma:taxonomy="true" ma:internalName="b619958fd5924531830330595669c928" ma:taxonomyFieldName="Document_x0020_Status" ma:displayName="Document Status" ma:default="" ma:fieldId="{b619958f-d592-4531-8303-30595669c928}" ma:sspId="acf394c8-1008-415b-b825-4e5cfee58cb3" ma:termSetId="274ed531-0e3d-410c-a59e-074a3aef78de"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ncd52a1cbd4a436cbfea80a34799b06d" ma:index="26" nillable="true" ma:displayName="Year_0" ma:hidden="true" ma:internalName="ncd52a1cbd4a436cbfea80a34799b06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d2bada-7b82-4b5a-bc85-2ff9b5e110a4"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element name="LastSharedByUser" ma:index="19" nillable="true" ma:displayName="Last Shared By User" ma:description="" ma:internalName="LastSharedByUser" ma:readOnly="true">
      <xsd:simpleType>
        <xsd:restriction base="dms:Note">
          <xsd:maxLength value="255"/>
        </xsd:restriction>
      </xsd:simpleType>
    </xsd:element>
    <xsd:element name="LastSharedByTime" ma:index="20"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d904664-fb0e-4912-98e4-8e29a826d74c"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3F9FAE-9B58-4F1F-B831-61C48E23ADD5}">
  <ds:schemaRefs>
    <ds:schemaRef ds:uri="http://schemas.microsoft.com/sharepoint/v3/contenttype/forms"/>
  </ds:schemaRefs>
</ds:datastoreItem>
</file>

<file path=customXml/itemProps2.xml><?xml version="1.0" encoding="utf-8"?>
<ds:datastoreItem xmlns:ds="http://schemas.openxmlformats.org/officeDocument/2006/customXml" ds:itemID="{608A0AF7-3FC3-47BC-A086-06989D5533F4}">
  <ds:schemaRefs>
    <ds:schemaRef ds:uri="09d2bada-7b82-4b5a-bc85-2ff9b5e110a4"/>
    <ds:schemaRef ds:uri="http://purl.org/dc/elements/1.1/"/>
    <ds:schemaRef ds:uri="http://schemas.microsoft.com/office/2006/documentManagement/types"/>
    <ds:schemaRef ds:uri="http://schemas.microsoft.com/office/infopath/2007/PartnerControls"/>
    <ds:schemaRef ds:uri="859ed7c7-7de3-40d2-b1a5-fd2f55100504"/>
    <ds:schemaRef ds:uri="http://purl.org/dc/terms/"/>
    <ds:schemaRef ds:uri="http://schemas.microsoft.com/office/2006/metadata/properties"/>
    <ds:schemaRef ds:uri="http://purl.org/dc/dcmitype/"/>
    <ds:schemaRef ds:uri="http://schemas.openxmlformats.org/package/2006/metadata/core-properties"/>
    <ds:schemaRef ds:uri="7d904664-fb0e-4912-98e4-8e29a826d74c"/>
    <ds:schemaRef ds:uri="http://www.w3.org/XML/1998/namespace"/>
  </ds:schemaRefs>
</ds:datastoreItem>
</file>

<file path=customXml/itemProps3.xml><?xml version="1.0" encoding="utf-8"?>
<ds:datastoreItem xmlns:ds="http://schemas.openxmlformats.org/officeDocument/2006/customXml" ds:itemID="{9B56E05C-BABF-4091-99C5-621CA0E49594}">
  <ds:schemaRefs>
    <ds:schemaRef ds:uri="http://schemas.microsoft.com/sharepoint/events"/>
  </ds:schemaRefs>
</ds:datastoreItem>
</file>

<file path=customXml/itemProps4.xml><?xml version="1.0" encoding="utf-8"?>
<ds:datastoreItem xmlns:ds="http://schemas.openxmlformats.org/officeDocument/2006/customXml" ds:itemID="{2EBBD932-6E53-45C6-A292-295D4BCCE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ed7c7-7de3-40d2-b1a5-fd2f55100504"/>
    <ds:schemaRef ds:uri="09d2bada-7b82-4b5a-bc85-2ff9b5e110a4"/>
    <ds:schemaRef ds:uri="7d904664-fb0e-4912-98e4-8e29a826d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3031</TotalTime>
  <Words>2244</Words>
  <Application>Microsoft Office PowerPoint</Application>
  <PresentationFormat>On-screen Show (4:3)</PresentationFormat>
  <Paragraphs>301</Paragraphs>
  <Slides>37</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HSAG_PPT_Template_Blocks</vt:lpstr>
      <vt:lpstr>Skilled Nursing Facility (SNF)  Quality Metrics</vt:lpstr>
      <vt:lpstr>Objectives</vt:lpstr>
      <vt:lpstr>Acronyms: What Do all the Letters Mean?</vt:lpstr>
      <vt:lpstr>Centers for Medicare &amp; Medicaid Services (CMS) Areas of Focus</vt:lpstr>
      <vt:lpstr>QRP Measures</vt:lpstr>
      <vt:lpstr>SNF QRP Measures-October 2018</vt:lpstr>
      <vt:lpstr>SNF QRP Measures—MDS 3.0</vt:lpstr>
      <vt:lpstr>SNF QRP Measures—MDS 3.0 (cont.)</vt:lpstr>
      <vt:lpstr>SNF QRP Measures—MDS 3.0 (cont.)</vt:lpstr>
      <vt:lpstr>SNF QRP Claims-Based Measures</vt:lpstr>
      <vt:lpstr>SNF QRP Measures</vt:lpstr>
      <vt:lpstr>Medicare Spending Per Beneficiary (MSPB)</vt:lpstr>
      <vt:lpstr>Discharge to Community Post-Acute Care SNF QRP</vt:lpstr>
      <vt:lpstr>Potentially Preventable 30-Day Post Discharge Readmission (PPR)</vt:lpstr>
      <vt:lpstr>Nursing Home Compare</vt:lpstr>
      <vt:lpstr>Four Intended Purposes of QMs on Nursing Home Compare</vt:lpstr>
      <vt:lpstr>   </vt:lpstr>
      <vt:lpstr>Requirements of Participation</vt:lpstr>
      <vt:lpstr>Requirements of Participation (cont.)</vt:lpstr>
      <vt:lpstr>Requirements of Participation: Phase 3</vt:lpstr>
      <vt:lpstr>No-Cost Infection Preventionist Training</vt:lpstr>
      <vt:lpstr>Value-Based Purchasing and Readmissions</vt:lpstr>
      <vt:lpstr>Reducing Readmissions Preparation Program</vt:lpstr>
      <vt:lpstr>Patient Zone Tools </vt:lpstr>
      <vt:lpstr>Patient Driven Payment Model (PDPM)</vt:lpstr>
      <vt:lpstr>PDPM CMS Training Slides</vt:lpstr>
      <vt:lpstr>Five-Star Changes: April 2019</vt:lpstr>
      <vt:lpstr>Other QAPI Tools: Goal Setting Worksheet</vt:lpstr>
      <vt:lpstr>Develop SMART Goals</vt:lpstr>
      <vt:lpstr>National Nursing Home Quality Care Collaborative (NNHQCC) Change Package Components</vt:lpstr>
      <vt:lpstr>Best-Practice Bundle:  To Build Capacity for QAPI Success</vt:lpstr>
      <vt:lpstr>HSAG Tools and Resources</vt:lpstr>
      <vt:lpstr>CMS QAPI Tools </vt:lpstr>
      <vt:lpstr>NHQCC Web Resources</vt:lpstr>
      <vt:lpstr>Questions? </vt:lpstr>
      <vt:lpstr>Thank you!</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Storage</dc:title>
  <dc:creator>Melissa Hakim</dc:creator>
  <cp:keywords>Health Services Advisory Group, HSAG, Corporate Template</cp:keywords>
  <cp:lastModifiedBy>Lindsay Holland</cp:lastModifiedBy>
  <cp:revision>262</cp:revision>
  <cp:lastPrinted>2019-06-20T13:27:29Z</cp:lastPrinted>
  <dcterms:created xsi:type="dcterms:W3CDTF">2017-05-11T19:00:11Z</dcterms:created>
  <dcterms:modified xsi:type="dcterms:W3CDTF">2019-06-26T00:54:47Z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l Types">
    <vt:lpwstr/>
  </property>
  <property fmtid="{D5CDD505-2E9C-101B-9397-08002B2CF9AE}" pid="3" name="Year">
    <vt:lpwstr/>
  </property>
  <property fmtid="{D5CDD505-2E9C-101B-9397-08002B2CF9AE}" pid="4" name="ContentTypeId">
    <vt:lpwstr>0x0101000F18903D36F59F47B8B95129E9D6C35C0D00C2B11FDA7109E74AB6D87C55EBFECFE4</vt:lpwstr>
  </property>
  <property fmtid="{D5CDD505-2E9C-101B-9397-08002B2CF9AE}" pid="5" name="State/Location">
    <vt:lpwstr/>
  </property>
  <property fmtid="{D5CDD505-2E9C-101B-9397-08002B2CF9AE}" pid="6" name="Document Status">
    <vt:lpwstr/>
  </property>
  <property fmtid="{D5CDD505-2E9C-101B-9397-08002B2CF9AE}" pid="7" name="DocumentSetDescription">
    <vt:lpwstr/>
  </property>
  <property fmtid="{D5CDD505-2E9C-101B-9397-08002B2CF9AE}" pid="8" name="_dlc_DocIdItemGuid">
    <vt:lpwstr>22db6c52-e8ef-4f5c-b408-f56c6541d956</vt:lpwstr>
  </property>
</Properties>
</file>