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30" r:id="rId1"/>
  </p:sldMasterIdLst>
  <p:notesMasterIdLst>
    <p:notesMasterId r:id="rId26"/>
  </p:notesMasterIdLst>
  <p:handoutMasterIdLst>
    <p:handoutMasterId r:id="rId27"/>
  </p:handoutMasterIdLst>
  <p:sldIdLst>
    <p:sldId id="525" r:id="rId2"/>
    <p:sldId id="480" r:id="rId3"/>
    <p:sldId id="527" r:id="rId4"/>
    <p:sldId id="571" r:id="rId5"/>
    <p:sldId id="572" r:id="rId6"/>
    <p:sldId id="554" r:id="rId7"/>
    <p:sldId id="555" r:id="rId8"/>
    <p:sldId id="573" r:id="rId9"/>
    <p:sldId id="544" r:id="rId10"/>
    <p:sldId id="546" r:id="rId11"/>
    <p:sldId id="547" r:id="rId12"/>
    <p:sldId id="548" r:id="rId13"/>
    <p:sldId id="549" r:id="rId14"/>
    <p:sldId id="574" r:id="rId15"/>
    <p:sldId id="575" r:id="rId16"/>
    <p:sldId id="561" r:id="rId17"/>
    <p:sldId id="558" r:id="rId18"/>
    <p:sldId id="564" r:id="rId19"/>
    <p:sldId id="563" r:id="rId20"/>
    <p:sldId id="543" r:id="rId21"/>
    <p:sldId id="540" r:id="rId22"/>
    <p:sldId id="576" r:id="rId23"/>
    <p:sldId id="528" r:id="rId24"/>
    <p:sldId id="489" r:id="rId25"/>
  </p:sldIdLst>
  <p:sldSz cx="9144000" cy="6858000" type="screen4x3"/>
  <p:notesSz cx="7010400" cy="92964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00"/>
    <a:srgbClr val="003399"/>
    <a:srgbClr val="3333FF"/>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8" autoAdjust="0"/>
    <p:restoredTop sz="76601" autoAdjust="0"/>
  </p:normalViewPr>
  <p:slideViewPr>
    <p:cSldViewPr>
      <p:cViewPr varScale="1">
        <p:scale>
          <a:sx n="70" d="100"/>
          <a:sy n="70" d="100"/>
        </p:scale>
        <p:origin x="852"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73" d="100"/>
          <a:sy n="73" d="100"/>
        </p:scale>
        <p:origin x="-2208"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cs typeface="+mn-cs"/>
              </a:defRPr>
            </a:lvl1pPr>
          </a:lstStyle>
          <a:p>
            <a:pPr>
              <a:defRPr/>
            </a:pPr>
            <a:fld id="{921AF0D3-0B0A-49EA-B397-F4DDC8A6DD7B}" type="datetimeFigureOut">
              <a:rPr lang="en-US"/>
              <a:pPr>
                <a:defRPr/>
              </a:pPr>
              <a:t>06/24/2019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cs typeface="+mn-cs"/>
              </a:defRPr>
            </a:lvl1pPr>
          </a:lstStyle>
          <a:p>
            <a:pPr>
              <a:defRPr/>
            </a:pPr>
            <a:fld id="{35D73F79-42E2-4C66-86C2-68FB965E482E}" type="slidenum">
              <a:rPr lang="en-US"/>
              <a:pPr>
                <a:defRPr/>
              </a:pPr>
              <a:t>‹#›</a:t>
            </a:fld>
            <a:endParaRPr lang="en-US" dirty="0"/>
          </a:p>
        </p:txBody>
      </p:sp>
    </p:spTree>
    <p:extLst>
      <p:ext uri="{BB962C8B-B14F-4D97-AF65-F5344CB8AC3E}">
        <p14:creationId xmlns:p14="http://schemas.microsoft.com/office/powerpoint/2010/main" val="1974202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BAD36A2-758F-41E2-9F5E-73B4B3E2F62A}" type="datetimeFigureOut">
              <a:rPr lang="en-US"/>
              <a:pPr>
                <a:defRPr/>
              </a:pPr>
              <a:t>06/24/2019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10979D4-7DBF-4DF4-A243-3E6BC498E9D2}" type="slidenum">
              <a:rPr lang="en-US"/>
              <a:pPr>
                <a:defRPr/>
              </a:pPr>
              <a:t>‹#›</a:t>
            </a:fld>
            <a:endParaRPr lang="en-US" dirty="0"/>
          </a:p>
        </p:txBody>
      </p:sp>
    </p:spTree>
    <p:extLst>
      <p:ext uri="{BB962C8B-B14F-4D97-AF65-F5344CB8AC3E}">
        <p14:creationId xmlns:p14="http://schemas.microsoft.com/office/powerpoint/2010/main" val="31271683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5634" indent="-286782">
              <a:defRPr>
                <a:solidFill>
                  <a:schemeClr val="tx1"/>
                </a:solidFill>
                <a:latin typeface="Arial" charset="0"/>
              </a:defRPr>
            </a:lvl2pPr>
            <a:lvl3pPr marL="1147130" indent="-229426">
              <a:defRPr>
                <a:solidFill>
                  <a:schemeClr val="tx1"/>
                </a:solidFill>
                <a:latin typeface="Arial" charset="0"/>
              </a:defRPr>
            </a:lvl3pPr>
            <a:lvl4pPr marL="1605982" indent="-229426">
              <a:defRPr>
                <a:solidFill>
                  <a:schemeClr val="tx1"/>
                </a:solidFill>
                <a:latin typeface="Arial" charset="0"/>
              </a:defRPr>
            </a:lvl4pPr>
            <a:lvl5pPr marL="2064833" indent="-229426">
              <a:defRPr>
                <a:solidFill>
                  <a:schemeClr val="tx1"/>
                </a:solidFill>
                <a:latin typeface="Arial" charset="0"/>
              </a:defRPr>
            </a:lvl5pPr>
            <a:lvl6pPr marL="2523686" indent="-229426" eaLnBrk="0" fontAlgn="base" hangingPunct="0">
              <a:spcBef>
                <a:spcPct val="0"/>
              </a:spcBef>
              <a:spcAft>
                <a:spcPct val="0"/>
              </a:spcAft>
              <a:defRPr>
                <a:solidFill>
                  <a:schemeClr val="tx1"/>
                </a:solidFill>
                <a:latin typeface="Arial" charset="0"/>
              </a:defRPr>
            </a:lvl6pPr>
            <a:lvl7pPr marL="2982538" indent="-229426" eaLnBrk="0" fontAlgn="base" hangingPunct="0">
              <a:spcBef>
                <a:spcPct val="0"/>
              </a:spcBef>
              <a:spcAft>
                <a:spcPct val="0"/>
              </a:spcAft>
              <a:defRPr>
                <a:solidFill>
                  <a:schemeClr val="tx1"/>
                </a:solidFill>
                <a:latin typeface="Arial" charset="0"/>
              </a:defRPr>
            </a:lvl7pPr>
            <a:lvl8pPr marL="3441389" indent="-229426" eaLnBrk="0" fontAlgn="base" hangingPunct="0">
              <a:spcBef>
                <a:spcPct val="0"/>
              </a:spcBef>
              <a:spcAft>
                <a:spcPct val="0"/>
              </a:spcAft>
              <a:defRPr>
                <a:solidFill>
                  <a:schemeClr val="tx1"/>
                </a:solidFill>
                <a:latin typeface="Arial" charset="0"/>
              </a:defRPr>
            </a:lvl8pPr>
            <a:lvl9pPr marL="3900241" indent="-229426" eaLnBrk="0" fontAlgn="base" hangingPunct="0">
              <a:spcBef>
                <a:spcPct val="0"/>
              </a:spcBef>
              <a:spcAft>
                <a:spcPct val="0"/>
              </a:spcAft>
              <a:defRPr>
                <a:solidFill>
                  <a:schemeClr val="tx1"/>
                </a:solidFill>
                <a:latin typeface="Arial" charset="0"/>
              </a:defRPr>
            </a:lvl9pPr>
          </a:lstStyle>
          <a:p>
            <a:fld id="{3BC6E90C-3108-448B-AE24-7EFCF3308432}" type="slidenum">
              <a:rPr lang="en-US" altLang="en-US" smtClean="0"/>
              <a:pPr/>
              <a:t>3</a:t>
            </a:fld>
            <a:endParaRPr lang="en-US" altLang="en-US" dirty="0" smtClean="0"/>
          </a:p>
        </p:txBody>
      </p:sp>
    </p:spTree>
    <p:extLst>
      <p:ext uri="{BB962C8B-B14F-4D97-AF65-F5344CB8AC3E}">
        <p14:creationId xmlns:p14="http://schemas.microsoft.com/office/powerpoint/2010/main" val="289977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739900" y="696913"/>
            <a:ext cx="3530600" cy="2647950"/>
          </a:xfrm>
          <a:noFill/>
          <a:ln>
            <a:solidFill>
              <a:srgbClr val="000000"/>
            </a:solidFill>
            <a:miter lim="800000"/>
            <a:headEnd/>
            <a:tailEnd/>
          </a:ln>
        </p:spPr>
      </p:sp>
      <p:sp>
        <p:nvSpPr>
          <p:cNvPr id="3" name="Notes Placeholder 2"/>
          <p:cNvSpPr>
            <a:spLocks noGrp="1"/>
          </p:cNvSpPr>
          <p:nvPr>
            <p:ph type="body" idx="1"/>
          </p:nvPr>
        </p:nvSpPr>
        <p:spPr>
          <a:xfrm>
            <a:off x="353883" y="3421038"/>
            <a:ext cx="6148912" cy="5522233"/>
          </a:xfrm>
        </p:spPr>
        <p:txBody>
          <a:bodyPr>
            <a:normAutofit/>
          </a:bodyPr>
          <a:lstStyle/>
          <a:p>
            <a:pPr>
              <a:defRPr/>
            </a:pPr>
            <a:endParaRPr lang="en-US" b="1" dirty="0">
              <a:solidFill>
                <a:srgbClr val="FF0000"/>
              </a:solidFill>
            </a:endParaRPr>
          </a:p>
        </p:txBody>
      </p:sp>
      <p:sp>
        <p:nvSpPr>
          <p:cNvPr id="2" name="Footer Placeholder 1"/>
          <p:cNvSpPr>
            <a:spLocks noGrp="1"/>
          </p:cNvSpPr>
          <p:nvPr>
            <p:ph type="ftr" sz="quarter" idx="10"/>
          </p:nvPr>
        </p:nvSpPr>
        <p:spPr/>
        <p:txBody>
          <a:bodyPr/>
          <a:lstStyle/>
          <a:p>
            <a:pPr>
              <a:defRPr/>
            </a:pPr>
            <a:r>
              <a:rPr lang="en-US" dirty="0" smtClean="0"/>
              <a:t>CDPH L&amp;C</a:t>
            </a:r>
            <a:endParaRPr lang="en-US" dirty="0"/>
          </a:p>
        </p:txBody>
      </p:sp>
    </p:spTree>
    <p:extLst>
      <p:ext uri="{BB962C8B-B14F-4D97-AF65-F5344CB8AC3E}">
        <p14:creationId xmlns:p14="http://schemas.microsoft.com/office/powerpoint/2010/main" val="326089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76225"/>
            <a:ext cx="13239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endParaRPr lang="en-US" dirty="0"/>
          </a:p>
        </p:txBody>
      </p:sp>
      <p:sp>
        <p:nvSpPr>
          <p:cNvPr id="13" name="Footer Placeholder 18"/>
          <p:cNvSpPr>
            <a:spLocks noGrp="1"/>
          </p:cNvSpPr>
          <p:nvPr>
            <p:ph type="ftr" sz="quarter" idx="11"/>
          </p:nvPr>
        </p:nvSpPr>
        <p:spPr>
          <a:xfrm>
            <a:off x="1828800" y="6408738"/>
            <a:ext cx="4800600" cy="365125"/>
          </a:xfrm>
        </p:spPr>
        <p:txBody>
          <a:bodyPr/>
          <a:lstStyle>
            <a:lvl1pPr algn="l">
              <a:defRPr dirty="0" smtClean="0">
                <a:solidFill>
                  <a:schemeClr val="accent1">
                    <a:tint val="20000"/>
                  </a:schemeClr>
                </a:solidFill>
              </a:defRPr>
            </a:lvl1pPr>
            <a:extLst/>
          </a:lstStyle>
          <a:p>
            <a:pPr>
              <a:defRPr/>
            </a:pPr>
            <a:endParaRPr lang="en-US" dirty="0"/>
          </a:p>
        </p:txBody>
      </p:sp>
      <p:sp>
        <p:nvSpPr>
          <p:cNvPr id="14"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941153E-5361-4F5A-ABC7-A96980E2DAC7}" type="slidenum">
              <a:rPr lang="en-US"/>
              <a:pPr>
                <a:defRPr/>
              </a:pPr>
              <a:t>‹#›</a:t>
            </a:fld>
            <a:endParaRPr lang="en-US" dirty="0"/>
          </a:p>
        </p:txBody>
      </p:sp>
    </p:spTree>
    <p:extLst>
      <p:ext uri="{BB962C8B-B14F-4D97-AF65-F5344CB8AC3E}">
        <p14:creationId xmlns:p14="http://schemas.microsoft.com/office/powerpoint/2010/main" val="65387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426D42A1-6DC0-4D1C-85AA-B8853540CB8E}" type="slidenum">
              <a:rPr lang="en-US"/>
              <a:pPr>
                <a:defRPr/>
              </a:pPr>
              <a:t>‹#›</a:t>
            </a:fld>
            <a:endParaRPr lang="en-US" dirty="0"/>
          </a:p>
        </p:txBody>
      </p:sp>
    </p:spTree>
    <p:extLst>
      <p:ext uri="{BB962C8B-B14F-4D97-AF65-F5344CB8AC3E}">
        <p14:creationId xmlns:p14="http://schemas.microsoft.com/office/powerpoint/2010/main" val="119161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F7D8998-1213-4D62-AD1F-8C5EAF545D46}" type="slidenum">
              <a:rPr lang="en-US"/>
              <a:pPr>
                <a:defRPr/>
              </a:pPr>
              <a:t>‹#›</a:t>
            </a:fld>
            <a:endParaRPr lang="en-US" dirty="0"/>
          </a:p>
        </p:txBody>
      </p:sp>
    </p:spTree>
    <p:extLst>
      <p:ext uri="{BB962C8B-B14F-4D97-AF65-F5344CB8AC3E}">
        <p14:creationId xmlns:p14="http://schemas.microsoft.com/office/powerpoint/2010/main" val="113261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2AADDE-772F-461D-B504-E16F9621F7DA}" type="slidenum">
              <a:rPr lang="en-US" smtClean="0"/>
              <a:pPr>
                <a:defRPr/>
              </a:pPr>
              <a:t>‹#›</a:t>
            </a:fld>
            <a:endParaRPr lang="en-US" dirty="0"/>
          </a:p>
        </p:txBody>
      </p:sp>
    </p:spTree>
    <p:extLst>
      <p:ext uri="{BB962C8B-B14F-4D97-AF65-F5344CB8AC3E}">
        <p14:creationId xmlns:p14="http://schemas.microsoft.com/office/powerpoint/2010/main" val="263489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066800" y="152400"/>
            <a:ext cx="7620000" cy="1143000"/>
          </a:xfrm>
        </p:spPr>
        <p:txBody>
          <a:bodyPr rtlCol="0"/>
          <a:lstStyle/>
          <a:p>
            <a:r>
              <a:rPr lang="en-US" smtClean="0"/>
              <a:t>Click to edit Master title style</a:t>
            </a:r>
            <a:endParaRPr lang="en-US"/>
          </a:p>
        </p:txBody>
      </p:sp>
      <p:sp>
        <p:nvSpPr>
          <p:cNvPr id="4" name="Footer Placeholder 4"/>
          <p:cNvSpPr>
            <a:spLocks noGrp="1"/>
          </p:cNvSpPr>
          <p:nvPr>
            <p:ph type="ftr" sz="quarter" idx="10"/>
          </p:nvPr>
        </p:nvSpPr>
        <p:spPr>
          <a:xfrm>
            <a:off x="4114800" y="6408738"/>
            <a:ext cx="2971800" cy="365125"/>
          </a:xfrm>
        </p:spPr>
        <p:txBody>
          <a:bodyPr/>
          <a:lstStyle>
            <a:lvl1pPr algn="l">
              <a:defRPr sz="1800" b="0" dirty="0" smtClean="0"/>
            </a:lvl1pPr>
            <a:extLst/>
          </a:lstStyle>
          <a:p>
            <a:pPr>
              <a:defRPr/>
            </a:pPr>
            <a:endParaRPr lang="en-US" dirty="0"/>
          </a:p>
        </p:txBody>
      </p:sp>
      <p:sp>
        <p:nvSpPr>
          <p:cNvPr id="5" name="Slide Number Placeholder 5"/>
          <p:cNvSpPr>
            <a:spLocks noGrp="1"/>
          </p:cNvSpPr>
          <p:nvPr>
            <p:ph type="sldNum" sz="quarter" idx="11"/>
          </p:nvPr>
        </p:nvSpPr>
        <p:spPr>
          <a:xfrm>
            <a:off x="92075" y="6408738"/>
            <a:ext cx="365125" cy="365125"/>
          </a:xfrm>
        </p:spPr>
        <p:txBody>
          <a:bodyPr/>
          <a:lstStyle>
            <a:lvl1pPr>
              <a:defRPr/>
            </a:lvl1pPr>
            <a:extLst/>
          </a:lstStyle>
          <a:p>
            <a:pPr>
              <a:defRPr/>
            </a:pPr>
            <a:fld id="{3584F0C1-A1F3-42EA-AC22-675E97D62AF0}" type="slidenum">
              <a:rPr lang="en-US"/>
              <a:pPr>
                <a:defRPr/>
              </a:pPr>
              <a:t>‹#›</a:t>
            </a:fld>
            <a:endParaRPr lang="en-US" dirty="0"/>
          </a:p>
        </p:txBody>
      </p:sp>
    </p:spTree>
    <p:extLst>
      <p:ext uri="{BB962C8B-B14F-4D97-AF65-F5344CB8AC3E}">
        <p14:creationId xmlns:p14="http://schemas.microsoft.com/office/powerpoint/2010/main" val="328269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07A1921-2511-4FA9-8AA0-E009D1EF1BFA}" type="slidenum">
              <a:rPr lang="en-US"/>
              <a:pPr>
                <a:defRPr/>
              </a:pPr>
              <a:t>‹#›</a:t>
            </a:fld>
            <a:endParaRPr lang="en-US" dirty="0"/>
          </a:p>
        </p:txBody>
      </p:sp>
    </p:spTree>
    <p:extLst>
      <p:ext uri="{BB962C8B-B14F-4D97-AF65-F5344CB8AC3E}">
        <p14:creationId xmlns:p14="http://schemas.microsoft.com/office/powerpoint/2010/main" val="235848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9B4ABFE6-BD66-4769-8CCD-ACE3F52F8BE6}" type="slidenum">
              <a:rPr lang="en-US"/>
              <a:pPr>
                <a:defRPr/>
              </a:pPr>
              <a:t>‹#›</a:t>
            </a:fld>
            <a:endParaRPr lang="en-US" dirty="0"/>
          </a:p>
        </p:txBody>
      </p:sp>
    </p:spTree>
    <p:extLst>
      <p:ext uri="{BB962C8B-B14F-4D97-AF65-F5344CB8AC3E}">
        <p14:creationId xmlns:p14="http://schemas.microsoft.com/office/powerpoint/2010/main" val="264935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3D794E5C-FF36-477F-9BFC-C002D40E9566}" type="slidenum">
              <a:rPr lang="en-US"/>
              <a:pPr>
                <a:defRPr/>
              </a:pPr>
              <a:t>‹#›</a:t>
            </a:fld>
            <a:endParaRPr lang="en-US" dirty="0"/>
          </a:p>
        </p:txBody>
      </p:sp>
    </p:spTree>
    <p:extLst>
      <p:ext uri="{BB962C8B-B14F-4D97-AF65-F5344CB8AC3E}">
        <p14:creationId xmlns:p14="http://schemas.microsoft.com/office/powerpoint/2010/main" val="237539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4469A97F-4749-4C8C-8F29-06331C0F12DD}" type="slidenum">
              <a:rPr lang="en-US"/>
              <a:pPr>
                <a:defRPr/>
              </a:pPr>
              <a:t>‹#›</a:t>
            </a:fld>
            <a:endParaRPr lang="en-US" dirty="0"/>
          </a:p>
        </p:txBody>
      </p:sp>
    </p:spTree>
    <p:extLst>
      <p:ext uri="{BB962C8B-B14F-4D97-AF65-F5344CB8AC3E}">
        <p14:creationId xmlns:p14="http://schemas.microsoft.com/office/powerpoint/2010/main" val="364772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B13B0213-550C-463C-9578-675D4F1EE933}" type="slidenum">
              <a:rPr lang="en-US"/>
              <a:pPr>
                <a:defRPr/>
              </a:pPr>
              <a:t>‹#›</a:t>
            </a:fld>
            <a:endParaRPr lang="en-US" dirty="0"/>
          </a:p>
        </p:txBody>
      </p:sp>
    </p:spTree>
    <p:extLst>
      <p:ext uri="{BB962C8B-B14F-4D97-AF65-F5344CB8AC3E}">
        <p14:creationId xmlns:p14="http://schemas.microsoft.com/office/powerpoint/2010/main" val="82971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64D664CF-CF4C-4C97-A084-2B64252B8E4A}" type="slidenum">
              <a:rPr lang="en-US"/>
              <a:pPr>
                <a:defRPr/>
              </a:pPr>
              <a:t>‹#›</a:t>
            </a:fld>
            <a:endParaRPr lang="en-US" dirty="0"/>
          </a:p>
        </p:txBody>
      </p:sp>
    </p:spTree>
    <p:extLst>
      <p:ext uri="{BB962C8B-B14F-4D97-AF65-F5344CB8AC3E}">
        <p14:creationId xmlns:p14="http://schemas.microsoft.com/office/powerpoint/2010/main" val="190213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endParaRPr lang="en-US" dirty="0"/>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60A4380D-B544-4EC0-AF68-F2CF4AD08BEB}" type="slidenum">
              <a:rPr lang="en-US"/>
              <a:pPr>
                <a:defRPr/>
              </a:pPr>
              <a:t>‹#›</a:t>
            </a:fld>
            <a:endParaRPr lang="en-US" dirty="0"/>
          </a:p>
        </p:txBody>
      </p:sp>
    </p:spTree>
    <p:extLst>
      <p:ext uri="{BB962C8B-B14F-4D97-AF65-F5344CB8AC3E}">
        <p14:creationId xmlns:p14="http://schemas.microsoft.com/office/powerpoint/2010/main" val="23948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85800" y="6408738"/>
            <a:ext cx="1920875" cy="365125"/>
          </a:xfrm>
          <a:prstGeom prst="rect">
            <a:avLst/>
          </a:prstGeom>
        </p:spPr>
        <p:txBody>
          <a:bodyPr vert="horz" anchor="b"/>
          <a:lstStyle>
            <a:lvl1pPr algn="l" eaLnBrk="1" latinLnBrk="0" hangingPunct="1">
              <a:defRPr kumimoji="0" sz="1000" smtClean="0">
                <a:solidFill>
                  <a:schemeClr val="tx1"/>
                </a:solidFill>
                <a:cs typeface="+mn-cs"/>
              </a:defRPr>
            </a:lvl1pPr>
            <a:extLst/>
          </a:lstStyle>
          <a:p>
            <a:pPr>
              <a:defRPr/>
            </a:pPr>
            <a:endParaRPr lang="en-US" dirty="0"/>
          </a:p>
        </p:txBody>
      </p:sp>
      <p:sp>
        <p:nvSpPr>
          <p:cNvPr id="22" name="Footer Placeholder 21"/>
          <p:cNvSpPr>
            <a:spLocks noGrp="1"/>
          </p:cNvSpPr>
          <p:nvPr>
            <p:ph type="ftr" sz="quarter" idx="3"/>
          </p:nvPr>
        </p:nvSpPr>
        <p:spPr>
          <a:xfrm>
            <a:off x="4379913" y="6408738"/>
            <a:ext cx="3087687" cy="365125"/>
          </a:xfrm>
          <a:prstGeom prst="rect">
            <a:avLst/>
          </a:prstGeom>
        </p:spPr>
        <p:txBody>
          <a:bodyPr vert="horz" anchor="b"/>
          <a:lstStyle>
            <a:lvl1pPr algn="r" eaLnBrk="1" latinLnBrk="0" hangingPunct="1">
              <a:defRPr kumimoji="0" sz="2000" dirty="0" smtClean="0">
                <a:solidFill>
                  <a:schemeClr val="tx1"/>
                </a:solidFill>
                <a:cs typeface="+mn-cs"/>
              </a:defRPr>
            </a:lvl1pPr>
            <a:extLst/>
          </a:lstStyle>
          <a:p>
            <a:pPr>
              <a:defRPr/>
            </a:pPr>
            <a:endParaRPr lang="en-US" dirty="0"/>
          </a:p>
        </p:txBody>
      </p:sp>
      <p:sp>
        <p:nvSpPr>
          <p:cNvPr id="18" name="Slide Number Placeholder 17"/>
          <p:cNvSpPr>
            <a:spLocks noGrp="1"/>
          </p:cNvSpPr>
          <p:nvPr>
            <p:ph type="sldNum" sz="quarter" idx="4"/>
          </p:nvPr>
        </p:nvSpPr>
        <p:spPr>
          <a:xfrm>
            <a:off x="76200" y="6408738"/>
            <a:ext cx="365125" cy="365125"/>
          </a:xfrm>
          <a:prstGeom prst="rect">
            <a:avLst/>
          </a:prstGeom>
        </p:spPr>
        <p:txBody>
          <a:bodyPr vert="horz" anchor="b"/>
          <a:lstStyle>
            <a:lvl1pPr algn="r" eaLnBrk="1" latinLnBrk="0" hangingPunct="1">
              <a:defRPr kumimoji="0" sz="1000" b="0" smtClean="0">
                <a:solidFill>
                  <a:schemeClr val="tx1"/>
                </a:solidFill>
                <a:cs typeface="+mn-cs"/>
              </a:defRPr>
            </a:lvl1pPr>
            <a:extLst/>
          </a:lstStyle>
          <a:p>
            <a:pPr>
              <a:defRPr/>
            </a:pPr>
            <a:fld id="{9D2AADDE-772F-461D-B504-E16F9621F7DA}" type="slidenum">
              <a:rPr lang="en-US"/>
              <a:pPr>
                <a:defRPr/>
              </a:pPr>
              <a:t>‹#›</a:t>
            </a:fld>
            <a:endParaRPr lang="en-US" dirty="0"/>
          </a:p>
        </p:txBody>
      </p:sp>
      <p:pic>
        <p:nvPicPr>
          <p:cNvPr id="1037"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20050" y="5867400"/>
            <a:ext cx="1047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2" r:id="rId4"/>
    <p:sldLayoutId id="2147483856" r:id="rId5"/>
    <p:sldLayoutId id="2147483851" r:id="rId6"/>
    <p:sldLayoutId id="2147483850" r:id="rId7"/>
    <p:sldLayoutId id="2147483857" r:id="rId8"/>
    <p:sldLayoutId id="2147483858" r:id="rId9"/>
    <p:sldLayoutId id="2147483849" r:id="rId10"/>
    <p:sldLayoutId id="2147483848" r:id="rId11"/>
    <p:sldLayoutId id="2147483859" r:id="rId12"/>
  </p:sldLayoutIdLst>
  <p:timing>
    <p:tnLst>
      <p:par>
        <p:cTn id="1" dur="indefinite" restart="never" nodeType="tmRoot"/>
      </p:par>
    </p:tnLst>
  </p:timing>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ph.ca.gov/Programs/CHCQ/LCP/CDPH%20Document%20Library/AFL-19-16.pdf" TargetMode="External"/><Relationship Id="rId2" Type="http://schemas.openxmlformats.org/officeDocument/2006/relationships/hyperlink" Target="https://www.cdph.ca.gov/Programs/CHCQ/LCP/CDPH%20Document%20Library/AFL-19-15.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ph.ca.gov/Programs/CHCQ/LCP/CDPH%20Document%20Library/AFL-19-18.pdf" TargetMode="External"/><Relationship Id="rId2" Type="http://schemas.openxmlformats.org/officeDocument/2006/relationships/hyperlink" Target="https://www.cdph.ca.gov/Programs/CHCQ/LCP/CDPH%20Document%20Library/AFL-19-17.pdf" TargetMode="External"/><Relationship Id="rId1" Type="http://schemas.openxmlformats.org/officeDocument/2006/relationships/slideLayout" Target="../slideLayouts/slideLayout2.xml"/><Relationship Id="rId4" Type="http://schemas.openxmlformats.org/officeDocument/2006/relationships/hyperlink" Target="https://www.cdph.ca.gov/Programs/CHCQ/LCP/Pages/LNCAFL.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LTC-Survey-FAQs.pdf"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ph.ca.gov/Programs/CHCQ/LCP/CalHealthFind/Pages/Home.aspx"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urldefense.proofpoint.com/v2/url?u=https-3A__www.supremecourt.gov_opinions_18pdf_17-2D1484-5F4f57.pdf&amp;d=DwMFAg&amp;c=Lr0a7ed3egkbwePCNW4ROg&amp;r=QVZJ1pGLNSRUbk0Bat3l9rz8IekC4nreOwkxxR6HUuE&amp;m=vuaP6Lx5GdNFIvEIn_SP5l3BtVKNQv6DCRqrEcafggU&amp;s=Lw-A8U0e87dzeIKiUFTOHIRsgYtVxeYeITBYlm0sl4o&amp;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q_immedjeopardy.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1</a:t>
            </a:fld>
            <a:endParaRPr lang="en-US" dirty="0"/>
          </a:p>
        </p:txBody>
      </p:sp>
      <p:sp>
        <p:nvSpPr>
          <p:cNvPr id="3" name="TextBox 2"/>
          <p:cNvSpPr txBox="1"/>
          <p:nvPr/>
        </p:nvSpPr>
        <p:spPr>
          <a:xfrm>
            <a:off x="448732" y="114300"/>
            <a:ext cx="8542867" cy="5016758"/>
          </a:xfrm>
          <a:prstGeom prst="rect">
            <a:avLst/>
          </a:prstGeom>
          <a:noFill/>
          <a:ln>
            <a:noFill/>
          </a:ln>
        </p:spPr>
        <p:txBody>
          <a:bodyPr wrap="square" rtlCol="0">
            <a:spAutoFit/>
          </a:bodyPr>
          <a:lstStyle/>
          <a:p>
            <a:pPr algn="ctr"/>
            <a:endPar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endParaRPr>
          </a:p>
          <a:p>
            <a:pPr algn="ctr"/>
            <a:endParaRPr lang="en-US" sz="3200" b="1" dirty="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endParaRPr>
          </a:p>
          <a:p>
            <a:pPr algn="ct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California </a:t>
            </a: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Department of Public Health</a:t>
            </a:r>
          </a:p>
          <a:p>
            <a:pPr algn="ct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Licensing and Certification Program</a:t>
            </a:r>
          </a:p>
          <a:p>
            <a:pPr algn="ct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Orange </a:t>
            </a:r>
            <a:r>
              <a:rPr lang="en-US" sz="3200" b="1" dirty="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County District </a:t>
            </a: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Office </a:t>
            </a:r>
          </a:p>
          <a:p>
            <a:pPr algn="ct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RAP Session </a:t>
            </a: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Presentation </a:t>
            </a:r>
            <a:endPar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endParaRPr>
          </a:p>
          <a:p>
            <a:pPr algn="ctr"/>
            <a:endPar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endParaRPr>
          </a:p>
          <a:p>
            <a:pPr algn="ctr"/>
            <a:r>
              <a:rPr lang="en-US" sz="3200" b="1" dirty="0" smtClean="0">
                <a:ln w="1905"/>
                <a:solidFill>
                  <a:srgbClr val="FF6600"/>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rPr>
              <a:t>June 26, 2019</a:t>
            </a:r>
          </a:p>
          <a:p>
            <a:pPr algn="ctr"/>
            <a:endParaRPr lang="en-US" sz="3200" b="1" dirty="0" smtClean="0">
              <a:ln w="1905"/>
              <a:solidFill>
                <a:srgbClr val="FF9966"/>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endParaRPr>
          </a:p>
          <a:p>
            <a:pPr algn="ctr"/>
            <a:endParaRPr lang="en-US" sz="3200" b="1" dirty="0">
              <a:ln w="1905"/>
              <a:solidFill>
                <a:srgbClr val="FF9966"/>
              </a:solidFill>
              <a:effectLst>
                <a:innerShdw blurRad="69850" dist="43180" dir="5400000">
                  <a:srgbClr val="000000">
                    <a:alpha val="65000"/>
                  </a:srgbClr>
                </a:inn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4992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10</a:t>
            </a:fld>
            <a:endParaRPr lang="en-US" dirty="0"/>
          </a:p>
        </p:txBody>
      </p:sp>
      <p:sp>
        <p:nvSpPr>
          <p:cNvPr id="3" name="TextBox 2"/>
          <p:cNvSpPr txBox="1"/>
          <p:nvPr/>
        </p:nvSpPr>
        <p:spPr>
          <a:xfrm>
            <a:off x="228600" y="304800"/>
            <a:ext cx="8610600" cy="5940088"/>
          </a:xfrm>
          <a:prstGeom prst="rect">
            <a:avLst/>
          </a:prstGeom>
          <a:noFill/>
        </p:spPr>
        <p:txBody>
          <a:bodyPr wrap="square" rtlCol="0">
            <a:spAutoFit/>
          </a:bodyPr>
          <a:lstStyle/>
          <a:p>
            <a:endParaRPr lang="en-US" sz="2400" b="1" u="sng" dirty="0" smtClean="0"/>
          </a:p>
          <a:p>
            <a:endParaRPr lang="en-US" sz="2400" b="1" u="sng" dirty="0" smtClean="0"/>
          </a:p>
          <a:p>
            <a:endParaRPr lang="en-US" sz="2400" b="1" u="sng" dirty="0"/>
          </a:p>
          <a:p>
            <a:r>
              <a:rPr lang="en-US" sz="2400" b="1" u="sng" dirty="0" smtClean="0"/>
              <a:t>Avoidable </a:t>
            </a:r>
            <a:r>
              <a:rPr lang="en-US" sz="2400" b="1" u="sng" dirty="0"/>
              <a:t>Accident” </a:t>
            </a:r>
            <a:endParaRPr lang="en-US" sz="2400" b="1" u="sng" dirty="0" smtClean="0"/>
          </a:p>
          <a:p>
            <a:r>
              <a:rPr lang="en-US" sz="2400" dirty="0" smtClean="0"/>
              <a:t>Means </a:t>
            </a:r>
            <a:r>
              <a:rPr lang="en-US" sz="2400" dirty="0"/>
              <a:t>that an accident occurred because the facility failed to: </a:t>
            </a:r>
            <a:endParaRPr lang="en-US" sz="2400" dirty="0" smtClean="0"/>
          </a:p>
          <a:p>
            <a:endParaRPr lang="en-US" sz="2400" dirty="0" smtClean="0"/>
          </a:p>
          <a:p>
            <a:r>
              <a:rPr lang="en-US" sz="2400" dirty="0" smtClean="0"/>
              <a:t>• </a:t>
            </a:r>
            <a:r>
              <a:rPr lang="en-US" sz="2400" u="sng" dirty="0"/>
              <a:t>Identify</a:t>
            </a:r>
            <a:r>
              <a:rPr lang="en-US" sz="2400" dirty="0"/>
              <a:t> environmental hazards and/or assess individual resident risk of an accident, including the need for supervision and/or assistive devices; and/or </a:t>
            </a:r>
            <a:endParaRPr lang="en-US" sz="2400" dirty="0" smtClean="0"/>
          </a:p>
          <a:p>
            <a:endParaRPr lang="en-US" sz="2400" dirty="0"/>
          </a:p>
          <a:p>
            <a:r>
              <a:rPr lang="en-US" sz="2400" dirty="0"/>
              <a:t>• </a:t>
            </a:r>
            <a:r>
              <a:rPr lang="en-US" sz="2400" u="sng" dirty="0" smtClean="0"/>
              <a:t>Evaluate/analyze </a:t>
            </a:r>
            <a:r>
              <a:rPr lang="en-US" sz="2400" dirty="0"/>
              <a:t>the hazards and risks and eliminate them, if possible, or, if not possible, identify and implement measures to reduce the hazards/risks as much as possible; and/or </a:t>
            </a:r>
          </a:p>
          <a:p>
            <a:endParaRPr lang="en-US" sz="2200" dirty="0" smtClean="0"/>
          </a:p>
          <a:p>
            <a:endParaRPr lang="en-US" sz="2200" dirty="0"/>
          </a:p>
        </p:txBody>
      </p:sp>
      <p:sp>
        <p:nvSpPr>
          <p:cNvPr id="7" name="Title 2"/>
          <p:cNvSpPr txBox="1">
            <a:spLocks/>
          </p:cNvSpPr>
          <p:nvPr/>
        </p:nvSpPr>
        <p:spPr>
          <a:xfrm>
            <a:off x="457200" y="274638"/>
            <a:ext cx="8229600" cy="1143000"/>
          </a:xfrm>
          <a:prstGeom prst="rect">
            <a:avLst/>
          </a:prstGeom>
        </p:spPr>
        <p:txBody>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dirty="0" smtClean="0"/>
              <a:t>Accidents: F689</a:t>
            </a:r>
            <a:endParaRPr lang="en-US" dirty="0"/>
          </a:p>
        </p:txBody>
      </p:sp>
    </p:spTree>
    <p:extLst>
      <p:ext uri="{BB962C8B-B14F-4D97-AF65-F5344CB8AC3E}">
        <p14:creationId xmlns:p14="http://schemas.microsoft.com/office/powerpoint/2010/main" val="120040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11</a:t>
            </a:fld>
            <a:endParaRPr lang="en-US" dirty="0"/>
          </a:p>
        </p:txBody>
      </p:sp>
      <p:sp>
        <p:nvSpPr>
          <p:cNvPr id="5" name="Rectangle 4"/>
          <p:cNvSpPr/>
          <p:nvPr/>
        </p:nvSpPr>
        <p:spPr>
          <a:xfrm>
            <a:off x="441325" y="533400"/>
            <a:ext cx="8550275" cy="5232202"/>
          </a:xfrm>
          <a:prstGeom prst="rect">
            <a:avLst/>
          </a:prstGeom>
        </p:spPr>
        <p:txBody>
          <a:bodyPr wrap="square">
            <a:spAutoFit/>
          </a:bodyPr>
          <a:lstStyle/>
          <a:p>
            <a:endParaRPr lang="en-US" sz="2200" u="sng" dirty="0"/>
          </a:p>
          <a:p>
            <a:pPr marL="342900" indent="-342900">
              <a:buFont typeface="Arial" panose="020B0604020202020204" pitchFamily="34" charset="0"/>
              <a:buChar char="•"/>
            </a:pPr>
            <a:endParaRPr lang="en-US" sz="2400" u="sng" dirty="0" smtClean="0"/>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r>
              <a:rPr lang="en-US" sz="2400" u="sng" dirty="0" smtClean="0"/>
              <a:t>Implement </a:t>
            </a:r>
            <a:r>
              <a:rPr lang="en-US" sz="2400" u="sng" dirty="0"/>
              <a:t>interventions, </a:t>
            </a:r>
            <a:r>
              <a:rPr lang="en-US" sz="2400" dirty="0"/>
              <a:t>including adequate supervision </a:t>
            </a:r>
            <a:r>
              <a:rPr lang="en-US" sz="2400" dirty="0" smtClean="0"/>
              <a:t>and assistive </a:t>
            </a:r>
            <a:r>
              <a:rPr lang="en-US" sz="2400" dirty="0"/>
              <a:t>devices, consistent with a resident’s needs, goals, care plan and current professional standards of practice in order to eliminate the risk, if possible, and, if not, reduce the risk of an accident; and/or </a:t>
            </a:r>
          </a:p>
          <a:p>
            <a:endParaRPr lang="en-US" sz="2800" dirty="0" smtClean="0"/>
          </a:p>
          <a:p>
            <a:pPr marL="342900" indent="-342900">
              <a:buFont typeface="Arial" panose="020B0604020202020204" pitchFamily="34" charset="0"/>
              <a:buChar char="•"/>
            </a:pPr>
            <a:r>
              <a:rPr lang="en-US" sz="2400" u="sng" dirty="0" smtClean="0"/>
              <a:t>Monitor </a:t>
            </a:r>
            <a:r>
              <a:rPr lang="en-US" sz="2400" u="sng" dirty="0"/>
              <a:t>the effectiveness </a:t>
            </a:r>
            <a:r>
              <a:rPr lang="en-US" sz="2400" dirty="0"/>
              <a:t>of the interventions and modify the care plan as necessary, in accordance with current professional standards of </a:t>
            </a:r>
            <a:r>
              <a:rPr lang="en-US" sz="2400" dirty="0" smtClean="0"/>
              <a:t>practice.</a:t>
            </a:r>
            <a:endParaRPr lang="en-US" sz="2400" dirty="0" smtClean="0"/>
          </a:p>
          <a:p>
            <a:endParaRPr lang="en-US" sz="2200" dirty="0"/>
          </a:p>
          <a:p>
            <a:endParaRPr lang="en-US" sz="2200" dirty="0"/>
          </a:p>
        </p:txBody>
      </p:sp>
      <p:sp>
        <p:nvSpPr>
          <p:cNvPr id="4" name="Title 2"/>
          <p:cNvSpPr txBox="1">
            <a:spLocks/>
          </p:cNvSpPr>
          <p:nvPr/>
        </p:nvSpPr>
        <p:spPr>
          <a:xfrm>
            <a:off x="457200" y="274638"/>
            <a:ext cx="8153400" cy="868362"/>
          </a:xfrm>
          <a:prstGeom prst="rect">
            <a:avLst/>
          </a:prstGeom>
        </p:spPr>
        <p:txBody>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dirty="0" smtClean="0"/>
              <a:t>Accidents: F689</a:t>
            </a:r>
            <a:endParaRPr lang="en-US" dirty="0"/>
          </a:p>
        </p:txBody>
      </p:sp>
    </p:spTree>
    <p:extLst>
      <p:ext uri="{BB962C8B-B14F-4D97-AF65-F5344CB8AC3E}">
        <p14:creationId xmlns:p14="http://schemas.microsoft.com/office/powerpoint/2010/main" val="509241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8762" y="457200"/>
            <a:ext cx="8229600" cy="5410200"/>
          </a:xfrm>
        </p:spPr>
        <p:txBody>
          <a:bodyPr/>
          <a:lstStyle/>
          <a:p>
            <a:pPr marL="109537" indent="0">
              <a:buNone/>
            </a:pPr>
            <a:endParaRPr lang="en-US" sz="1800" dirty="0"/>
          </a:p>
          <a:p>
            <a:pPr marL="109537" indent="0">
              <a:buNone/>
            </a:pPr>
            <a:endParaRPr lang="en-US" sz="1800" dirty="0" smtClean="0"/>
          </a:p>
          <a:p>
            <a:pPr marL="109537" indent="0">
              <a:buNone/>
            </a:pPr>
            <a:endParaRPr lang="en-US" sz="1800" dirty="0"/>
          </a:p>
          <a:p>
            <a:pPr marL="109537" indent="0">
              <a:buNone/>
            </a:pPr>
            <a:r>
              <a:rPr lang="en-US" sz="2000" dirty="0" smtClean="0"/>
              <a:t>Evaluation </a:t>
            </a:r>
            <a:r>
              <a:rPr lang="en-US" sz="2000" dirty="0"/>
              <a:t>of </a:t>
            </a:r>
            <a:r>
              <a:rPr lang="en-US" sz="2000" b="1" dirty="0"/>
              <a:t>all of the causal factors </a:t>
            </a:r>
            <a:r>
              <a:rPr lang="en-US" sz="2000" dirty="0"/>
              <a:t>leading to a resident fall assists the facility in developing and implementing relevant, consistent, and individualized interventions to prevent future occurrence.  Proper actions following a fall include:</a:t>
            </a:r>
          </a:p>
          <a:p>
            <a:pPr lvl="0"/>
            <a:endParaRPr lang="en-US" sz="2000" dirty="0" smtClean="0"/>
          </a:p>
          <a:p>
            <a:pPr lvl="0"/>
            <a:r>
              <a:rPr lang="en-US" sz="2000" dirty="0" smtClean="0"/>
              <a:t>Ascertaining </a:t>
            </a:r>
            <a:r>
              <a:rPr lang="en-US" sz="2000" dirty="0"/>
              <a:t>if there were injuries, and providing treatment as necessary.</a:t>
            </a:r>
          </a:p>
          <a:p>
            <a:pPr lvl="0"/>
            <a:r>
              <a:rPr lang="en-US" sz="2000" dirty="0"/>
              <a:t>Determining what may have caused or contributed to the fall, including ascertaining what the resident was trying to do before he or she fell.</a:t>
            </a:r>
          </a:p>
          <a:p>
            <a:pPr lvl="0"/>
            <a:r>
              <a:rPr lang="en-US" sz="2000" dirty="0"/>
              <a:t>Addressing the risk factors for the fall such as the resident’s medical conditions, facility environment issues, or staffing issues.</a:t>
            </a:r>
          </a:p>
          <a:p>
            <a:pPr lvl="0"/>
            <a:r>
              <a:rPr lang="en-US" sz="2000" dirty="0"/>
              <a:t>Revising the resident’s plan of care and/or facility practices, as needed, to reduce the likelihood of another fall.</a:t>
            </a:r>
          </a:p>
        </p:txBody>
      </p:sp>
      <p:sp>
        <p:nvSpPr>
          <p:cNvPr id="4" name="Slide Number Placeholder 3"/>
          <p:cNvSpPr>
            <a:spLocks noGrp="1"/>
          </p:cNvSpPr>
          <p:nvPr>
            <p:ph type="sldNum" sz="quarter" idx="12"/>
          </p:nvPr>
        </p:nvSpPr>
        <p:spPr/>
        <p:txBody>
          <a:bodyPr/>
          <a:lstStyle/>
          <a:p>
            <a:pPr>
              <a:defRPr/>
            </a:pPr>
            <a:fld id="{9D2AADDE-772F-461D-B504-E16F9621F7DA}" type="slidenum">
              <a:rPr lang="en-US" smtClean="0"/>
              <a:pPr>
                <a:defRPr/>
              </a:pPr>
              <a:t>12</a:t>
            </a:fld>
            <a:endParaRPr lang="en-US" dirty="0"/>
          </a:p>
        </p:txBody>
      </p:sp>
      <p:sp>
        <p:nvSpPr>
          <p:cNvPr id="5" name="Title 2"/>
          <p:cNvSpPr>
            <a:spLocks noGrp="1"/>
          </p:cNvSpPr>
          <p:nvPr>
            <p:ph type="title"/>
          </p:nvPr>
        </p:nvSpPr>
        <p:spPr>
          <a:xfrm>
            <a:off x="457200" y="274638"/>
            <a:ext cx="8229600" cy="1143000"/>
          </a:xfrm>
        </p:spPr>
        <p:txBody>
          <a:bodyPr/>
          <a:lstStyle/>
          <a:p>
            <a:pPr algn="ctr"/>
            <a:r>
              <a:rPr lang="en-US" dirty="0" smtClean="0"/>
              <a:t>Accidents</a:t>
            </a:r>
            <a:r>
              <a:rPr lang="en-US" dirty="0" smtClean="0"/>
              <a:t>: F689</a:t>
            </a:r>
            <a:endParaRPr lang="en-US" dirty="0"/>
          </a:p>
        </p:txBody>
      </p:sp>
    </p:spTree>
    <p:extLst>
      <p:ext uri="{BB962C8B-B14F-4D97-AF65-F5344CB8AC3E}">
        <p14:creationId xmlns:p14="http://schemas.microsoft.com/office/powerpoint/2010/main" val="29531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ctr"/>
            <a:r>
              <a:rPr lang="en-US" sz="3200" u="sng" dirty="0" smtClean="0"/>
              <a:t/>
            </a:r>
            <a:br>
              <a:rPr lang="en-US" sz="3200" u="sng" dirty="0" smtClean="0"/>
            </a:br>
            <a:r>
              <a:rPr lang="en-US" sz="3200" u="sng" dirty="0" smtClean="0"/>
              <a:t>Common </a:t>
            </a:r>
            <a:r>
              <a:rPr lang="en-US" sz="3200" u="sng" dirty="0" smtClean="0"/>
              <a:t>Deficiencies cited as a result of:</a:t>
            </a:r>
            <a:r>
              <a:rPr lang="en-US" sz="3200" dirty="0"/>
              <a:t/>
            </a:r>
            <a:br>
              <a:rPr lang="en-US" sz="3200" dirty="0"/>
            </a:br>
            <a:endParaRPr lang="en-US" sz="3200" dirty="0"/>
          </a:p>
        </p:txBody>
      </p:sp>
      <p:sp>
        <p:nvSpPr>
          <p:cNvPr id="3" name="Text Placeholder 2"/>
          <p:cNvSpPr>
            <a:spLocks noGrp="1"/>
          </p:cNvSpPr>
          <p:nvPr>
            <p:ph type="body" idx="1"/>
          </p:nvPr>
        </p:nvSpPr>
        <p:spPr>
          <a:xfrm>
            <a:off x="457200" y="914400"/>
            <a:ext cx="8229600" cy="5486400"/>
          </a:xfrm>
        </p:spPr>
        <p:txBody>
          <a:bodyPr/>
          <a:lstStyle/>
          <a:p>
            <a:r>
              <a:rPr lang="en-US" sz="1800" dirty="0" smtClean="0"/>
              <a:t>Investigation are not </a:t>
            </a:r>
            <a:r>
              <a:rPr lang="en-US" sz="1800" dirty="0" smtClean="0"/>
              <a:t>complete </a:t>
            </a:r>
            <a:r>
              <a:rPr lang="en-US" sz="1800" dirty="0" smtClean="0"/>
              <a:t>and/or thorough such as</a:t>
            </a:r>
            <a:r>
              <a:rPr lang="en-US" sz="1800" dirty="0" smtClean="0"/>
              <a:t>:</a:t>
            </a:r>
            <a:r>
              <a:rPr lang="en-US" sz="1800" dirty="0" smtClean="0"/>
              <a:t> </a:t>
            </a:r>
          </a:p>
          <a:p>
            <a:pPr lvl="1"/>
            <a:r>
              <a:rPr lang="en-US" sz="1800" dirty="0" smtClean="0"/>
              <a:t>When </a:t>
            </a:r>
            <a:r>
              <a:rPr lang="en-US" sz="1800" dirty="0"/>
              <a:t>was resident last </a:t>
            </a:r>
            <a:r>
              <a:rPr lang="en-US" sz="1800" dirty="0" smtClean="0"/>
              <a:t>seen?</a:t>
            </a:r>
            <a:endParaRPr lang="en-US" sz="1800" dirty="0"/>
          </a:p>
          <a:p>
            <a:pPr lvl="1"/>
            <a:r>
              <a:rPr lang="en-US" sz="1800" dirty="0"/>
              <a:t>W</a:t>
            </a:r>
            <a:r>
              <a:rPr lang="en-US" sz="1800" dirty="0" smtClean="0"/>
              <a:t>hen </a:t>
            </a:r>
            <a:r>
              <a:rPr lang="en-US" sz="1800" dirty="0"/>
              <a:t>were they toileted or changed </a:t>
            </a:r>
            <a:r>
              <a:rPr lang="en-US" sz="1800" dirty="0" smtClean="0"/>
              <a:t>last?</a:t>
            </a:r>
            <a:endParaRPr lang="en-US" sz="1800" dirty="0"/>
          </a:p>
          <a:p>
            <a:pPr lvl="1"/>
            <a:r>
              <a:rPr lang="en-US" sz="1800" dirty="0"/>
              <a:t>What was the resident doing before the </a:t>
            </a:r>
            <a:r>
              <a:rPr lang="en-US" sz="1800" dirty="0" smtClean="0"/>
              <a:t>fall/injury, </a:t>
            </a:r>
            <a:r>
              <a:rPr lang="en-US" sz="1800" dirty="0"/>
              <a:t>behaviors which could have lead up to the fall?</a:t>
            </a:r>
          </a:p>
          <a:p>
            <a:pPr lvl="1"/>
            <a:r>
              <a:rPr lang="en-US" sz="1800" dirty="0" smtClean="0"/>
              <a:t>Interviews </a:t>
            </a:r>
            <a:r>
              <a:rPr lang="en-US" sz="1800" dirty="0"/>
              <a:t>with </a:t>
            </a:r>
            <a:r>
              <a:rPr lang="en-US" sz="1800" dirty="0" smtClean="0"/>
              <a:t>staff/residents/visitors </a:t>
            </a:r>
            <a:r>
              <a:rPr lang="en-US" sz="1800" dirty="0" smtClean="0"/>
              <a:t>who </a:t>
            </a:r>
            <a:r>
              <a:rPr lang="en-US" sz="1800" dirty="0"/>
              <a:t>know the resident and might shed light on </a:t>
            </a:r>
            <a:r>
              <a:rPr lang="en-US" sz="1800" dirty="0" smtClean="0"/>
              <a:t>the situation or behaviors.</a:t>
            </a:r>
            <a:endParaRPr lang="en-US" sz="1800" dirty="0"/>
          </a:p>
          <a:p>
            <a:pPr lvl="1"/>
            <a:r>
              <a:rPr lang="en-US" sz="1800" dirty="0" smtClean="0"/>
              <a:t>Complete description of what happened and how the resident was found; such as the position of the bed, bed alarm on/off, floor mat, type of bed, roommate present, call light on/off, etc. </a:t>
            </a:r>
            <a:r>
              <a:rPr lang="en-US" sz="1800" dirty="0" smtClean="0"/>
              <a:t>etc.</a:t>
            </a:r>
          </a:p>
          <a:p>
            <a:pPr lvl="1"/>
            <a:r>
              <a:rPr lang="en-US" sz="1800" dirty="0" smtClean="0"/>
              <a:t>How </a:t>
            </a:r>
            <a:r>
              <a:rPr lang="en-US" sz="1800" dirty="0"/>
              <a:t>does the IDT determine interventions when they do not have all the facts?</a:t>
            </a:r>
          </a:p>
          <a:p>
            <a:r>
              <a:rPr lang="en-US" sz="1800" dirty="0" smtClean="0"/>
              <a:t>Facility did not following </a:t>
            </a:r>
            <a:r>
              <a:rPr lang="en-US" sz="1800" dirty="0"/>
              <a:t>through on </a:t>
            </a:r>
            <a:r>
              <a:rPr lang="en-US" sz="1800" dirty="0" smtClean="0"/>
              <a:t>interventions,  recommendations or orders. </a:t>
            </a:r>
            <a:endParaRPr lang="en-US" sz="1800" dirty="0"/>
          </a:p>
          <a:p>
            <a:r>
              <a:rPr lang="en-US" sz="1800" dirty="0"/>
              <a:t>Not updating the plan of </a:t>
            </a:r>
            <a:r>
              <a:rPr lang="en-US" sz="1800" dirty="0" smtClean="0"/>
              <a:t>care.</a:t>
            </a:r>
            <a:endParaRPr lang="en-US" sz="1800" dirty="0"/>
          </a:p>
          <a:p>
            <a:r>
              <a:rPr lang="en-US" sz="1800" dirty="0"/>
              <a:t>Not notifying the primary physician or </a:t>
            </a:r>
            <a:r>
              <a:rPr lang="en-US" sz="1800" dirty="0" smtClean="0"/>
              <a:t>Responsible Party.</a:t>
            </a:r>
            <a:endParaRPr lang="en-US" sz="1800" dirty="0"/>
          </a:p>
          <a:p>
            <a:r>
              <a:rPr lang="en-US" sz="1800" dirty="0" smtClean="0"/>
              <a:t>Failed to provide the </a:t>
            </a:r>
            <a:r>
              <a:rPr lang="en-US" sz="1800" dirty="0"/>
              <a:t>required 5-day </a:t>
            </a:r>
            <a:r>
              <a:rPr lang="en-US" sz="1800" dirty="0" smtClean="0"/>
              <a:t>(</a:t>
            </a:r>
            <a:r>
              <a:rPr lang="en-US" sz="1800" dirty="0" smtClean="0"/>
              <a:t>working days) </a:t>
            </a:r>
            <a:r>
              <a:rPr lang="en-US" sz="1800" dirty="0" smtClean="0"/>
              <a:t>summary </a:t>
            </a:r>
            <a:r>
              <a:rPr lang="en-US" sz="1800" dirty="0"/>
              <a:t>to </a:t>
            </a:r>
            <a:r>
              <a:rPr lang="en-US" sz="1800" dirty="0" smtClean="0"/>
              <a:t>CDPH with Facility Reported Incidents (FRI)</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9D2AADDE-772F-461D-B504-E16F9621F7DA}" type="slidenum">
              <a:rPr lang="en-US" smtClean="0"/>
              <a:pPr>
                <a:defRPr/>
              </a:pPr>
              <a:t>13</a:t>
            </a:fld>
            <a:endParaRPr lang="en-US" dirty="0"/>
          </a:p>
        </p:txBody>
      </p:sp>
    </p:spTree>
    <p:extLst>
      <p:ext uri="{BB962C8B-B14F-4D97-AF65-F5344CB8AC3E}">
        <p14:creationId xmlns:p14="http://schemas.microsoft.com/office/powerpoint/2010/main" val="240114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638"/>
            <a:ext cx="3505200" cy="792162"/>
          </a:xfrm>
        </p:spPr>
        <p:txBody>
          <a:bodyPr>
            <a:normAutofit/>
          </a:bodyPr>
          <a:lstStyle/>
          <a:p>
            <a:r>
              <a:rPr lang="en-US" sz="3600" u="sng" dirty="0" smtClean="0"/>
              <a:t>AFL 19-15.1</a:t>
            </a:r>
            <a:endParaRPr lang="en-US" sz="3600" u="sng" dirty="0"/>
          </a:p>
        </p:txBody>
      </p:sp>
      <p:sp>
        <p:nvSpPr>
          <p:cNvPr id="2" name="Slide Number Placeholder 1"/>
          <p:cNvSpPr>
            <a:spLocks noGrp="1"/>
          </p:cNvSpPr>
          <p:nvPr>
            <p:ph type="sldNum" sz="quarter" idx="12"/>
          </p:nvPr>
        </p:nvSpPr>
        <p:spPr/>
        <p:txBody>
          <a:bodyPr/>
          <a:lstStyle/>
          <a:p>
            <a:fld id="{B13B0213-550C-463C-9578-675D4F1EE933}" type="slidenum">
              <a:rPr lang="en-US" smtClean="0"/>
              <a:pPr/>
              <a:t>14</a:t>
            </a:fld>
            <a:endParaRPr lang="en-US" dirty="0"/>
          </a:p>
        </p:txBody>
      </p:sp>
      <p:pic>
        <p:nvPicPr>
          <p:cNvPr id="3" name="Picture 2"/>
          <p:cNvPicPr>
            <a:picLocks noChangeAspect="1"/>
          </p:cNvPicPr>
          <p:nvPr/>
        </p:nvPicPr>
        <p:blipFill>
          <a:blip r:embed="rId2"/>
          <a:stretch>
            <a:fillRect/>
          </a:stretch>
        </p:blipFill>
        <p:spPr>
          <a:xfrm>
            <a:off x="3657600" y="428671"/>
            <a:ext cx="5410200" cy="6345192"/>
          </a:xfrm>
          <a:prstGeom prst="rect">
            <a:avLst/>
          </a:prstGeom>
        </p:spPr>
      </p:pic>
    </p:spTree>
    <p:extLst>
      <p:ext uri="{BB962C8B-B14F-4D97-AF65-F5344CB8AC3E}">
        <p14:creationId xmlns:p14="http://schemas.microsoft.com/office/powerpoint/2010/main" val="269628706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69A97F-4749-4C8C-8F29-06331C0F12DD}" type="slidenum">
              <a:rPr lang="en-US" smtClean="0"/>
              <a:pPr>
                <a:defRPr/>
              </a:pPr>
              <a:t>15</a:t>
            </a:fld>
            <a:endParaRPr lang="en-US" dirty="0"/>
          </a:p>
        </p:txBody>
      </p:sp>
      <p:pic>
        <p:nvPicPr>
          <p:cNvPr id="5" name="Picture 4"/>
          <p:cNvPicPr>
            <a:picLocks noChangeAspect="1"/>
          </p:cNvPicPr>
          <p:nvPr/>
        </p:nvPicPr>
        <p:blipFill>
          <a:blip r:embed="rId2"/>
          <a:stretch>
            <a:fillRect/>
          </a:stretch>
        </p:blipFill>
        <p:spPr>
          <a:xfrm>
            <a:off x="3505200" y="69274"/>
            <a:ext cx="5611586" cy="6695262"/>
          </a:xfrm>
          <a:prstGeom prst="rect">
            <a:avLst/>
          </a:prstGeom>
        </p:spPr>
      </p:pic>
      <p:sp>
        <p:nvSpPr>
          <p:cNvPr id="6" name="Title 3"/>
          <p:cNvSpPr>
            <a:spLocks noGrp="1"/>
          </p:cNvSpPr>
          <p:nvPr>
            <p:ph type="title"/>
          </p:nvPr>
        </p:nvSpPr>
        <p:spPr>
          <a:xfrm>
            <a:off x="457200" y="274638"/>
            <a:ext cx="2971800" cy="1143000"/>
          </a:xfrm>
        </p:spPr>
        <p:txBody>
          <a:bodyPr>
            <a:noAutofit/>
          </a:bodyPr>
          <a:lstStyle/>
          <a:p>
            <a:r>
              <a:rPr lang="en-US" sz="3600" u="sng" dirty="0" smtClean="0"/>
              <a:t>AFL </a:t>
            </a:r>
            <a:r>
              <a:rPr lang="en-US" sz="3600" u="sng" dirty="0" smtClean="0"/>
              <a:t>19-16</a:t>
            </a:r>
            <a:endParaRPr lang="en-US" sz="3600" u="sng" dirty="0"/>
          </a:p>
        </p:txBody>
      </p:sp>
    </p:spTree>
    <p:extLst>
      <p:ext uri="{BB962C8B-B14F-4D97-AF65-F5344CB8AC3E}">
        <p14:creationId xmlns:p14="http://schemas.microsoft.com/office/powerpoint/2010/main" val="1354673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2667000" cy="639762"/>
          </a:xfrm>
        </p:spPr>
        <p:txBody>
          <a:bodyPr>
            <a:noAutofit/>
          </a:bodyPr>
          <a:lstStyle/>
          <a:p>
            <a:r>
              <a:rPr lang="en-US" sz="3600" u="sng" dirty="0" smtClean="0"/>
              <a:t>AFL 19-17</a:t>
            </a:r>
            <a:endParaRPr lang="en-US" sz="3600" u="sng" dirty="0"/>
          </a:p>
        </p:txBody>
      </p:sp>
      <p:sp>
        <p:nvSpPr>
          <p:cNvPr id="3" name="Slide Number Placeholder 2"/>
          <p:cNvSpPr>
            <a:spLocks noGrp="1"/>
          </p:cNvSpPr>
          <p:nvPr>
            <p:ph type="sldNum" sz="quarter" idx="12"/>
          </p:nvPr>
        </p:nvSpPr>
        <p:spPr/>
        <p:txBody>
          <a:bodyPr/>
          <a:lstStyle/>
          <a:p>
            <a:pPr>
              <a:defRPr/>
            </a:pPr>
            <a:fld id="{4469A97F-4749-4C8C-8F29-06331C0F12DD}" type="slidenum">
              <a:rPr lang="en-US" smtClean="0"/>
              <a:pPr>
                <a:defRPr/>
              </a:pPr>
              <a:t>16</a:t>
            </a:fld>
            <a:endParaRPr lang="en-US" dirty="0"/>
          </a:p>
        </p:txBody>
      </p:sp>
      <p:pic>
        <p:nvPicPr>
          <p:cNvPr id="4" name="Picture 3"/>
          <p:cNvPicPr>
            <a:picLocks noChangeAspect="1"/>
          </p:cNvPicPr>
          <p:nvPr/>
        </p:nvPicPr>
        <p:blipFill>
          <a:blip r:embed="rId2"/>
          <a:stretch>
            <a:fillRect/>
          </a:stretch>
        </p:blipFill>
        <p:spPr>
          <a:xfrm>
            <a:off x="3429000" y="74105"/>
            <a:ext cx="5638800" cy="6677988"/>
          </a:xfrm>
          <a:prstGeom prst="rect">
            <a:avLst/>
          </a:prstGeom>
        </p:spPr>
      </p:pic>
    </p:spTree>
    <p:extLst>
      <p:ext uri="{BB962C8B-B14F-4D97-AF65-F5344CB8AC3E}">
        <p14:creationId xmlns:p14="http://schemas.microsoft.com/office/powerpoint/2010/main" val="2452983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2743200" cy="487362"/>
          </a:xfrm>
        </p:spPr>
        <p:txBody>
          <a:bodyPr>
            <a:noAutofit/>
          </a:bodyPr>
          <a:lstStyle/>
          <a:p>
            <a:r>
              <a:rPr lang="en-US" sz="3600" u="sng" dirty="0" smtClean="0"/>
              <a:t>AFL 19-18</a:t>
            </a:r>
            <a:endParaRPr lang="en-US" sz="3600" u="sng" dirty="0"/>
          </a:p>
        </p:txBody>
      </p:sp>
      <p:sp>
        <p:nvSpPr>
          <p:cNvPr id="3" name="Slide Number Placeholder 2"/>
          <p:cNvSpPr>
            <a:spLocks noGrp="1"/>
          </p:cNvSpPr>
          <p:nvPr>
            <p:ph type="sldNum" sz="quarter" idx="12"/>
          </p:nvPr>
        </p:nvSpPr>
        <p:spPr/>
        <p:txBody>
          <a:bodyPr/>
          <a:lstStyle/>
          <a:p>
            <a:pPr>
              <a:defRPr/>
            </a:pPr>
            <a:fld id="{4469A97F-4749-4C8C-8F29-06331C0F12DD}" type="slidenum">
              <a:rPr lang="en-US" smtClean="0"/>
              <a:pPr>
                <a:defRPr/>
              </a:pPr>
              <a:t>17</a:t>
            </a:fld>
            <a:endParaRPr lang="en-US" dirty="0"/>
          </a:p>
        </p:txBody>
      </p:sp>
      <p:pic>
        <p:nvPicPr>
          <p:cNvPr id="4" name="Picture 3"/>
          <p:cNvPicPr>
            <a:picLocks noChangeAspect="1"/>
          </p:cNvPicPr>
          <p:nvPr/>
        </p:nvPicPr>
        <p:blipFill rotWithShape="1">
          <a:blip r:embed="rId2"/>
          <a:srcRect l="536" t="1345" r="1506"/>
          <a:stretch/>
        </p:blipFill>
        <p:spPr>
          <a:xfrm>
            <a:off x="3352800" y="233911"/>
            <a:ext cx="5791200" cy="6534509"/>
          </a:xfrm>
          <a:prstGeom prst="rect">
            <a:avLst/>
          </a:prstGeom>
        </p:spPr>
      </p:pic>
    </p:spTree>
    <p:extLst>
      <p:ext uri="{BB962C8B-B14F-4D97-AF65-F5344CB8AC3E}">
        <p14:creationId xmlns:p14="http://schemas.microsoft.com/office/powerpoint/2010/main" val="378494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172200"/>
          </a:xfrm>
        </p:spPr>
        <p:txBody>
          <a:bodyPr/>
          <a:lstStyle/>
          <a:p>
            <a:pPr marL="109537" indent="0">
              <a:buNone/>
            </a:pPr>
            <a:r>
              <a:rPr lang="en-US" sz="2800" dirty="0" smtClean="0"/>
              <a:t>  </a:t>
            </a:r>
          </a:p>
          <a:p>
            <a:pPr marL="109537" indent="0">
              <a:buNone/>
            </a:pPr>
            <a:endParaRPr lang="en-US" sz="2400" dirty="0" smtClean="0"/>
          </a:p>
          <a:p>
            <a:r>
              <a:rPr lang="en-US" sz="2200" b="1" dirty="0" smtClean="0"/>
              <a:t>AFL 19-15.1</a:t>
            </a:r>
            <a:r>
              <a:rPr lang="en-US" sz="2200" dirty="0" smtClean="0"/>
              <a:t>:  Announcement</a:t>
            </a:r>
            <a:r>
              <a:rPr lang="en-US" sz="2200" dirty="0"/>
              <a:t>: New Online Application Process for Patient Needs and </a:t>
            </a:r>
            <a:r>
              <a:rPr lang="en-US" sz="2200" dirty="0" smtClean="0"/>
              <a:t>Workforce </a:t>
            </a:r>
            <a:r>
              <a:rPr lang="en-US" sz="2200" dirty="0"/>
              <a:t>Shortage </a:t>
            </a:r>
            <a:r>
              <a:rPr lang="en-US" sz="2200" dirty="0" smtClean="0"/>
              <a:t>Waivers:</a:t>
            </a:r>
            <a:endParaRPr lang="en-US" sz="2200" dirty="0"/>
          </a:p>
          <a:p>
            <a:r>
              <a:rPr lang="en-US" sz="1600" dirty="0" smtClean="0">
                <a:hlinkClick r:id="rId2"/>
              </a:rPr>
              <a:t>https</a:t>
            </a:r>
            <a:r>
              <a:rPr lang="en-US" sz="1600" dirty="0">
                <a:hlinkClick r:id="rId2"/>
              </a:rPr>
              <a:t>://</a:t>
            </a:r>
            <a:r>
              <a:rPr lang="en-US" sz="1600" dirty="0" smtClean="0">
                <a:hlinkClick r:id="rId2"/>
              </a:rPr>
              <a:t>www.cdph.ca.gov/Programs/CHCQ/LCP/CDPH%20Document%20Library/AFL-19-15.1.pdf</a:t>
            </a:r>
            <a:endParaRPr lang="en-US" sz="1600" dirty="0" smtClean="0"/>
          </a:p>
          <a:p>
            <a:endParaRPr lang="en-US" sz="2000" dirty="0"/>
          </a:p>
          <a:p>
            <a:r>
              <a:rPr lang="en-US" sz="2200" dirty="0" smtClean="0"/>
              <a:t>AF</a:t>
            </a:r>
            <a:r>
              <a:rPr lang="en-US" sz="2200" b="1" dirty="0" smtClean="0"/>
              <a:t>L 19-16</a:t>
            </a:r>
            <a:r>
              <a:rPr lang="en-US" sz="2200" dirty="0" smtClean="0"/>
              <a:t>:  Guidelines </a:t>
            </a:r>
            <a:r>
              <a:rPr lang="en-US" sz="2200" dirty="0"/>
              <a:t>for 3.5 Direct Care Service Hours Per Patient Day (DHPPD) Staffing Audits, pursuant to the Authority Provided in Welfare and Institutions Code (W&amp;I) section 14126.022 (Supersedes AFL 18-27) </a:t>
            </a:r>
            <a:r>
              <a:rPr lang="en-US" sz="1800" dirty="0" smtClean="0">
                <a:hlinkClick r:id="rId3"/>
              </a:rPr>
              <a:t>https</a:t>
            </a:r>
            <a:r>
              <a:rPr lang="en-US" sz="1800" dirty="0">
                <a:hlinkClick r:id="rId3"/>
              </a:rPr>
              <a:t>://</a:t>
            </a:r>
            <a:r>
              <a:rPr lang="en-US" sz="1800" dirty="0" smtClean="0">
                <a:hlinkClick r:id="rId3"/>
              </a:rPr>
              <a:t>www.cdph.ca.gov/Programs/CHCQ/LCP/CDPH%20Document%20Library/AFL-19-16.pdf</a:t>
            </a:r>
            <a:endParaRPr lang="en-US" sz="1800" dirty="0" smtClean="0"/>
          </a:p>
          <a:p>
            <a:endParaRPr lang="en-US" sz="1400" b="1" dirty="0"/>
          </a:p>
          <a:p>
            <a:pPr marL="109537" indent="0">
              <a:buNone/>
            </a:pPr>
            <a:endParaRPr lang="en-US" sz="2400" dirty="0" smtClean="0"/>
          </a:p>
          <a:p>
            <a:pPr marL="109537" indent="0">
              <a:buNone/>
            </a:pPr>
            <a:endParaRPr lang="en-US" sz="2400" dirty="0"/>
          </a:p>
        </p:txBody>
      </p:sp>
      <p:sp>
        <p:nvSpPr>
          <p:cNvPr id="4" name="Slide Number Placeholder 3"/>
          <p:cNvSpPr>
            <a:spLocks noGrp="1"/>
          </p:cNvSpPr>
          <p:nvPr>
            <p:ph type="sldNum" sz="quarter" idx="11"/>
          </p:nvPr>
        </p:nvSpPr>
        <p:spPr/>
        <p:txBody>
          <a:bodyPr/>
          <a:lstStyle/>
          <a:p>
            <a:pPr>
              <a:defRPr/>
            </a:pPr>
            <a:fld id="{3584F0C1-A1F3-42EA-AC22-675E97D62AF0}" type="slidenum">
              <a:rPr lang="en-US" smtClean="0"/>
              <a:pPr>
                <a:defRPr/>
              </a:pPr>
              <a:t>18</a:t>
            </a:fld>
            <a:endParaRPr lang="en-US" dirty="0"/>
          </a:p>
        </p:txBody>
      </p:sp>
      <p:sp>
        <p:nvSpPr>
          <p:cNvPr id="6" name="Title 2"/>
          <p:cNvSpPr>
            <a:spLocks noGrp="1"/>
          </p:cNvSpPr>
          <p:nvPr>
            <p:ph type="title"/>
          </p:nvPr>
        </p:nvSpPr>
        <p:spPr>
          <a:xfrm>
            <a:off x="609600" y="152400"/>
            <a:ext cx="8077200" cy="762000"/>
          </a:xfrm>
        </p:spPr>
        <p:txBody>
          <a:bodyPr>
            <a:normAutofit/>
          </a:bodyPr>
          <a:lstStyle/>
          <a:p>
            <a:pPr algn="ctr"/>
            <a:r>
              <a:rPr lang="en-US" sz="3600" u="sng" dirty="0" smtClean="0"/>
              <a:t>Useful</a:t>
            </a:r>
            <a:r>
              <a:rPr lang="en-US" sz="4000" u="sng" dirty="0" smtClean="0"/>
              <a:t> Links</a:t>
            </a:r>
            <a:r>
              <a:rPr lang="en-US" sz="4000" dirty="0" smtClean="0"/>
              <a:t>:</a:t>
            </a:r>
            <a:endParaRPr lang="en-US" sz="4000" dirty="0"/>
          </a:p>
        </p:txBody>
      </p:sp>
    </p:spTree>
    <p:extLst>
      <p:ext uri="{BB962C8B-B14F-4D97-AF65-F5344CB8AC3E}">
        <p14:creationId xmlns:p14="http://schemas.microsoft.com/office/powerpoint/2010/main" val="227595613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500"/>
          </a:xfrm>
        </p:spPr>
        <p:txBody>
          <a:bodyPr/>
          <a:lstStyle/>
          <a:p>
            <a:pPr marL="109537" indent="0">
              <a:buNone/>
            </a:pPr>
            <a:endParaRPr lang="en-US" sz="2800" b="1" u="sng" dirty="0"/>
          </a:p>
          <a:p>
            <a:r>
              <a:rPr lang="en-US" sz="2200" b="1" dirty="0"/>
              <a:t>AFL 19-17: </a:t>
            </a:r>
            <a:r>
              <a:rPr lang="en-US" sz="2200" dirty="0"/>
              <a:t>Informs Facilities of increase reporting of Measles cases in California</a:t>
            </a:r>
          </a:p>
          <a:p>
            <a:r>
              <a:rPr lang="en-US" sz="2000" dirty="0">
                <a:hlinkClick r:id="rId2"/>
              </a:rPr>
              <a:t>https://www.cdph.ca.gov/Programs/CHCQ/LCP/CDPH%20Document%20Library/AFL-19-17.pdf</a:t>
            </a:r>
            <a:endParaRPr lang="en-US" sz="2000" dirty="0"/>
          </a:p>
          <a:p>
            <a:endParaRPr lang="en-US" sz="2200" dirty="0" smtClean="0"/>
          </a:p>
          <a:p>
            <a:r>
              <a:rPr lang="en-US" sz="2200" b="1" dirty="0" smtClean="0"/>
              <a:t>ALF </a:t>
            </a:r>
            <a:r>
              <a:rPr lang="en-US" sz="2200" b="1" dirty="0"/>
              <a:t>19-18</a:t>
            </a:r>
            <a:r>
              <a:rPr lang="en-US" sz="2200" dirty="0"/>
              <a:t>: Requirements to Report Outbreaks and </a:t>
            </a:r>
            <a:r>
              <a:rPr lang="en-US" sz="2200" dirty="0" smtClean="0"/>
              <a:t>Infectious </a:t>
            </a:r>
            <a:r>
              <a:rPr lang="en-US" sz="2200" dirty="0"/>
              <a:t>Diseases.</a:t>
            </a:r>
          </a:p>
          <a:p>
            <a:r>
              <a:rPr lang="en-US" sz="2000" dirty="0">
                <a:hlinkClick r:id="rId3"/>
              </a:rPr>
              <a:t>https://www.cdph.ca.gov/Programs/CHCQ/LCP/CDPH%20Document%20Library/AFL-19-18.pdf</a:t>
            </a:r>
            <a:endParaRPr lang="en-US" sz="2000" dirty="0"/>
          </a:p>
          <a:p>
            <a:endParaRPr lang="en-US" sz="1600" b="1" dirty="0"/>
          </a:p>
          <a:p>
            <a:r>
              <a:rPr lang="en-US" sz="2200" b="1" dirty="0"/>
              <a:t>All 2019 </a:t>
            </a:r>
            <a:r>
              <a:rPr lang="en-US" sz="2200" b="1" dirty="0" smtClean="0"/>
              <a:t>AFLs</a:t>
            </a:r>
            <a:r>
              <a:rPr lang="en-US" sz="2200" dirty="0" smtClean="0"/>
              <a:t>:</a:t>
            </a:r>
            <a:endParaRPr lang="en-US" sz="2200" dirty="0">
              <a:hlinkClick r:id="rId4"/>
            </a:endParaRPr>
          </a:p>
          <a:p>
            <a:r>
              <a:rPr lang="en-US" sz="2000" dirty="0">
                <a:hlinkClick r:id="rId4"/>
              </a:rPr>
              <a:t>https://www.cdph.ca.gov/Programs/CHCQ/LCP/Pages/LNCAFL.aspx</a:t>
            </a:r>
            <a:endParaRPr lang="en-US" sz="2000" b="1" dirty="0"/>
          </a:p>
          <a:p>
            <a:endParaRPr lang="en-US" b="1" dirty="0"/>
          </a:p>
        </p:txBody>
      </p:sp>
      <p:sp>
        <p:nvSpPr>
          <p:cNvPr id="3" name="Title 2"/>
          <p:cNvSpPr>
            <a:spLocks noGrp="1"/>
          </p:cNvSpPr>
          <p:nvPr>
            <p:ph type="title"/>
          </p:nvPr>
        </p:nvSpPr>
        <p:spPr>
          <a:xfrm>
            <a:off x="609600" y="152400"/>
            <a:ext cx="8077200" cy="838200"/>
          </a:xfrm>
        </p:spPr>
        <p:txBody>
          <a:bodyPr>
            <a:normAutofit/>
          </a:bodyPr>
          <a:lstStyle/>
          <a:p>
            <a:pPr algn="ctr"/>
            <a:r>
              <a:rPr lang="en-US" sz="3700" dirty="0" smtClean="0"/>
              <a:t>Useful Links:</a:t>
            </a:r>
            <a:endParaRPr lang="en-US" sz="3700" dirty="0"/>
          </a:p>
        </p:txBody>
      </p:sp>
      <p:sp>
        <p:nvSpPr>
          <p:cNvPr id="4" name="Slide Number Placeholder 3"/>
          <p:cNvSpPr>
            <a:spLocks noGrp="1"/>
          </p:cNvSpPr>
          <p:nvPr>
            <p:ph type="sldNum" sz="quarter" idx="11"/>
          </p:nvPr>
        </p:nvSpPr>
        <p:spPr/>
        <p:txBody>
          <a:bodyPr/>
          <a:lstStyle/>
          <a:p>
            <a:pPr>
              <a:defRPr/>
            </a:pPr>
            <a:fld id="{3584F0C1-A1F3-42EA-AC22-675E97D62AF0}" type="slidenum">
              <a:rPr lang="en-US" smtClean="0"/>
              <a:pPr>
                <a:defRPr/>
              </a:pPr>
              <a:t>19</a:t>
            </a:fld>
            <a:endParaRPr lang="en-US" dirty="0"/>
          </a:p>
        </p:txBody>
      </p:sp>
    </p:spTree>
    <p:extLst>
      <p:ext uri="{BB962C8B-B14F-4D97-AF65-F5344CB8AC3E}">
        <p14:creationId xmlns:p14="http://schemas.microsoft.com/office/powerpoint/2010/main" val="3412511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2</a:t>
            </a:fld>
            <a:endParaRPr lang="en-US" dirty="0"/>
          </a:p>
        </p:txBody>
      </p:sp>
      <p:sp>
        <p:nvSpPr>
          <p:cNvPr id="3" name="TextBox 2"/>
          <p:cNvSpPr txBox="1"/>
          <p:nvPr/>
        </p:nvSpPr>
        <p:spPr>
          <a:xfrm>
            <a:off x="448732" y="114300"/>
            <a:ext cx="8542867" cy="6617196"/>
          </a:xfrm>
          <a:prstGeom prst="rect">
            <a:avLst/>
          </a:prstGeom>
          <a:noFill/>
          <a:ln>
            <a:noFill/>
          </a:ln>
        </p:spPr>
        <p:txBody>
          <a:bodyPr wrap="square" rtlCol="0">
            <a:spAutoFit/>
          </a:bodyPr>
          <a:lstStyle/>
          <a:p>
            <a:pPr algn="ctr"/>
            <a:r>
              <a:rPr lang="en-US" sz="3600" b="1" dirty="0" smtClean="0">
                <a:ln w="1905"/>
                <a:solidFill>
                  <a:srgbClr val="FF66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Orange </a:t>
            </a:r>
            <a:r>
              <a:rPr lang="en-US" sz="3600" b="1" dirty="0">
                <a:ln w="1905"/>
                <a:solidFill>
                  <a:srgbClr val="FF66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County District </a:t>
            </a:r>
            <a:r>
              <a:rPr lang="en-US" sz="3600" b="1" dirty="0" smtClean="0">
                <a:ln w="1905"/>
                <a:solidFill>
                  <a:srgbClr val="FF66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Office’s </a:t>
            </a:r>
          </a:p>
          <a:p>
            <a:pPr algn="ctr"/>
            <a:r>
              <a:rPr lang="en-US" sz="3600" b="1" dirty="0" smtClean="0">
                <a:ln w="1905"/>
                <a:solidFill>
                  <a:srgbClr val="FF66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Management Staff </a:t>
            </a:r>
          </a:p>
          <a:p>
            <a:pPr algn="ctr"/>
            <a:endParaRPr lang="en-US" sz="2000" b="1" dirty="0" smtClean="0">
              <a:latin typeface="Batang" panose="02030600000101010101" pitchFamily="18" charset="-127"/>
              <a:ea typeface="Batang" panose="02030600000101010101" pitchFamily="18" charset="-127"/>
            </a:endParaRPr>
          </a:p>
          <a:p>
            <a:pPr algn="ctr"/>
            <a:r>
              <a:rPr lang="en-US" sz="2400" b="1" dirty="0" smtClean="0">
                <a:latin typeface="Batang" panose="02030600000101010101" pitchFamily="18" charset="-127"/>
                <a:ea typeface="Batang" panose="02030600000101010101" pitchFamily="18" charset="-127"/>
              </a:rPr>
              <a:t>Jacqueline A. Lincer, Branch Chief</a:t>
            </a:r>
          </a:p>
          <a:p>
            <a:pPr algn="ctr"/>
            <a:r>
              <a:rPr lang="en-US" sz="2400" b="1" dirty="0" smtClean="0">
                <a:latin typeface="Batang" panose="02030600000101010101" pitchFamily="18" charset="-127"/>
                <a:ea typeface="Batang" panose="02030600000101010101" pitchFamily="18" charset="-127"/>
              </a:rPr>
              <a:t>Hang </a:t>
            </a:r>
            <a:r>
              <a:rPr lang="en-US" sz="2400" b="1" dirty="0">
                <a:latin typeface="Batang" panose="02030600000101010101" pitchFamily="18" charset="-127"/>
                <a:ea typeface="Batang" panose="02030600000101010101" pitchFamily="18" charset="-127"/>
              </a:rPr>
              <a:t>Nguyen, District Manager</a:t>
            </a:r>
          </a:p>
          <a:p>
            <a:pPr algn="ctr"/>
            <a:r>
              <a:rPr lang="en-US" sz="2400" b="1" dirty="0">
                <a:latin typeface="Batang" panose="02030600000101010101" pitchFamily="18" charset="-127"/>
                <a:ea typeface="Batang" panose="02030600000101010101" pitchFamily="18" charset="-127"/>
              </a:rPr>
              <a:t>Kathleen Davidson, District Administrator (LTC)</a:t>
            </a:r>
          </a:p>
          <a:p>
            <a:pPr algn="ctr"/>
            <a:r>
              <a:rPr lang="en-US" sz="2400" b="1" dirty="0">
                <a:latin typeface="Batang" panose="02030600000101010101" pitchFamily="18" charset="-127"/>
                <a:ea typeface="Batang" panose="02030600000101010101" pitchFamily="18" charset="-127"/>
              </a:rPr>
              <a:t>Josefina </a:t>
            </a:r>
            <a:r>
              <a:rPr lang="en-US" sz="2400" b="1" dirty="0" smtClean="0">
                <a:latin typeface="Batang" panose="02030600000101010101" pitchFamily="18" charset="-127"/>
                <a:ea typeface="Batang" panose="02030600000101010101" pitchFamily="18" charset="-127"/>
              </a:rPr>
              <a:t>“Jo” Sabino</a:t>
            </a:r>
            <a:r>
              <a:rPr lang="en-US" sz="2400" b="1" dirty="0">
                <a:latin typeface="Batang" panose="02030600000101010101" pitchFamily="18" charset="-127"/>
                <a:ea typeface="Batang" panose="02030600000101010101" pitchFamily="18" charset="-127"/>
              </a:rPr>
              <a:t>, District Administrator (NLTC)</a:t>
            </a:r>
          </a:p>
          <a:p>
            <a:pPr algn="ctr"/>
            <a:r>
              <a:rPr lang="en-US" sz="2400" b="1" dirty="0">
                <a:latin typeface="Batang" panose="02030600000101010101" pitchFamily="18" charset="-127"/>
                <a:ea typeface="Batang" panose="02030600000101010101" pitchFamily="18" charset="-127"/>
              </a:rPr>
              <a:t>Bernabela </a:t>
            </a:r>
            <a:r>
              <a:rPr lang="en-US" sz="2400" b="1" dirty="0" smtClean="0">
                <a:latin typeface="Batang" panose="02030600000101010101" pitchFamily="18" charset="-127"/>
                <a:ea typeface="Batang" panose="02030600000101010101" pitchFamily="18" charset="-127"/>
              </a:rPr>
              <a:t>“Belle” </a:t>
            </a:r>
            <a:r>
              <a:rPr lang="en-US" sz="2400" b="1" dirty="0">
                <a:latin typeface="Batang" panose="02030600000101010101" pitchFamily="18" charset="-127"/>
                <a:ea typeface="Batang" panose="02030600000101010101" pitchFamily="18" charset="-127"/>
              </a:rPr>
              <a:t>Garcia, </a:t>
            </a:r>
            <a:r>
              <a:rPr lang="en-US" sz="2400" b="1" dirty="0" smtClean="0">
                <a:latin typeface="Batang" panose="02030600000101010101" pitchFamily="18" charset="-127"/>
                <a:ea typeface="Batang" panose="02030600000101010101" pitchFamily="18" charset="-127"/>
              </a:rPr>
              <a:t>Supervisor (LTC)</a:t>
            </a:r>
            <a:endParaRPr lang="en-US" sz="2400" b="1" dirty="0">
              <a:latin typeface="Batang" panose="02030600000101010101" pitchFamily="18" charset="-127"/>
              <a:ea typeface="Batang" panose="02030600000101010101" pitchFamily="18" charset="-127"/>
            </a:endParaRPr>
          </a:p>
          <a:p>
            <a:pPr algn="ctr"/>
            <a:r>
              <a:rPr lang="en-US" sz="2400" b="1" dirty="0" smtClean="0">
                <a:latin typeface="Batang" panose="02030600000101010101" pitchFamily="18" charset="-127"/>
                <a:ea typeface="Batang" panose="02030600000101010101" pitchFamily="18" charset="-127"/>
              </a:rPr>
              <a:t>Grace </a:t>
            </a:r>
            <a:r>
              <a:rPr lang="en-US" sz="2400" b="1" dirty="0">
                <a:latin typeface="Batang" panose="02030600000101010101" pitchFamily="18" charset="-127"/>
                <a:ea typeface="Batang" panose="02030600000101010101" pitchFamily="18" charset="-127"/>
              </a:rPr>
              <a:t>Clerico, </a:t>
            </a:r>
            <a:r>
              <a:rPr lang="en-US" sz="2400" b="1" dirty="0" smtClean="0">
                <a:latin typeface="Batang" panose="02030600000101010101" pitchFamily="18" charset="-127"/>
                <a:ea typeface="Batang" panose="02030600000101010101" pitchFamily="18" charset="-127"/>
              </a:rPr>
              <a:t>Supervisor (LTC)</a:t>
            </a:r>
            <a:endParaRPr lang="en-US" sz="2400" b="1" dirty="0">
              <a:latin typeface="Batang" panose="02030600000101010101" pitchFamily="18" charset="-127"/>
              <a:ea typeface="Batang" panose="02030600000101010101" pitchFamily="18" charset="-127"/>
            </a:endParaRPr>
          </a:p>
          <a:p>
            <a:pPr lvl="0" algn="ctr"/>
            <a:r>
              <a:rPr lang="en-US" sz="2400" b="1" dirty="0" smtClean="0">
                <a:latin typeface="Batang" panose="02030600000101010101" pitchFamily="18" charset="-127"/>
                <a:ea typeface="Batang" panose="02030600000101010101" pitchFamily="18" charset="-127"/>
              </a:rPr>
              <a:t>Jane </a:t>
            </a:r>
            <a:r>
              <a:rPr lang="en-US" sz="2400" b="1" dirty="0">
                <a:latin typeface="Batang" panose="02030600000101010101" pitchFamily="18" charset="-127"/>
                <a:ea typeface="Batang" panose="02030600000101010101" pitchFamily="18" charset="-127"/>
              </a:rPr>
              <a:t>Sarmiento, </a:t>
            </a:r>
            <a:r>
              <a:rPr lang="en-US" sz="2400" b="1" dirty="0" smtClean="0">
                <a:latin typeface="Batang" panose="02030600000101010101" pitchFamily="18" charset="-127"/>
                <a:ea typeface="Batang" panose="02030600000101010101" pitchFamily="18" charset="-127"/>
              </a:rPr>
              <a:t>Supervisor (LTC)</a:t>
            </a:r>
            <a:endParaRPr lang="en-US" sz="2400" b="1" dirty="0">
              <a:latin typeface="Batang" panose="02030600000101010101" pitchFamily="18" charset="-127"/>
              <a:ea typeface="Batang" panose="02030600000101010101" pitchFamily="18" charset="-127"/>
            </a:endParaRPr>
          </a:p>
          <a:p>
            <a:pPr algn="ctr"/>
            <a:r>
              <a:rPr lang="en-US" sz="2400" b="1" dirty="0">
                <a:latin typeface="Batang" panose="02030600000101010101" pitchFamily="18" charset="-127"/>
                <a:ea typeface="Batang" panose="02030600000101010101" pitchFamily="18" charset="-127"/>
              </a:rPr>
              <a:t>Leontine Smith, </a:t>
            </a:r>
            <a:r>
              <a:rPr lang="en-US" sz="2400" b="1" dirty="0" smtClean="0">
                <a:latin typeface="Batang" panose="02030600000101010101" pitchFamily="18" charset="-127"/>
                <a:ea typeface="Batang" panose="02030600000101010101" pitchFamily="18" charset="-127"/>
              </a:rPr>
              <a:t>Supervisor (LTC)</a:t>
            </a:r>
            <a:endParaRPr lang="en-US" sz="2400" b="1" dirty="0">
              <a:latin typeface="Batang" panose="02030600000101010101" pitchFamily="18" charset="-127"/>
              <a:ea typeface="Batang" panose="02030600000101010101" pitchFamily="18" charset="-127"/>
            </a:endParaRPr>
          </a:p>
          <a:p>
            <a:pPr algn="ctr"/>
            <a:r>
              <a:rPr lang="en-US" sz="2400" b="1" dirty="0">
                <a:latin typeface="Batang" panose="02030600000101010101" pitchFamily="18" charset="-127"/>
                <a:ea typeface="Batang" panose="02030600000101010101" pitchFamily="18" charset="-127"/>
              </a:rPr>
              <a:t>Audrey Bui, </a:t>
            </a:r>
            <a:r>
              <a:rPr lang="en-US" sz="2400" b="1" dirty="0" smtClean="0">
                <a:latin typeface="Batang" panose="02030600000101010101" pitchFamily="18" charset="-127"/>
                <a:ea typeface="Batang" panose="02030600000101010101" pitchFamily="18" charset="-127"/>
              </a:rPr>
              <a:t>Supervisor (NLTC)</a:t>
            </a:r>
            <a:endParaRPr lang="en-US" sz="2400" b="1" dirty="0">
              <a:latin typeface="Batang" panose="02030600000101010101" pitchFamily="18" charset="-127"/>
              <a:ea typeface="Batang" panose="02030600000101010101" pitchFamily="18" charset="-127"/>
            </a:endParaRPr>
          </a:p>
          <a:p>
            <a:pPr algn="ctr"/>
            <a:r>
              <a:rPr lang="en-US" sz="2400" b="1" dirty="0" smtClean="0">
                <a:latin typeface="Batang" panose="02030600000101010101" pitchFamily="18" charset="-127"/>
                <a:ea typeface="Batang" panose="02030600000101010101" pitchFamily="18" charset="-127"/>
              </a:rPr>
              <a:t>Porntip </a:t>
            </a:r>
            <a:r>
              <a:rPr lang="en-US" sz="2400" b="1" dirty="0">
                <a:latin typeface="Batang" panose="02030600000101010101" pitchFamily="18" charset="-127"/>
                <a:ea typeface="Batang" panose="02030600000101010101" pitchFamily="18" charset="-127"/>
              </a:rPr>
              <a:t>Athinan, Supervisor (NLTC)</a:t>
            </a:r>
          </a:p>
          <a:p>
            <a:pPr algn="ctr"/>
            <a:r>
              <a:rPr lang="en-US" sz="2400" b="1" dirty="0" smtClean="0">
                <a:latin typeface="Batang" panose="02030600000101010101" pitchFamily="18" charset="-127"/>
                <a:ea typeface="Batang" panose="02030600000101010101" pitchFamily="18" charset="-127"/>
              </a:rPr>
              <a:t>Kathleen </a:t>
            </a:r>
            <a:r>
              <a:rPr lang="en-US" sz="2400" b="1" dirty="0">
                <a:latin typeface="Batang" panose="02030600000101010101" pitchFamily="18" charset="-127"/>
                <a:ea typeface="Batang" panose="02030600000101010101" pitchFamily="18" charset="-127"/>
              </a:rPr>
              <a:t>Kirkpatrick, Supervisor (NLTC)</a:t>
            </a:r>
          </a:p>
          <a:p>
            <a:pPr algn="ctr"/>
            <a:r>
              <a:rPr lang="en-US" sz="2400" b="1" dirty="0" smtClean="0">
                <a:latin typeface="Batang" panose="02030600000101010101" pitchFamily="18" charset="-127"/>
                <a:ea typeface="Batang" panose="02030600000101010101" pitchFamily="18" charset="-127"/>
              </a:rPr>
              <a:t>Tu Tonnu, </a:t>
            </a:r>
            <a:r>
              <a:rPr lang="en-US" sz="2400" b="1" dirty="0">
                <a:latin typeface="Batang" panose="02030600000101010101" pitchFamily="18" charset="-127"/>
                <a:ea typeface="Batang" panose="02030600000101010101" pitchFamily="18" charset="-127"/>
              </a:rPr>
              <a:t>Supervisor (NLTC)</a:t>
            </a:r>
          </a:p>
          <a:p>
            <a:pPr lvl="0" algn="ctr"/>
            <a:r>
              <a:rPr lang="en-US" sz="2400" b="1" dirty="0" smtClean="0">
                <a:latin typeface="Batang" panose="02030600000101010101" pitchFamily="18" charset="-127"/>
                <a:ea typeface="Batang" panose="02030600000101010101" pitchFamily="18" charset="-127"/>
              </a:rPr>
              <a:t>Zeandra Villa, </a:t>
            </a:r>
            <a:r>
              <a:rPr lang="en-US" sz="2400" b="1" dirty="0" smtClean="0">
                <a:latin typeface="Batang" panose="02030600000101010101" pitchFamily="18" charset="-127"/>
                <a:ea typeface="Batang" panose="02030600000101010101" pitchFamily="18" charset="-127"/>
              </a:rPr>
              <a:t>(AGPA)</a:t>
            </a:r>
            <a:endParaRPr lang="en-US" sz="2400" b="1" dirty="0" smtClean="0">
              <a:latin typeface="Batang" panose="02030600000101010101" pitchFamily="18" charset="-127"/>
              <a:ea typeface="Batang" panose="02030600000101010101" pitchFamily="18" charset="-127"/>
            </a:endParaRPr>
          </a:p>
          <a:p>
            <a:pPr lvl="0" algn="ctr"/>
            <a:endParaRPr lang="en-US" sz="20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637984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dirty="0"/>
              <a:t>Useful Links</a:t>
            </a:r>
            <a:r>
              <a:rPr lang="en-US" sz="3700" dirty="0" smtClean="0"/>
              <a:t>:</a:t>
            </a:r>
            <a:endParaRPr lang="en-US" sz="3700" dirty="0"/>
          </a:p>
        </p:txBody>
      </p:sp>
      <p:sp>
        <p:nvSpPr>
          <p:cNvPr id="3" name="Text Placeholder 2"/>
          <p:cNvSpPr>
            <a:spLocks noGrp="1"/>
          </p:cNvSpPr>
          <p:nvPr>
            <p:ph type="body" idx="1"/>
          </p:nvPr>
        </p:nvSpPr>
        <p:spPr/>
        <p:txBody>
          <a:bodyPr/>
          <a:lstStyle/>
          <a:p>
            <a:endParaRPr lang="en-US" dirty="0" smtClean="0"/>
          </a:p>
          <a:p>
            <a:pPr marL="109537" indent="0">
              <a:buNone/>
            </a:pPr>
            <a:r>
              <a:rPr lang="en-US" dirty="0" smtClean="0"/>
              <a:t>* Link to CMS – Frequently Asked Questions:</a:t>
            </a:r>
            <a:endParaRPr lang="en-US" dirty="0"/>
          </a:p>
          <a:p>
            <a:pPr marL="109537" indent="0">
              <a:buNone/>
            </a:pPr>
            <a:r>
              <a:rPr lang="en-US" dirty="0">
                <a:hlinkClick r:id="rId2"/>
              </a:rPr>
              <a:t>https://</a:t>
            </a:r>
            <a:r>
              <a:rPr lang="en-US" dirty="0" smtClean="0">
                <a:hlinkClick r:id="rId2"/>
              </a:rPr>
              <a:t>www.cms.gov/Medicare/Provider-Enrollment-and Certification/</a:t>
            </a:r>
            <a:r>
              <a:rPr lang="en-US" dirty="0" smtClean="0">
                <a:hlinkClick r:id="rId2"/>
              </a:rPr>
              <a:t>GuidanceforLawsAndRegulations</a:t>
            </a:r>
            <a:r>
              <a:rPr lang="en-US" dirty="0" smtClean="0">
                <a:hlinkClick r:id="rId2"/>
              </a:rPr>
              <a:t>/Downloads/LTC-Survey-FAQs.pdf</a:t>
            </a:r>
            <a:endParaRPr lang="en-US" dirty="0" smtClean="0"/>
          </a:p>
          <a:p>
            <a:pPr marL="109537" indent="0">
              <a:buNone/>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D2AADDE-772F-461D-B504-E16F9621F7DA}" type="slidenum">
              <a:rPr lang="en-US" smtClean="0"/>
              <a:pPr>
                <a:defRPr/>
              </a:pPr>
              <a:t>20</a:t>
            </a:fld>
            <a:endParaRPr lang="en-US" dirty="0"/>
          </a:p>
        </p:txBody>
      </p:sp>
    </p:spTree>
    <p:extLst>
      <p:ext uri="{BB962C8B-B14F-4D97-AF65-F5344CB8AC3E}">
        <p14:creationId xmlns:p14="http://schemas.microsoft.com/office/powerpoint/2010/main" val="1513741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www.cdph.ca.gov/Programs/CHCQ/LCP/CalHealthFind/Pages/Home.aspx</a:t>
            </a: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Cal Health Find Database</a:t>
            </a:r>
            <a:endParaRPr lang="en-US" dirty="0"/>
          </a:p>
        </p:txBody>
      </p:sp>
      <p:sp>
        <p:nvSpPr>
          <p:cNvPr id="4" name="Slide Number Placeholder 3"/>
          <p:cNvSpPr>
            <a:spLocks noGrp="1"/>
          </p:cNvSpPr>
          <p:nvPr>
            <p:ph type="sldNum" sz="quarter" idx="11"/>
          </p:nvPr>
        </p:nvSpPr>
        <p:spPr/>
        <p:txBody>
          <a:bodyPr/>
          <a:lstStyle/>
          <a:p>
            <a:pPr>
              <a:defRPr/>
            </a:pPr>
            <a:fld id="{3584F0C1-A1F3-42EA-AC22-675E97D62AF0}" type="slidenum">
              <a:rPr lang="en-US" smtClean="0"/>
              <a:pPr>
                <a:defRPr/>
              </a:pPr>
              <a:t>21</a:t>
            </a:fld>
            <a:endParaRPr lang="en-US" dirty="0"/>
          </a:p>
        </p:txBody>
      </p:sp>
      <p:pic>
        <p:nvPicPr>
          <p:cNvPr id="5" name="Picture 4"/>
          <p:cNvPicPr>
            <a:picLocks noChangeAspect="1"/>
          </p:cNvPicPr>
          <p:nvPr/>
        </p:nvPicPr>
        <p:blipFill>
          <a:blip r:embed="rId3"/>
          <a:stretch>
            <a:fillRect/>
          </a:stretch>
        </p:blipFill>
        <p:spPr>
          <a:xfrm>
            <a:off x="113846" y="2718650"/>
            <a:ext cx="4224337" cy="3266679"/>
          </a:xfrm>
          <a:prstGeom prst="rect">
            <a:avLst/>
          </a:prstGeom>
        </p:spPr>
      </p:pic>
      <p:pic>
        <p:nvPicPr>
          <p:cNvPr id="6" name="Picture 5"/>
          <p:cNvPicPr>
            <a:picLocks noChangeAspect="1"/>
          </p:cNvPicPr>
          <p:nvPr/>
        </p:nvPicPr>
        <p:blipFill>
          <a:blip r:embed="rId4"/>
          <a:stretch>
            <a:fillRect/>
          </a:stretch>
        </p:blipFill>
        <p:spPr>
          <a:xfrm>
            <a:off x="4703307" y="2895600"/>
            <a:ext cx="4353965" cy="2819400"/>
          </a:xfrm>
          <a:prstGeom prst="rect">
            <a:avLst/>
          </a:prstGeom>
        </p:spPr>
      </p:pic>
    </p:spTree>
    <p:extLst>
      <p:ext uri="{BB962C8B-B14F-4D97-AF65-F5344CB8AC3E}">
        <p14:creationId xmlns:p14="http://schemas.microsoft.com/office/powerpoint/2010/main" val="1811112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500"/>
          </a:xfrm>
        </p:spPr>
        <p:txBody>
          <a:bodyPr/>
          <a:lstStyle/>
          <a:p>
            <a:pPr marL="109537" indent="0" algn="ctr">
              <a:buNone/>
            </a:pPr>
            <a:r>
              <a:rPr lang="en-US" dirty="0" smtClean="0">
                <a:solidFill>
                  <a:srgbClr val="FF0000"/>
                </a:solidFill>
                <a:effectLst>
                  <a:outerShdw blurRad="38100" dist="38100" dir="2700000" algn="tl">
                    <a:srgbClr val="000000">
                      <a:alpha val="43137"/>
                    </a:srgbClr>
                  </a:outerShdw>
                </a:effectLst>
              </a:rPr>
              <a:t>Congratulations to Jo Sabino </a:t>
            </a:r>
          </a:p>
          <a:p>
            <a:pPr marL="109537" indent="0" algn="ctr">
              <a:buNone/>
            </a:pPr>
            <a:r>
              <a:rPr lang="en-US" dirty="0" smtClean="0">
                <a:solidFill>
                  <a:srgbClr val="FF0000"/>
                </a:solidFill>
                <a:effectLst>
                  <a:outerShdw blurRad="38100" dist="38100" dir="2700000" algn="tl">
                    <a:srgbClr val="000000">
                      <a:alpha val="43137"/>
                    </a:srgbClr>
                  </a:outerShdw>
                </a:effectLst>
              </a:rPr>
              <a:t> on her upcoming Retirement </a:t>
            </a:r>
            <a:endParaRPr lang="en-US"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584F0C1-A1F3-42EA-AC22-675E97D62AF0}" type="slidenum">
              <a:rPr lang="en-US" smtClean="0"/>
              <a:pPr>
                <a:defRPr/>
              </a:pPr>
              <a:t>22</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757" r="2702" b="10811"/>
          <a:stretch/>
        </p:blipFill>
        <p:spPr>
          <a:xfrm>
            <a:off x="1905000" y="1559719"/>
            <a:ext cx="5486400" cy="4648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0905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280" y="990600"/>
            <a:ext cx="4236720" cy="5295899"/>
          </a:xfrm>
          <a:prstGeom prst="rect">
            <a:avLst/>
          </a:prstGeom>
        </p:spPr>
      </p:pic>
      <p:sp>
        <p:nvSpPr>
          <p:cNvPr id="3" name="AutoShape 2" descr="Image result for question mark images"/>
          <p:cNvSpPr>
            <a:spLocks noChangeAspect="1" noChangeArrowheads="1"/>
          </p:cNvSpPr>
          <p:nvPr/>
        </p:nvSpPr>
        <p:spPr bwMode="auto">
          <a:xfrm>
            <a:off x="-31750" y="-136525"/>
            <a:ext cx="158115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121728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857500"/>
            <a:ext cx="8153400" cy="1143000"/>
          </a:xfrm>
        </p:spPr>
        <p:txBody>
          <a:bodyPr>
            <a:normAutofit fontScale="90000"/>
          </a:bodyPr>
          <a:lstStyle/>
          <a:p>
            <a:pPr algn="ctr">
              <a:defRPr/>
            </a:pPr>
            <a:r>
              <a:rPr lang="en-US" sz="4800" u="sng" dirty="0" smtClean="0">
                <a:solidFill>
                  <a:srgbClr val="C00000"/>
                </a:solidFill>
              </a:rPr>
              <a:t/>
            </a:r>
            <a:br>
              <a:rPr lang="en-US" sz="4800" u="sng" dirty="0" smtClean="0">
                <a:solidFill>
                  <a:srgbClr val="C00000"/>
                </a:solidFill>
              </a:rPr>
            </a:br>
            <a:r>
              <a:rPr lang="en-US" sz="4800" u="sng" dirty="0" smtClean="0">
                <a:solidFill>
                  <a:srgbClr val="C00000"/>
                </a:solidFill>
              </a:rPr>
              <a:t/>
            </a:r>
            <a:br>
              <a:rPr lang="en-US" sz="4800" u="sng" dirty="0" smtClean="0">
                <a:solidFill>
                  <a:srgbClr val="C00000"/>
                </a:solidFill>
              </a:rPr>
            </a:br>
            <a:r>
              <a:rPr lang="en-US" sz="4800" u="sng" dirty="0" smtClean="0">
                <a:solidFill>
                  <a:srgbClr val="C00000"/>
                </a:solidFill>
              </a:rPr>
              <a:t/>
            </a:r>
            <a:br>
              <a:rPr lang="en-US" sz="4800" u="sng" dirty="0" smtClean="0">
                <a:solidFill>
                  <a:srgbClr val="C00000"/>
                </a:solidFill>
              </a:rPr>
            </a:br>
            <a:r>
              <a:rPr lang="en-US" sz="4800" u="sng" dirty="0">
                <a:solidFill>
                  <a:srgbClr val="C00000"/>
                </a:solidFill>
              </a:rPr>
              <a:t/>
            </a:r>
            <a:br>
              <a:rPr lang="en-US" sz="4800" u="sng" dirty="0">
                <a:solidFill>
                  <a:srgbClr val="C00000"/>
                </a:solidFill>
              </a:rPr>
            </a:br>
            <a:r>
              <a:rPr lang="en-US" sz="4800" u="sng" dirty="0" smtClean="0">
                <a:solidFill>
                  <a:srgbClr val="C00000"/>
                </a:solidFill>
              </a:rPr>
              <a:t/>
            </a:r>
            <a:br>
              <a:rPr lang="en-US" sz="4800" u="sng" dirty="0" smtClean="0">
                <a:solidFill>
                  <a:srgbClr val="C00000"/>
                </a:solidFill>
              </a:rPr>
            </a:br>
            <a:r>
              <a:rPr lang="en-US" sz="4800" u="sng" dirty="0" smtClean="0">
                <a:solidFill>
                  <a:srgbClr val="C00000"/>
                </a:solidFill>
              </a:rPr>
              <a:t/>
            </a:r>
            <a:br>
              <a:rPr lang="en-US" sz="4800" u="sng" dirty="0" smtClean="0">
                <a:solidFill>
                  <a:srgbClr val="C00000"/>
                </a:solidFill>
              </a:rPr>
            </a:br>
            <a:r>
              <a:rPr lang="en-US" sz="4800" u="sng" dirty="0" smtClean="0">
                <a:solidFill>
                  <a:srgbClr val="009900"/>
                </a:solidFill>
              </a:rPr>
              <a:t>Thank </a:t>
            </a:r>
            <a:r>
              <a:rPr lang="en-US" sz="4800" u="sng" dirty="0" smtClean="0">
                <a:solidFill>
                  <a:srgbClr val="009900"/>
                </a:solidFill>
              </a:rPr>
              <a:t>You!</a:t>
            </a:r>
            <a:endParaRPr lang="en-US" sz="4800" u="sng" dirty="0">
              <a:solidFill>
                <a:srgbClr val="009900"/>
              </a:solidFill>
            </a:endParaRPr>
          </a:p>
        </p:txBody>
      </p:sp>
      <p:sp>
        <p:nvSpPr>
          <p:cNvPr id="2" name="Slide Number Placeholder 1"/>
          <p:cNvSpPr>
            <a:spLocks noGrp="1"/>
          </p:cNvSpPr>
          <p:nvPr>
            <p:ph type="sldNum" sz="quarter" idx="11"/>
          </p:nvPr>
        </p:nvSpPr>
        <p:spPr/>
        <p:txBody>
          <a:bodyPr/>
          <a:lstStyle/>
          <a:p>
            <a:pPr>
              <a:defRPr/>
            </a:pPr>
            <a:fld id="{3584F0C1-A1F3-42EA-AC22-675E97D62AF0}" type="slidenum">
              <a:rPr lang="en-US" smtClean="0"/>
              <a:pPr>
                <a:defRPr/>
              </a:pPr>
              <a:t>24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457200"/>
            <a:ext cx="6438900" cy="429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0921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0" y="381000"/>
            <a:ext cx="6361670" cy="1066800"/>
          </a:xfrm>
        </p:spPr>
        <p:txBody>
          <a:bodyPr>
            <a:normAutofit/>
          </a:bodyPr>
          <a:lstStyle/>
          <a:p>
            <a:pPr algn="ctr" eaLnBrk="1" hangingPunct="1">
              <a:defRPr/>
            </a:pPr>
            <a:r>
              <a:rPr lang="en-US" sz="3200" dirty="0">
                <a:solidFill>
                  <a:srgbClr val="3333FF"/>
                </a:solidFill>
                <a:latin typeface="Batang" panose="02030600000101010101" pitchFamily="18" charset="-127"/>
                <a:ea typeface="Batang" panose="02030600000101010101" pitchFamily="18" charset="-127"/>
              </a:rPr>
              <a:t>LTC </a:t>
            </a:r>
            <a:r>
              <a:rPr lang="en-US" sz="3200" dirty="0" smtClean="0">
                <a:solidFill>
                  <a:srgbClr val="3333FF"/>
                </a:solidFill>
                <a:latin typeface="Batang" panose="02030600000101010101" pitchFamily="18" charset="-127"/>
                <a:ea typeface="Batang" panose="02030600000101010101" pitchFamily="18" charset="-127"/>
              </a:rPr>
              <a:t> </a:t>
            </a:r>
            <a:r>
              <a:rPr lang="en-US" sz="3200" dirty="0">
                <a:solidFill>
                  <a:srgbClr val="3333FF"/>
                </a:solidFill>
                <a:latin typeface="Batang" panose="02030600000101010101" pitchFamily="18" charset="-127"/>
                <a:ea typeface="Batang" panose="02030600000101010101" pitchFamily="18" charset="-127"/>
              </a:rPr>
              <a:t>Updates</a:t>
            </a:r>
            <a:endParaRPr lang="en-US" sz="3200" dirty="0" smtClean="0"/>
          </a:p>
        </p:txBody>
      </p:sp>
      <p:sp>
        <p:nvSpPr>
          <p:cNvPr id="2051" name="Rectangle 3"/>
          <p:cNvSpPr>
            <a:spLocks noGrp="1" noChangeArrowheads="1"/>
          </p:cNvSpPr>
          <p:nvPr>
            <p:ph type="subTitle" idx="1"/>
          </p:nvPr>
        </p:nvSpPr>
        <p:spPr>
          <a:xfrm>
            <a:off x="1676400" y="1600200"/>
            <a:ext cx="7239000" cy="3276600"/>
          </a:xfrm>
        </p:spPr>
        <p:txBody>
          <a:bodyPr/>
          <a:lstStyle/>
          <a:p>
            <a:pPr algn="ctr">
              <a:lnSpc>
                <a:spcPct val="80000"/>
              </a:lnSpc>
              <a:defRPr/>
            </a:pPr>
            <a:r>
              <a:rPr lang="en-US" sz="2400" b="1" dirty="0" smtClean="0">
                <a:solidFill>
                  <a:srgbClr val="3333FF"/>
                </a:solidFill>
                <a:latin typeface="Batang" panose="02030600000101010101" pitchFamily="18" charset="-127"/>
                <a:ea typeface="Batang" panose="02030600000101010101" pitchFamily="18" charset="-127"/>
              </a:rPr>
              <a:t>Presented by</a:t>
            </a:r>
            <a:r>
              <a:rPr lang="en-US" sz="2400" b="1" dirty="0" smtClean="0">
                <a:solidFill>
                  <a:srgbClr val="3333FF"/>
                </a:solidFill>
                <a:latin typeface="Batang" panose="02030600000101010101" pitchFamily="18" charset="-127"/>
                <a:ea typeface="Batang" panose="02030600000101010101" pitchFamily="18" charset="-127"/>
              </a:rPr>
              <a:t>:</a:t>
            </a:r>
          </a:p>
          <a:p>
            <a:pPr algn="ctr">
              <a:lnSpc>
                <a:spcPct val="80000"/>
              </a:lnSpc>
              <a:defRPr/>
            </a:pPr>
            <a:r>
              <a:rPr lang="en-US" sz="2400" b="1" dirty="0" smtClean="0">
                <a:solidFill>
                  <a:srgbClr val="3333FF"/>
                </a:solidFill>
                <a:latin typeface="Batang" panose="02030600000101010101" pitchFamily="18" charset="-127"/>
                <a:ea typeface="Batang" panose="02030600000101010101" pitchFamily="18" charset="-127"/>
              </a:rPr>
              <a:t>Jackie Lincer, Branch Chief</a:t>
            </a:r>
            <a:endParaRPr lang="en-US" sz="2400" b="1" dirty="0" smtClean="0">
              <a:solidFill>
                <a:srgbClr val="3333FF"/>
              </a:solidFill>
              <a:latin typeface="Batang" panose="02030600000101010101" pitchFamily="18" charset="-127"/>
              <a:ea typeface="Batang" panose="02030600000101010101" pitchFamily="18" charset="-127"/>
            </a:endParaRPr>
          </a:p>
          <a:p>
            <a:pPr algn="ctr"/>
            <a:r>
              <a:rPr lang="en-US" sz="2400" b="1" dirty="0" smtClean="0">
                <a:solidFill>
                  <a:srgbClr val="3333FF"/>
                </a:solidFill>
                <a:latin typeface="Batang" panose="02030600000101010101" pitchFamily="18" charset="-127"/>
                <a:ea typeface="Batang" panose="02030600000101010101" pitchFamily="18" charset="-127"/>
              </a:rPr>
              <a:t>Kathleen </a:t>
            </a:r>
            <a:r>
              <a:rPr lang="en-US" sz="2400" b="1" dirty="0">
                <a:solidFill>
                  <a:srgbClr val="3333FF"/>
                </a:solidFill>
                <a:latin typeface="Batang" panose="02030600000101010101" pitchFamily="18" charset="-127"/>
                <a:ea typeface="Batang" panose="02030600000101010101" pitchFamily="18" charset="-127"/>
              </a:rPr>
              <a:t>Davidson, District Administrator </a:t>
            </a:r>
            <a:endParaRPr lang="en-US" sz="2400" b="1" dirty="0" smtClean="0">
              <a:solidFill>
                <a:srgbClr val="3333FF"/>
              </a:solidFill>
              <a:latin typeface="Batang" panose="02030600000101010101" pitchFamily="18" charset="-127"/>
              <a:ea typeface="Batang" panose="02030600000101010101" pitchFamily="18" charset="-127"/>
            </a:endParaRPr>
          </a:p>
          <a:p>
            <a:pPr algn="ctr"/>
            <a:r>
              <a:rPr lang="en-US" sz="2400" b="1" dirty="0" smtClean="0">
                <a:solidFill>
                  <a:srgbClr val="3333FF"/>
                </a:solidFill>
                <a:latin typeface="Batang" panose="02030600000101010101" pitchFamily="18" charset="-127"/>
                <a:ea typeface="Batang" panose="02030600000101010101" pitchFamily="18" charset="-127"/>
              </a:rPr>
              <a:t>Josefina “Jo” Sabino, </a:t>
            </a:r>
            <a:r>
              <a:rPr lang="en-US" sz="2400" b="1" dirty="0">
                <a:solidFill>
                  <a:srgbClr val="3333FF"/>
                </a:solidFill>
                <a:latin typeface="Batang" panose="02030600000101010101" pitchFamily="18" charset="-127"/>
                <a:ea typeface="Batang" panose="02030600000101010101" pitchFamily="18" charset="-127"/>
              </a:rPr>
              <a:t>District Administrator </a:t>
            </a:r>
            <a:endParaRPr lang="en-US" sz="2400" b="1" dirty="0">
              <a:solidFill>
                <a:srgbClr val="3333FF"/>
              </a:solidFill>
              <a:latin typeface="Batang" panose="02030600000101010101" pitchFamily="18" charset="-127"/>
              <a:ea typeface="Batang" panose="02030600000101010101" pitchFamily="18" charset="-127"/>
            </a:endParaRPr>
          </a:p>
          <a:p>
            <a:pPr algn="ctr"/>
            <a:r>
              <a:rPr lang="en-US" sz="2400" b="1" dirty="0">
                <a:solidFill>
                  <a:srgbClr val="3333FF"/>
                </a:solidFill>
                <a:latin typeface="Batang" panose="02030600000101010101" pitchFamily="18" charset="-127"/>
                <a:ea typeface="Batang" panose="02030600000101010101" pitchFamily="18" charset="-127"/>
              </a:rPr>
              <a:t>Grace Clerico, Supervisor </a:t>
            </a:r>
          </a:p>
          <a:p>
            <a:pPr algn="ctr"/>
            <a:r>
              <a:rPr lang="en-US" sz="2400" b="1" dirty="0" smtClean="0">
                <a:solidFill>
                  <a:srgbClr val="3333FF"/>
                </a:solidFill>
                <a:latin typeface="Batang" panose="02030600000101010101" pitchFamily="18" charset="-127"/>
                <a:ea typeface="Batang" panose="02030600000101010101" pitchFamily="18" charset="-127"/>
              </a:rPr>
              <a:t>Bernabela “Belle” Garcia, </a:t>
            </a:r>
            <a:r>
              <a:rPr lang="en-US" sz="2400" b="1" dirty="0" smtClean="0">
                <a:solidFill>
                  <a:srgbClr val="3333FF"/>
                </a:solidFill>
                <a:latin typeface="Batang" panose="02030600000101010101" pitchFamily="18" charset="-127"/>
                <a:ea typeface="Batang" panose="02030600000101010101" pitchFamily="18" charset="-127"/>
              </a:rPr>
              <a:t>Supervisor</a:t>
            </a:r>
          </a:p>
          <a:p>
            <a:pPr lvl="0" algn="ctr"/>
            <a:r>
              <a:rPr lang="en-US" sz="2400" b="1" dirty="0" smtClean="0">
                <a:solidFill>
                  <a:srgbClr val="3333FF"/>
                </a:solidFill>
                <a:latin typeface="Batang" panose="02030600000101010101" pitchFamily="18" charset="-127"/>
                <a:ea typeface="Batang" panose="02030600000101010101" pitchFamily="18" charset="-127"/>
              </a:rPr>
              <a:t>Jane </a:t>
            </a:r>
            <a:r>
              <a:rPr lang="en-US" sz="2400" b="1" dirty="0">
                <a:solidFill>
                  <a:srgbClr val="3333FF"/>
                </a:solidFill>
                <a:latin typeface="Batang" panose="02030600000101010101" pitchFamily="18" charset="-127"/>
                <a:ea typeface="Batang" panose="02030600000101010101" pitchFamily="18" charset="-127"/>
              </a:rPr>
              <a:t>Sarmiento, Supervisor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1" y="5638800"/>
            <a:ext cx="3457770" cy="10042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788" y="5638800"/>
            <a:ext cx="4394882" cy="9837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32958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pPr algn="ctr"/>
            <a:r>
              <a:rPr lang="en-US" sz="3200" dirty="0" smtClean="0">
                <a:solidFill>
                  <a:srgbClr val="000099"/>
                </a:solidFill>
              </a:rPr>
              <a:t>Centers for Health Care Quality, </a:t>
            </a:r>
            <a:br>
              <a:rPr lang="en-US" sz="3200" dirty="0" smtClean="0">
                <a:solidFill>
                  <a:srgbClr val="000099"/>
                </a:solidFill>
              </a:rPr>
            </a:br>
            <a:r>
              <a:rPr lang="en-US" sz="3200" dirty="0" smtClean="0">
                <a:solidFill>
                  <a:srgbClr val="000099"/>
                </a:solidFill>
              </a:rPr>
              <a:t>California Department of </a:t>
            </a:r>
            <a:br>
              <a:rPr lang="en-US" sz="3200" dirty="0" smtClean="0">
                <a:solidFill>
                  <a:srgbClr val="000099"/>
                </a:solidFill>
              </a:rPr>
            </a:br>
            <a:r>
              <a:rPr lang="en-US" sz="3200" dirty="0" smtClean="0">
                <a:solidFill>
                  <a:srgbClr val="000099"/>
                </a:solidFill>
              </a:rPr>
              <a:t>Pubic Health's </a:t>
            </a:r>
            <a:r>
              <a:rPr lang="en-US" sz="3200" dirty="0" smtClean="0">
                <a:solidFill>
                  <a:srgbClr val="000099"/>
                </a:solidFill>
              </a:rPr>
              <a:t/>
            </a:r>
            <a:br>
              <a:rPr lang="en-US" sz="3200" dirty="0" smtClean="0">
                <a:solidFill>
                  <a:srgbClr val="000099"/>
                </a:solidFill>
              </a:rPr>
            </a:br>
            <a:r>
              <a:rPr lang="en-US" sz="3200" dirty="0" smtClean="0">
                <a:solidFill>
                  <a:srgbClr val="000099"/>
                </a:solidFill>
              </a:rPr>
              <a:t>Deputy </a:t>
            </a:r>
            <a:r>
              <a:rPr lang="en-US" sz="3200" dirty="0" smtClean="0">
                <a:solidFill>
                  <a:srgbClr val="000099"/>
                </a:solidFill>
              </a:rPr>
              <a:t>Director</a:t>
            </a:r>
            <a:br>
              <a:rPr lang="en-US" sz="3200" dirty="0" smtClean="0">
                <a:solidFill>
                  <a:srgbClr val="000099"/>
                </a:solidFill>
              </a:rPr>
            </a:br>
            <a:r>
              <a:rPr lang="en-US" sz="3600" dirty="0" smtClean="0">
                <a:solidFill>
                  <a:srgbClr val="000099"/>
                </a:solidFill>
              </a:rPr>
              <a:t>Heidi Steinecker</a:t>
            </a:r>
            <a:r>
              <a:rPr lang="en-US" sz="2800" dirty="0" smtClean="0">
                <a:solidFill>
                  <a:srgbClr val="000099"/>
                </a:solidFill>
              </a:rPr>
              <a:t/>
            </a:r>
            <a:br>
              <a:rPr lang="en-US" sz="2800" dirty="0" smtClean="0">
                <a:solidFill>
                  <a:srgbClr val="000099"/>
                </a:solidFill>
              </a:rPr>
            </a:br>
            <a:r>
              <a:rPr lang="en-US" sz="2800" dirty="0">
                <a:solidFill>
                  <a:srgbClr val="000099"/>
                </a:solidFill>
              </a:rPr>
              <a:t/>
            </a:r>
            <a:br>
              <a:rPr lang="en-US" sz="2800" dirty="0">
                <a:solidFill>
                  <a:srgbClr val="000099"/>
                </a:solidFill>
              </a:rPr>
            </a:br>
            <a:r>
              <a:rPr lang="en-US" sz="2800" dirty="0" smtClean="0">
                <a:solidFill>
                  <a:srgbClr val="000099"/>
                </a:solidFill>
              </a:rPr>
              <a:t>Appointed in late 2018, she had previously worked as a consultant with Global Health and various capacities at University of California, Davis Medical Center </a:t>
            </a:r>
            <a:endParaRPr lang="en-US" sz="2800" dirty="0">
              <a:solidFill>
                <a:srgbClr val="000099"/>
              </a:solidFill>
            </a:endParaRPr>
          </a:p>
        </p:txBody>
      </p:sp>
      <p:sp>
        <p:nvSpPr>
          <p:cNvPr id="3" name="Slide Number Placeholder 2"/>
          <p:cNvSpPr>
            <a:spLocks noGrp="1"/>
          </p:cNvSpPr>
          <p:nvPr>
            <p:ph type="sldNum" sz="quarter" idx="12"/>
          </p:nvPr>
        </p:nvSpPr>
        <p:spPr/>
        <p:txBody>
          <a:bodyPr/>
          <a:lstStyle/>
          <a:p>
            <a:pPr>
              <a:defRPr/>
            </a:pPr>
            <a:fld id="{4469A97F-4749-4C8C-8F29-06331C0F12DD}" type="slidenum">
              <a:rPr lang="en-US" smtClean="0"/>
              <a:pPr>
                <a:defRPr/>
              </a:pPr>
              <a:t>4</a:t>
            </a:fld>
            <a:endParaRPr lang="en-US" dirty="0"/>
          </a:p>
        </p:txBody>
      </p:sp>
    </p:spTree>
    <p:extLst>
      <p:ext uri="{BB962C8B-B14F-4D97-AF65-F5344CB8AC3E}">
        <p14:creationId xmlns:p14="http://schemas.microsoft.com/office/powerpoint/2010/main" val="17499889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371600"/>
            <a:ext cx="8153400" cy="4114800"/>
          </a:xfrm>
        </p:spPr>
        <p:txBody>
          <a:bodyPr>
            <a:noAutofit/>
          </a:bodyPr>
          <a:lstStyle/>
          <a:p>
            <a:r>
              <a:rPr lang="en-US" sz="1800" dirty="0">
                <a:solidFill>
                  <a:schemeClr val="tx1"/>
                </a:solidFill>
                <a:effectLst/>
              </a:rPr>
              <a:t> </a:t>
            </a:r>
            <a:br>
              <a:rPr lang="en-US" sz="1800" dirty="0">
                <a:solidFill>
                  <a:schemeClr val="tx1"/>
                </a:solidFill>
                <a:effectLst/>
              </a:rPr>
            </a:br>
            <a:r>
              <a:rPr lang="en-US" sz="1800" dirty="0">
                <a:solidFill>
                  <a:srgbClr val="000099"/>
                </a:solidFill>
                <a:effectLst/>
              </a:rPr>
              <a:t> </a:t>
            </a:r>
            <a:br>
              <a:rPr lang="en-US" sz="1800" dirty="0">
                <a:solidFill>
                  <a:srgbClr val="000099"/>
                </a:solidFill>
                <a:effectLst/>
              </a:rPr>
            </a:br>
            <a:r>
              <a:rPr lang="en-US" sz="2000" dirty="0">
                <a:solidFill>
                  <a:srgbClr val="000099"/>
                </a:solidFill>
                <a:effectLst/>
              </a:rPr>
              <a:t>Due to the recent Supreme Court Decision in Azar vs. Allina (June 3, 2019) you may be aware that CMS leadership placed a hold on all enforcement notifications. The hold has been lifted. </a:t>
            </a:r>
            <a:r>
              <a:rPr lang="en-US" sz="2000" dirty="0" smtClean="0">
                <a:solidFill>
                  <a:srgbClr val="000099"/>
                </a:solidFill>
                <a:effectLst/>
              </a:rPr>
              <a:t/>
            </a:r>
            <a:br>
              <a:rPr lang="en-US" sz="2000" dirty="0" smtClean="0">
                <a:solidFill>
                  <a:srgbClr val="000099"/>
                </a:solidFill>
                <a:effectLst/>
              </a:rPr>
            </a:br>
            <a:r>
              <a:rPr lang="en-US" sz="2000" dirty="0" smtClean="0">
                <a:solidFill>
                  <a:srgbClr val="000099"/>
                </a:solidFill>
                <a:effectLst/>
              </a:rPr>
              <a:t/>
            </a:r>
            <a:br>
              <a:rPr lang="en-US" sz="2000" dirty="0" smtClean="0">
                <a:solidFill>
                  <a:srgbClr val="000099"/>
                </a:solidFill>
                <a:effectLst/>
              </a:rPr>
            </a:br>
            <a:r>
              <a:rPr lang="en-US" sz="2000" dirty="0" smtClean="0">
                <a:solidFill>
                  <a:srgbClr val="000099"/>
                </a:solidFill>
                <a:effectLst/>
              </a:rPr>
              <a:t>It is the expectation </a:t>
            </a:r>
            <a:r>
              <a:rPr lang="en-US" sz="2000" dirty="0">
                <a:solidFill>
                  <a:srgbClr val="000099"/>
                </a:solidFill>
                <a:effectLst/>
              </a:rPr>
              <a:t>that State Survey Agencies ensure that all </a:t>
            </a:r>
            <a:r>
              <a:rPr lang="en-US" sz="2000" dirty="0" smtClean="0">
                <a:solidFill>
                  <a:srgbClr val="000099"/>
                </a:solidFill>
                <a:effectLst/>
              </a:rPr>
              <a:t>Federal </a:t>
            </a:r>
            <a:r>
              <a:rPr lang="en-US" sz="2000" dirty="0">
                <a:solidFill>
                  <a:srgbClr val="000099"/>
                </a:solidFill>
                <a:effectLst/>
              </a:rPr>
              <a:t>citations related to enforcement actions are clearly based on the Code of Federal Regulations (CFRs) versus the State Operations Manual and/or Interpretive Guidelines. </a:t>
            </a:r>
            <a:r>
              <a:rPr lang="en-US" sz="2000" dirty="0">
                <a:solidFill>
                  <a:srgbClr val="000099"/>
                </a:solidFill>
                <a:effectLst/>
              </a:rPr>
              <a:t> </a:t>
            </a:r>
            <a:r>
              <a:rPr lang="en-US" sz="2000" dirty="0" smtClean="0">
                <a:solidFill>
                  <a:srgbClr val="000099"/>
                </a:solidFill>
                <a:effectLst/>
              </a:rPr>
              <a:t>While </a:t>
            </a:r>
            <a:r>
              <a:rPr lang="en-US" sz="2000" dirty="0">
                <a:solidFill>
                  <a:srgbClr val="000099"/>
                </a:solidFill>
                <a:effectLst/>
              </a:rPr>
              <a:t>this is not new guidance, the Regional Offices have been asked to reemphasize this point given the recent legal ruling. </a:t>
            </a:r>
            <a:r>
              <a:rPr lang="en-US" sz="1800" dirty="0">
                <a:solidFill>
                  <a:srgbClr val="000099"/>
                </a:solidFill>
                <a:effectLst/>
              </a:rPr>
              <a:t/>
            </a:r>
            <a:br>
              <a:rPr lang="en-US" sz="1800" dirty="0">
                <a:solidFill>
                  <a:srgbClr val="000099"/>
                </a:solidFill>
                <a:effectLst/>
              </a:rPr>
            </a:br>
            <a:r>
              <a:rPr lang="en-US" sz="1800" dirty="0">
                <a:solidFill>
                  <a:srgbClr val="000099"/>
                </a:solidFill>
                <a:effectLst/>
              </a:rPr>
              <a:t> </a:t>
            </a:r>
            <a:br>
              <a:rPr lang="en-US" sz="1800" dirty="0">
                <a:solidFill>
                  <a:srgbClr val="000099"/>
                </a:solidFill>
                <a:effectLst/>
              </a:rPr>
            </a:br>
            <a:r>
              <a:rPr lang="en-US" sz="1800" dirty="0">
                <a:solidFill>
                  <a:srgbClr val="000099"/>
                </a:solidFill>
                <a:effectLst/>
              </a:rPr>
              <a:t>Attached is the link to the court decision: </a:t>
            </a:r>
            <a:r>
              <a:rPr lang="en-US" sz="1800" u="sng" dirty="0">
                <a:effectLst/>
                <a:hlinkClick r:id="rId2"/>
              </a:rPr>
              <a:t>https://www.supremecourt.gov/opinions/18pdf/17-1484_4f57.pdf</a:t>
            </a:r>
            <a:r>
              <a:rPr lang="en-US" sz="1800" dirty="0">
                <a:effectLst/>
              </a:rPr>
              <a:t/>
            </a:r>
            <a:br>
              <a:rPr lang="en-US" sz="1800" dirty="0">
                <a:effectLst/>
              </a:rPr>
            </a:br>
            <a:r>
              <a:rPr lang="en-US" sz="1800" dirty="0">
                <a:effectLst/>
              </a:rPr>
              <a:t> </a:t>
            </a:r>
            <a:br>
              <a:rPr lang="en-US" sz="1800" dirty="0">
                <a:effectLst/>
              </a:rPr>
            </a:br>
            <a:endParaRPr lang="en-US" sz="1800" dirty="0"/>
          </a:p>
        </p:txBody>
      </p:sp>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5</a:t>
            </a:fld>
            <a:endParaRPr lang="en-US" dirty="0"/>
          </a:p>
        </p:txBody>
      </p:sp>
      <p:sp>
        <p:nvSpPr>
          <p:cNvPr id="4" name="TextBox 3"/>
          <p:cNvSpPr txBox="1"/>
          <p:nvPr/>
        </p:nvSpPr>
        <p:spPr>
          <a:xfrm>
            <a:off x="609600" y="533400"/>
            <a:ext cx="7620000" cy="707886"/>
          </a:xfrm>
          <a:prstGeom prst="rect">
            <a:avLst/>
          </a:prstGeom>
          <a:noFill/>
        </p:spPr>
        <p:txBody>
          <a:bodyPr wrap="square" rtlCol="0">
            <a:spAutoFit/>
          </a:bodyPr>
          <a:lstStyle/>
          <a:p>
            <a:pPr algn="ct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HOT OFF THE PRESS</a:t>
            </a:r>
            <a:endPar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13059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Three essential components for surveyors to determine the presence of IJ include the following: </a:t>
            </a:r>
          </a:p>
          <a:p>
            <a:endParaRPr lang="en-US" sz="2800" dirty="0"/>
          </a:p>
          <a:p>
            <a:r>
              <a:rPr lang="en-US" sz="2800" dirty="0" smtClean="0"/>
              <a:t>1. </a:t>
            </a:r>
            <a:r>
              <a:rPr lang="en-US" sz="2800" b="1" u="sng" dirty="0"/>
              <a:t>Noncompliance</a:t>
            </a:r>
            <a:r>
              <a:rPr lang="en-US" sz="2800" b="1" dirty="0"/>
              <a:t>: </a:t>
            </a:r>
            <a:r>
              <a:rPr lang="en-US" sz="2800" b="1" dirty="0"/>
              <a:t> </a:t>
            </a:r>
            <a:r>
              <a:rPr lang="en-US" sz="2800" b="1" dirty="0" smtClean="0"/>
              <a:t> </a:t>
            </a:r>
            <a:r>
              <a:rPr lang="en-US" sz="2800" dirty="0" smtClean="0"/>
              <a:t>An </a:t>
            </a:r>
            <a:r>
              <a:rPr lang="en-US" sz="2800" dirty="0"/>
              <a:t>entity has failed to meet one or more federal health, safety, and/or quality regulations; </a:t>
            </a:r>
            <a:r>
              <a:rPr lang="en-US" sz="2800" dirty="0" smtClean="0"/>
              <a:t>and</a:t>
            </a:r>
            <a:endParaRPr lang="en-US" sz="2400" dirty="0"/>
          </a:p>
        </p:txBody>
      </p:sp>
      <p:sp>
        <p:nvSpPr>
          <p:cNvPr id="3" name="Title 2"/>
          <p:cNvSpPr>
            <a:spLocks noGrp="1"/>
          </p:cNvSpPr>
          <p:nvPr>
            <p:ph type="title"/>
          </p:nvPr>
        </p:nvSpPr>
        <p:spPr>
          <a:xfrm>
            <a:off x="1066800" y="152400"/>
            <a:ext cx="7239000" cy="1143000"/>
          </a:xfrm>
        </p:spPr>
        <p:txBody>
          <a:bodyPr>
            <a:normAutofit/>
          </a:bodyPr>
          <a:lstStyle/>
          <a:p>
            <a:pPr algn="ctr"/>
            <a:r>
              <a:rPr lang="en-US" dirty="0" smtClean="0"/>
              <a:t>Immediate Jeopardy</a:t>
            </a:r>
            <a:endParaRPr lang="en-US" dirty="0"/>
          </a:p>
        </p:txBody>
      </p:sp>
      <p:sp>
        <p:nvSpPr>
          <p:cNvPr id="4" name="Slide Number Placeholder 3"/>
          <p:cNvSpPr>
            <a:spLocks noGrp="1"/>
          </p:cNvSpPr>
          <p:nvPr>
            <p:ph type="sldNum" sz="quarter" idx="11"/>
          </p:nvPr>
        </p:nvSpPr>
        <p:spPr/>
        <p:txBody>
          <a:bodyPr/>
          <a:lstStyle/>
          <a:p>
            <a:pPr>
              <a:defRPr/>
            </a:pPr>
            <a:fld id="{3584F0C1-A1F3-42EA-AC22-675E97D62AF0}" type="slidenum">
              <a:rPr lang="en-US" smtClean="0"/>
              <a:pPr>
                <a:defRPr/>
              </a:pPr>
              <a:t>6</a:t>
            </a:fld>
            <a:endParaRPr lang="en-US" dirty="0"/>
          </a:p>
        </p:txBody>
      </p:sp>
    </p:spTree>
    <p:extLst>
      <p:ext uri="{BB962C8B-B14F-4D97-AF65-F5344CB8AC3E}">
        <p14:creationId xmlns:p14="http://schemas.microsoft.com/office/powerpoint/2010/main" val="2251511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a:lstStyle/>
          <a:p>
            <a:endParaRPr lang="en-US" sz="2400" dirty="0" smtClean="0"/>
          </a:p>
          <a:p>
            <a:r>
              <a:rPr lang="en-US" sz="2400" b="1" dirty="0" smtClean="0"/>
              <a:t>2</a:t>
            </a:r>
            <a:r>
              <a:rPr lang="en-US" sz="2400" b="1" dirty="0"/>
              <a:t>. </a:t>
            </a:r>
            <a:r>
              <a:rPr lang="en-US" sz="2400" b="1" u="sng" dirty="0"/>
              <a:t>Serious Adverse Outcome or Likely Serious Adverse Outcome:</a:t>
            </a:r>
            <a:r>
              <a:rPr lang="en-US" sz="2400" b="1" dirty="0"/>
              <a:t> </a:t>
            </a:r>
            <a:r>
              <a:rPr lang="en-US" sz="2400" b="1" dirty="0" smtClean="0"/>
              <a:t> </a:t>
            </a:r>
            <a:r>
              <a:rPr lang="en-US" sz="2400" dirty="0" smtClean="0"/>
              <a:t>As </a:t>
            </a:r>
            <a:r>
              <a:rPr lang="en-US" sz="2400" dirty="0"/>
              <a:t>a result of the identified noncompliance, serious injury, serious harm, serious impairment or death has occurred, is occurring, or is </a:t>
            </a:r>
            <a:r>
              <a:rPr lang="en-US" sz="2400" u="sng" dirty="0"/>
              <a:t>likely to occur </a:t>
            </a:r>
            <a:r>
              <a:rPr lang="en-US" sz="2400" dirty="0"/>
              <a:t>to one or more identified recipients at risk; </a:t>
            </a:r>
            <a:r>
              <a:rPr lang="en-US" sz="2400" dirty="0" smtClean="0"/>
              <a:t>and</a:t>
            </a:r>
          </a:p>
          <a:p>
            <a:pPr marL="109537" indent="0">
              <a:buNone/>
            </a:pPr>
            <a:endParaRPr lang="en-US" sz="2400" b="1" i="1" dirty="0"/>
          </a:p>
          <a:p>
            <a:r>
              <a:rPr lang="en-US" sz="2400" b="1" dirty="0"/>
              <a:t>3. </a:t>
            </a:r>
            <a:r>
              <a:rPr lang="en-US" sz="2400" b="1" u="sng" dirty="0"/>
              <a:t>Need for Immediate Action</a:t>
            </a:r>
            <a:r>
              <a:rPr lang="en-US" sz="2400" u="sng" dirty="0"/>
              <a:t>:</a:t>
            </a:r>
            <a:r>
              <a:rPr lang="en-US" sz="2400" dirty="0"/>
              <a:t> The noncompliance creates a need for immediate corrective action by the provider/supplier to prevent serious injury, serious harm, serious impairment or death from occurring or recurring. </a:t>
            </a:r>
          </a:p>
          <a:p>
            <a:endParaRPr lang="en-US" sz="2400" dirty="0"/>
          </a:p>
          <a:p>
            <a:endParaRPr lang="en-US" dirty="0"/>
          </a:p>
        </p:txBody>
      </p:sp>
      <p:sp>
        <p:nvSpPr>
          <p:cNvPr id="3" name="Title 2"/>
          <p:cNvSpPr>
            <a:spLocks noGrp="1"/>
          </p:cNvSpPr>
          <p:nvPr>
            <p:ph type="title"/>
          </p:nvPr>
        </p:nvSpPr>
        <p:spPr>
          <a:xfrm>
            <a:off x="990600" y="152400"/>
            <a:ext cx="7696200" cy="1143000"/>
          </a:xfrm>
        </p:spPr>
        <p:txBody>
          <a:bodyPr/>
          <a:lstStyle/>
          <a:p>
            <a:pPr algn="ctr"/>
            <a:r>
              <a:rPr lang="en-US" dirty="0" smtClean="0"/>
              <a:t>Immediate Jeopardy</a:t>
            </a:r>
            <a:endParaRPr lang="en-US" dirty="0"/>
          </a:p>
        </p:txBody>
      </p:sp>
      <p:sp>
        <p:nvSpPr>
          <p:cNvPr id="4" name="Slide Number Placeholder 3"/>
          <p:cNvSpPr>
            <a:spLocks noGrp="1"/>
          </p:cNvSpPr>
          <p:nvPr>
            <p:ph type="sldNum" sz="quarter" idx="11"/>
          </p:nvPr>
        </p:nvSpPr>
        <p:spPr/>
        <p:txBody>
          <a:bodyPr/>
          <a:lstStyle/>
          <a:p>
            <a:pPr>
              <a:defRPr/>
            </a:pPr>
            <a:fld id="{3584F0C1-A1F3-42EA-AC22-675E97D62AF0}" type="slidenum">
              <a:rPr lang="en-US" smtClean="0"/>
              <a:pPr>
                <a:defRPr/>
              </a:pPr>
              <a:t>7</a:t>
            </a:fld>
            <a:endParaRPr lang="en-US" dirty="0"/>
          </a:p>
        </p:txBody>
      </p:sp>
    </p:spTree>
    <p:extLst>
      <p:ext uri="{BB962C8B-B14F-4D97-AF65-F5344CB8AC3E}">
        <p14:creationId xmlns:p14="http://schemas.microsoft.com/office/powerpoint/2010/main" val="408088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marL="109537" indent="0" algn="ctr">
              <a:buNone/>
            </a:pPr>
            <a:r>
              <a:rPr lang="en-US" sz="3600" dirty="0"/>
              <a:t>Immediate Jeopardy</a:t>
            </a:r>
            <a:r>
              <a:rPr lang="en-US" sz="3600" dirty="0" smtClean="0"/>
              <a:t>:</a:t>
            </a:r>
            <a:r>
              <a:rPr lang="en-US" sz="2400" dirty="0" smtClean="0"/>
              <a:t/>
            </a:r>
            <a:br>
              <a:rPr lang="en-US" sz="2400" dirty="0" smtClean="0"/>
            </a:br>
            <a:r>
              <a:rPr lang="en-US" sz="2400" dirty="0"/>
              <a:t/>
            </a:r>
            <a:br>
              <a:rPr lang="en-US" sz="2400" dirty="0"/>
            </a:br>
            <a:r>
              <a:rPr lang="en-US" sz="2400" dirty="0">
                <a:hlinkClick r:id="rId2"/>
              </a:rPr>
              <a:t/>
            </a:r>
            <a:br>
              <a:rPr lang="en-US" sz="2400" dirty="0">
                <a:hlinkClick r:id="rId2"/>
              </a:rPr>
            </a:br>
            <a:r>
              <a:rPr lang="en-US" sz="2000" dirty="0">
                <a:hlinkClick r:id="rId2"/>
              </a:rPr>
              <a:t>https://www.cms.gov/Regulations-and-Guidance/Guidance/Manuals/downloads/som107ap_q_immedjeopardy.pdf</a:t>
            </a:r>
            <a:r>
              <a:rPr lang="en-US" sz="2000" dirty="0"/>
              <a:t/>
            </a:r>
            <a:br>
              <a:rPr lang="en-US" sz="2000" dirty="0"/>
            </a:br>
            <a:r>
              <a:rPr lang="en-US" sz="2000" dirty="0" smtClean="0">
                <a:effectLst/>
              </a:rPr>
              <a:t/>
            </a:r>
            <a:br>
              <a:rPr lang="en-US" sz="2000" dirty="0" smtClean="0">
                <a:effectLst/>
              </a:rPr>
            </a:br>
            <a:r>
              <a:rPr lang="en-US" sz="2000" dirty="0">
                <a:effectLst/>
              </a:rPr>
              <a:t/>
            </a:r>
            <a:br>
              <a:rPr lang="en-US" sz="2000" dirty="0">
                <a:effectLst/>
              </a:rPr>
            </a:br>
            <a:endParaRPr lang="en-US" sz="2000" dirty="0">
              <a:effectLst/>
            </a:endParaRPr>
          </a:p>
        </p:txBody>
      </p:sp>
      <p:sp>
        <p:nvSpPr>
          <p:cNvPr id="3" name="Slide Number Placeholder 2"/>
          <p:cNvSpPr>
            <a:spLocks noGrp="1"/>
          </p:cNvSpPr>
          <p:nvPr>
            <p:ph type="sldNum" sz="quarter" idx="12"/>
          </p:nvPr>
        </p:nvSpPr>
        <p:spPr/>
        <p:txBody>
          <a:bodyPr/>
          <a:lstStyle/>
          <a:p>
            <a:pPr>
              <a:defRPr/>
            </a:pPr>
            <a:fld id="{4469A97F-4749-4C8C-8F29-06331C0F12DD}" type="slidenum">
              <a:rPr lang="en-US" smtClean="0"/>
              <a:pPr>
                <a:defRPr/>
              </a:pPr>
              <a:t>8</a:t>
            </a:fld>
            <a:endParaRPr lang="en-US" dirty="0"/>
          </a:p>
        </p:txBody>
      </p:sp>
    </p:spTree>
    <p:extLst>
      <p:ext uri="{BB962C8B-B14F-4D97-AF65-F5344CB8AC3E}">
        <p14:creationId xmlns:p14="http://schemas.microsoft.com/office/powerpoint/2010/main" val="118078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t>Accidents: F689</a:t>
            </a:r>
            <a:endParaRPr lang="en-US" u="sng" dirty="0"/>
          </a:p>
        </p:txBody>
      </p:sp>
      <p:sp>
        <p:nvSpPr>
          <p:cNvPr id="4" name="Text Placeholder 3"/>
          <p:cNvSpPr>
            <a:spLocks noGrp="1"/>
          </p:cNvSpPr>
          <p:nvPr>
            <p:ph type="body" idx="1"/>
          </p:nvPr>
        </p:nvSpPr>
        <p:spPr>
          <a:xfrm>
            <a:off x="457200" y="1481138"/>
            <a:ext cx="8229600" cy="4525962"/>
          </a:xfrm>
        </p:spPr>
        <p:txBody>
          <a:bodyPr/>
          <a:lstStyle/>
          <a:p>
            <a:endParaRPr lang="en-US" sz="2400" b="1" i="1" dirty="0" smtClean="0"/>
          </a:p>
          <a:p>
            <a:r>
              <a:rPr lang="en-US" sz="2400" b="1" i="1" dirty="0" smtClean="0"/>
              <a:t>§</a:t>
            </a:r>
            <a:r>
              <a:rPr lang="en-US" sz="2400" b="1" dirty="0"/>
              <a:t>483.25(d) Accidents. </a:t>
            </a:r>
            <a:endParaRPr lang="en-US" sz="2400" dirty="0"/>
          </a:p>
          <a:p>
            <a:endParaRPr lang="en-US" sz="2400" b="1" dirty="0" smtClean="0"/>
          </a:p>
          <a:p>
            <a:r>
              <a:rPr lang="en-US" sz="2400" b="1" dirty="0" smtClean="0"/>
              <a:t>The </a:t>
            </a:r>
            <a:r>
              <a:rPr lang="en-US" sz="2400" b="1" dirty="0"/>
              <a:t>facility must ensure that – </a:t>
            </a:r>
            <a:endParaRPr lang="en-US" sz="2400" dirty="0"/>
          </a:p>
          <a:p>
            <a:endParaRPr lang="en-US" sz="2400" b="1" dirty="0" smtClean="0"/>
          </a:p>
          <a:p>
            <a:r>
              <a:rPr lang="en-US" sz="2400" b="1" dirty="0" smtClean="0"/>
              <a:t>The </a:t>
            </a:r>
            <a:r>
              <a:rPr lang="en-US" sz="2400" b="1" dirty="0" smtClean="0"/>
              <a:t>residents’ </a:t>
            </a:r>
            <a:r>
              <a:rPr lang="en-US" sz="2400" b="1" dirty="0"/>
              <a:t>environment remains as free of accident hazards as is possible; and </a:t>
            </a:r>
            <a:endParaRPr lang="en-US" sz="2400" dirty="0"/>
          </a:p>
          <a:p>
            <a:endParaRPr lang="en-US" sz="2400" b="1" dirty="0" smtClean="0"/>
          </a:p>
          <a:p>
            <a:r>
              <a:rPr lang="en-US" sz="2400" b="1" dirty="0" smtClean="0"/>
              <a:t>Each resident receives adequate supervision and assistance devices to prevent accidents. </a:t>
            </a:r>
            <a:endParaRPr lang="en-US" sz="2400" dirty="0"/>
          </a:p>
        </p:txBody>
      </p:sp>
      <p:sp>
        <p:nvSpPr>
          <p:cNvPr id="2" name="Slide Number Placeholder 1"/>
          <p:cNvSpPr>
            <a:spLocks noGrp="1"/>
          </p:cNvSpPr>
          <p:nvPr>
            <p:ph type="sldNum" sz="quarter" idx="12"/>
          </p:nvPr>
        </p:nvSpPr>
        <p:spPr/>
        <p:txBody>
          <a:bodyPr/>
          <a:lstStyle/>
          <a:p>
            <a:pPr>
              <a:defRPr/>
            </a:pPr>
            <a:fld id="{B13B0213-550C-463C-9578-675D4F1EE933}" type="slidenum">
              <a:rPr lang="en-US" smtClean="0"/>
              <a:pPr>
                <a:defRPr/>
              </a:pPr>
              <a:t>9</a:t>
            </a:fld>
            <a:endParaRPr lang="en-US" dirty="0"/>
          </a:p>
        </p:txBody>
      </p:sp>
    </p:spTree>
    <p:extLst>
      <p:ext uri="{BB962C8B-B14F-4D97-AF65-F5344CB8AC3E}">
        <p14:creationId xmlns:p14="http://schemas.microsoft.com/office/powerpoint/2010/main" val="41939401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98&quot;&gt;&lt;object type=&quot;3&quot; unique_id=&quot;10099&quot;&gt;&lt;property id=&quot;20148&quot; value=&quot;5&quot;/&gt;&lt;property id=&quot;20300&quot; value=&quot;Slide 1&quot;/&gt;&lt;property id=&quot;20307&quot; value=&quot;256&quot;/&gt;&lt;/object&gt;&lt;object type=&quot;3&quot; unique_id=&quot;10100&quot;&gt;&lt;property id=&quot;20148&quot; value=&quot;5&quot;/&gt;&lt;property id=&quot;20300&quot; value=&quot;Slide 2 - &amp;quot;Learning Objectives&amp;quot;&quot;/&gt;&lt;property id=&quot;20307&quot; value=&quot;257&quot;/&gt;&lt;/object&gt;&lt;object type=&quot;3&quot; unique_id=&quot;10101&quot;&gt;&lt;property id=&quot;20148&quot; value=&quot;5&quot;/&gt;&lt;property id=&quot;20300&quot; value=&quot;Slide 3&quot;/&gt;&lt;property id=&quot;20307&quot; value=&quot;258&quot;/&gt;&lt;/object&gt;&lt;object type=&quot;3&quot; unique_id=&quot;10102&quot;&gt;&lt;property id=&quot;20148&quot; value=&quot;5&quot;/&gt;&lt;property id=&quot;20300&quot; value=&quot;Slide 4&quot;/&gt;&lt;property id=&quot;20307&quot; value=&quot;311&quot;/&gt;&lt;/object&gt;&lt;/object&gt;&lt;object type=&quot;8&quot; unique_id=&quot;10108&quot;&gt;&lt;/object&gt;&lt;/object&gt;&lt;/database&gt;"/>
  <p:tag name="SECTOMILLISECCONVERTED" val="1"/>
  <p:tag name="TPPRESENTATIONGUID" val="7b55271f-6322-46f8-a1e4-9b269e77e136"/>
  <p:tag name="WASPOLLED" val="ED1FC3C5474F40889B36720A3899B732"/>
  <p:tag name="TPVERSION" val="8"/>
  <p:tag name="TPFULLVERSION" val="8.2.6.7"/>
  <p:tag name="PPTVERSION" val="16"/>
  <p:tag name="TPOS" val="2"/>
  <p:tag name="TPLASTSAVEVERSION" val="6.2 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18337</TotalTime>
  <Words>949</Words>
  <Application>Microsoft Office PowerPoint</Application>
  <PresentationFormat>On-screen Show (4:3)</PresentationFormat>
  <Paragraphs>151</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Batang</vt:lpstr>
      <vt:lpstr>Calibri</vt:lpstr>
      <vt:lpstr>Lucida Sans Unicode</vt:lpstr>
      <vt:lpstr>Verdana</vt:lpstr>
      <vt:lpstr>Wingdings 2</vt:lpstr>
      <vt:lpstr>Wingdings 3</vt:lpstr>
      <vt:lpstr>Concourse</vt:lpstr>
      <vt:lpstr>PowerPoint Presentation</vt:lpstr>
      <vt:lpstr>PowerPoint Presentation</vt:lpstr>
      <vt:lpstr>LTC  Updates</vt:lpstr>
      <vt:lpstr>Centers for Health Care Quality,  California Department of  Pubic Health's  Deputy Director Heidi Steinecker  Appointed in late 2018, she had previously worked as a consultant with Global Health and various capacities at University of California, Davis Medical Center </vt:lpstr>
      <vt:lpstr>    Due to the recent Supreme Court Decision in Azar vs. Allina (June 3, 2019) you may be aware that CMS leadership placed a hold on all enforcement notifications. The hold has been lifted.   It is the expectation that State Survey Agencies ensure that all Federal citations related to enforcement actions are clearly based on the Code of Federal Regulations (CFRs) versus the State Operations Manual and/or Interpretive Guidelines.  While this is not new guidance, the Regional Offices have been asked to reemphasize this point given the recent legal ruling.    Attached is the link to the court decision: https://www.supremecourt.gov/opinions/18pdf/17-1484_4f57.pdf   </vt:lpstr>
      <vt:lpstr>Immediate Jeopardy</vt:lpstr>
      <vt:lpstr>Immediate Jeopardy</vt:lpstr>
      <vt:lpstr>Immediate Jeopardy:   https://www.cms.gov/Regulations-and-Guidance/Guidance/Manuals/downloads/som107ap_q_immedjeopardy.pdf   </vt:lpstr>
      <vt:lpstr>Accidents: F689</vt:lpstr>
      <vt:lpstr>PowerPoint Presentation</vt:lpstr>
      <vt:lpstr>PowerPoint Presentation</vt:lpstr>
      <vt:lpstr>Accidents: F689</vt:lpstr>
      <vt:lpstr> Common Deficiencies cited as a result of: </vt:lpstr>
      <vt:lpstr>AFL 19-15.1</vt:lpstr>
      <vt:lpstr>AFL 19-16</vt:lpstr>
      <vt:lpstr>AFL 19-17</vt:lpstr>
      <vt:lpstr>AFL 19-18</vt:lpstr>
      <vt:lpstr>Useful Links:</vt:lpstr>
      <vt:lpstr>Useful Links:</vt:lpstr>
      <vt:lpstr>Useful Links:</vt:lpstr>
      <vt:lpstr>Cal Health Find Database</vt:lpstr>
      <vt:lpstr>PowerPoint Presentation</vt:lpstr>
      <vt:lpstr>PowerPoint Presentation</vt:lpstr>
      <vt:lpstr>      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RAI</dc:title>
  <dc:creator>Robert.Jackson@cdph.ca.gov</dc:creator>
  <cp:lastModifiedBy>Davidson, Kathleen@CDPH</cp:lastModifiedBy>
  <cp:revision>862</cp:revision>
  <cp:lastPrinted>2019-06-26T00:56:15Z</cp:lastPrinted>
  <dcterms:created xsi:type="dcterms:W3CDTF">2010-03-23T19:11:52Z</dcterms:created>
  <dcterms:modified xsi:type="dcterms:W3CDTF">2019-06-26T01:13:27Z</dcterms:modified>
</cp:coreProperties>
</file>