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264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86" r:id="rId10"/>
    <p:sldId id="290" r:id="rId11"/>
    <p:sldId id="292" r:id="rId12"/>
    <p:sldId id="293" r:id="rId13"/>
    <p:sldId id="303" r:id="rId14"/>
    <p:sldId id="294" r:id="rId15"/>
    <p:sldId id="287" r:id="rId16"/>
    <p:sldId id="288" r:id="rId17"/>
    <p:sldId id="289" r:id="rId18"/>
    <p:sldId id="302" r:id="rId19"/>
    <p:sldId id="291" r:id="rId20"/>
    <p:sldId id="295" r:id="rId21"/>
    <p:sldId id="296" r:id="rId22"/>
    <p:sldId id="298" r:id="rId23"/>
    <p:sldId id="299" r:id="rId24"/>
    <p:sldId id="300" r:id="rId25"/>
    <p:sldId id="301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500"/>
    <a:srgbClr val="0071CE"/>
    <a:srgbClr val="5C0F8B"/>
    <a:srgbClr val="D6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6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9A152B-6138-4786-A5A8-EB9B53414072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9D1206-5B2F-40C7-8E99-DFE3537E6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1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24B0AF-E553-4A2C-990F-BDA408D8D7D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A276B4-5C5D-4190-9089-40C59FB8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0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Senate Health</a:t>
            </a:r>
          </a:p>
          <a:p>
            <a:endParaRPr lang="en-US" dirty="0"/>
          </a:p>
          <a:p>
            <a:r>
              <a:rPr lang="en-US" dirty="0" smtClean="0"/>
              <a:t>Success story</a:t>
            </a:r>
          </a:p>
          <a:p>
            <a:endParaRPr lang="en-US" dirty="0"/>
          </a:p>
          <a:p>
            <a:r>
              <a:rPr lang="en-US" dirty="0" smtClean="0"/>
              <a:t>Did set us up for bad evidence standards</a:t>
            </a:r>
          </a:p>
          <a:p>
            <a:endParaRPr lang="en-US" dirty="0"/>
          </a:p>
          <a:p>
            <a:r>
              <a:rPr lang="en-US" dirty="0" smtClean="0"/>
              <a:t>Also reduced penalty provisions from where the bill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Passed Assembly 57 to 17; now in Senate Health</a:t>
            </a:r>
          </a:p>
          <a:p>
            <a:endParaRPr lang="en-US" dirty="0"/>
          </a:p>
          <a:p>
            <a:r>
              <a:rPr lang="en-US" dirty="0" smtClean="0"/>
              <a:t>Some amendments pending that are even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got good modifications, but still somewhat concerned</a:t>
            </a:r>
          </a:p>
          <a:p>
            <a:endParaRPr lang="en-US" dirty="0" smtClean="0"/>
          </a:p>
          <a:p>
            <a:r>
              <a:rPr lang="en-US" dirty="0" smtClean="0"/>
              <a:t>Passed Senate unanimously</a:t>
            </a:r>
          </a:p>
          <a:p>
            <a:endParaRPr lang="en-US" dirty="0"/>
          </a:p>
          <a:p>
            <a:r>
              <a:rPr lang="en-US" dirty="0" smtClean="0"/>
              <a:t>In Assembly Health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4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Assembly Appropriations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1042—In Senate Health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312—IN Assembly Human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6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3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8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20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00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Advocacy Day in January</a:t>
            </a:r>
          </a:p>
          <a:p>
            <a:r>
              <a:rPr lang="en-US" dirty="0" smtClean="0"/>
              <a:t>--training on how to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Economy is key to what we do—labor markets, income distribution, tax revenues,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For new Governor:   what we know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A fast trip in 20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9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9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5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93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4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98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Very, very strong economy; 5</a:t>
            </a:r>
            <a:r>
              <a:rPr lang="en-US" baseline="30000" dirty="0" smtClean="0"/>
              <a:t>th</a:t>
            </a:r>
            <a:r>
              <a:rPr lang="en-US" dirty="0" smtClean="0"/>
              <a:t> largest economy in the world</a:t>
            </a:r>
          </a:p>
          <a:p>
            <a:r>
              <a:rPr lang="en-US" dirty="0" smtClean="0"/>
              <a:t>Unemployment in February:   4.2%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Largest growth in jobs over last year:   professional business services, and health and education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we’ve added 3.1 new jobs added since expansion began in February 2010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U.S.  Unemployment at 3.8%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Unemployment rates vary widely, with very low rates in coast and urban areas, and higher in rural, Central Valley (but better than normal)</a:t>
            </a:r>
          </a:p>
          <a:p>
            <a:r>
              <a:rPr lang="en-US" dirty="0" smtClean="0"/>
              <a:t>July will mark longest</a:t>
            </a:r>
          </a:p>
          <a:p>
            <a:r>
              <a:rPr lang="en-US" dirty="0" smtClean="0"/>
              <a:t>Big tax revenue increases—overall $200+, General Fund $143+</a:t>
            </a:r>
          </a:p>
          <a:p>
            <a:endParaRPr lang="en-US" dirty="0"/>
          </a:p>
          <a:p>
            <a:r>
              <a:rPr lang="en-US" dirty="0" smtClean="0"/>
              <a:t>Risks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Revenues slightly off, from a weak January; April is key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California is dependent on trade—higher tariffs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Interest rates up, but now more stable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Growing federal deficit, meaning harder to increase spending when recession starts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How all of this affects the stock market—because we are 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 a landslide victory in November</a:t>
            </a:r>
          </a:p>
          <a:p>
            <a:endParaRPr lang="en-US" dirty="0"/>
          </a:p>
          <a:p>
            <a:r>
              <a:rPr lang="en-US" dirty="0" smtClean="0"/>
              <a:t>7.7 million votes, or 62%</a:t>
            </a:r>
          </a:p>
          <a:p>
            <a:endParaRPr lang="en-US" dirty="0"/>
          </a:p>
          <a:p>
            <a:r>
              <a:rPr lang="en-US" dirty="0" smtClean="0"/>
              <a:t>Come on like gangbusters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5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Housing:    more $ and policy changes to encourage more housing construction, particularly for modest incomes</a:t>
            </a:r>
          </a:p>
          <a:p>
            <a:endParaRPr lang="en-US" dirty="0"/>
          </a:p>
          <a:p>
            <a:r>
              <a:rPr lang="en-US" dirty="0" smtClean="0"/>
              <a:t>Resilience:   Concerned about a recession, so paying down more debt and investing most $ into one-time things</a:t>
            </a:r>
          </a:p>
          <a:p>
            <a:endParaRPr lang="en-US" dirty="0"/>
          </a:p>
          <a:p>
            <a:r>
              <a:rPr lang="en-US" dirty="0" smtClean="0"/>
              <a:t>Health:   in particular, expanding eligibility for persons up to age 25 no matter status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Chief of Staff</a:t>
            </a:r>
          </a:p>
          <a:p>
            <a:endParaRPr lang="en-US" dirty="0"/>
          </a:p>
          <a:p>
            <a:r>
              <a:rPr lang="en-US" dirty="0" err="1" smtClean="0"/>
              <a:t>Ghaly</a:t>
            </a:r>
            <a:r>
              <a:rPr lang="en-US" dirty="0" smtClean="0"/>
              <a:t>:     Deputy Director of Community Health for LA County Health Department; worked in L.A. and SF; Ivy League educated, and pediatrician UCSF residency</a:t>
            </a:r>
          </a:p>
          <a:p>
            <a:endParaRPr lang="en-US" dirty="0"/>
          </a:p>
          <a:p>
            <a:r>
              <a:rPr lang="en-US" dirty="0" smtClean="0"/>
              <a:t>Michelle:    Deputy Secretary prior to Undersecretary; Senate staff</a:t>
            </a:r>
          </a:p>
          <a:p>
            <a:endParaRPr lang="en-US" dirty="0"/>
          </a:p>
          <a:p>
            <a:r>
              <a:rPr lang="en-US" dirty="0" smtClean="0"/>
              <a:t>Also OSPHD</a:t>
            </a:r>
          </a:p>
          <a:p>
            <a:endParaRPr lang="en-US" dirty="0"/>
          </a:p>
          <a:p>
            <a:r>
              <a:rPr lang="en-US" dirty="0" smtClean="0"/>
              <a:t>Secondary levels:    CDPH Chief Deputy for Policy and Programs, an assistant director, new head of the Center for Health Care Quality (what we call L&amp;C)—you will see her this afternoon.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people are covered to age 18; this would extend that to age 25, adding about 140,000 undocumented immigrants to </a:t>
            </a:r>
            <a:r>
              <a:rPr lang="en-US" dirty="0" err="1" smtClean="0"/>
              <a:t>Medi</a:t>
            </a:r>
            <a:r>
              <a:rPr lang="en-US" dirty="0" smtClean="0"/>
              <a:t>-Cal</a:t>
            </a:r>
          </a:p>
          <a:p>
            <a:endParaRPr lang="en-US" dirty="0" smtClean="0"/>
          </a:p>
          <a:p>
            <a:r>
              <a:rPr lang="en-US" dirty="0" smtClean="0"/>
              <a:t>Congress eliminated the penalty, making the individual mandate unenforceable; state would encourage more, especially healthier, to keep coverage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Prop. 56 tobacco tax monies—used to increase payments and services and not offset </a:t>
            </a:r>
            <a:r>
              <a:rPr lang="en-US" dirty="0" err="1" smtClean="0"/>
              <a:t>Medi</a:t>
            </a:r>
            <a:r>
              <a:rPr lang="en-US" dirty="0" smtClean="0"/>
              <a:t>-Cal costs</a:t>
            </a:r>
          </a:p>
          <a:p>
            <a:endParaRPr lang="en-US" dirty="0"/>
          </a:p>
          <a:p>
            <a:r>
              <a:rPr lang="en-US" dirty="0" smtClean="0"/>
              <a:t>MCO:    a provider tax, expires this year, brings in $1.5 billion to state</a:t>
            </a:r>
          </a:p>
          <a:p>
            <a:endParaRPr lang="en-US" dirty="0"/>
          </a:p>
          <a:p>
            <a:r>
              <a:rPr lang="en-US" dirty="0" smtClean="0"/>
              <a:t>Prescription drugs—move from </a:t>
            </a:r>
            <a:r>
              <a:rPr lang="en-US" dirty="0" err="1" smtClean="0"/>
              <a:t>Medi</a:t>
            </a:r>
            <a:r>
              <a:rPr lang="en-US" dirty="0" smtClean="0"/>
              <a:t>-Cal managed care to fee-for-service benefit; fee-for-service pharmacy program will increase drug rebate savings and help the state get better prices by allowing the state to negotiate with </a:t>
            </a:r>
            <a:r>
              <a:rPr lang="en-US" dirty="0" err="1" smtClean="0"/>
              <a:t>PharMa</a:t>
            </a:r>
            <a:r>
              <a:rPr lang="en-US" dirty="0" smtClean="0"/>
              <a:t> on behalf of the state’s large </a:t>
            </a:r>
            <a:r>
              <a:rPr lang="en-US" dirty="0" err="1" smtClean="0"/>
              <a:t>Medi</a:t>
            </a:r>
            <a:r>
              <a:rPr lang="en-US" dirty="0" smtClean="0"/>
              <a:t>-Cal population</a:t>
            </a:r>
          </a:p>
          <a:p>
            <a:endParaRPr lang="en-US" dirty="0"/>
          </a:p>
          <a:p>
            <a:r>
              <a:rPr lang="en-US" dirty="0" smtClean="0"/>
              <a:t>Bulk purchasing program to access public and private payers alike</a:t>
            </a:r>
          </a:p>
          <a:p>
            <a:endParaRPr lang="en-US" dirty="0"/>
          </a:p>
          <a:p>
            <a:r>
              <a:rPr lang="en-US" dirty="0" smtClean="0"/>
              <a:t>All will take awhile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“master plan” on aging:  </a:t>
            </a:r>
          </a:p>
          <a:p>
            <a:r>
              <a:rPr lang="en-US" dirty="0"/>
              <a:t>The Golden State is getting grayer. We need to get ready for the major demographic challenge headed our way.</a:t>
            </a:r>
          </a:p>
          <a:p>
            <a:r>
              <a:rPr lang="en-US" dirty="0"/>
              <a:t>For the first time in our history, older Californians will outnumber young children. Over the next decade, our statewide senior population will increase by 4 million. In 25 years, it will double. And more than half will require some form of long-term care.</a:t>
            </a:r>
          </a:p>
          <a:p>
            <a:r>
              <a:rPr lang="en-US" dirty="0"/>
              <a:t>Growing old knows no boundaries – aging doesn’t care what race you are, your economic status, or if you’re single with no other family support.</a:t>
            </a:r>
          </a:p>
          <a:p>
            <a:r>
              <a:rPr lang="en-US" dirty="0"/>
              <a:t>I’ve had some personal – and painful – experience with this recently. I lost my father over the holidays, after years of declining physical health and dementia. He was determined to live out his days with dignity. He also happened to be a retired public official with a pension and a support circle of family and friends.</a:t>
            </a:r>
          </a:p>
          <a:p>
            <a:r>
              <a:rPr lang="en-US" dirty="0"/>
              <a:t>Even with all those advantages, it was a daily challenge to meet his needs so he could live in place and maintain a good quality of life. Millions of Californians share a similar story, and the numbers will only grow.</a:t>
            </a:r>
          </a:p>
          <a:p>
            <a:r>
              <a:rPr lang="en-US" dirty="0"/>
              <a:t>It’s time for a new Master Plan on Aging. It must address: person-centered care, the patchwork of public services, social isolation, bed-locked seniors in need of transportation, the nursing shortage, and demand for In-Home Supportive Services that far outpaces its capacity.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Senate:    2 vacant seats, but we know which party they’ll go to</a:t>
            </a:r>
          </a:p>
          <a:p>
            <a:endParaRPr lang="en-US" dirty="0" smtClean="0"/>
          </a:p>
          <a:p>
            <a:r>
              <a:rPr lang="en-US" dirty="0" smtClean="0"/>
              <a:t>29 Dems, 11 Reps</a:t>
            </a:r>
          </a:p>
          <a:p>
            <a:endParaRPr lang="en-US" dirty="0" smtClean="0"/>
          </a:p>
          <a:p>
            <a:r>
              <a:rPr lang="en-US" dirty="0" smtClean="0"/>
              <a:t>61 Dems, 18 Reps, 1 vacancy [Rep.]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 bills, but we’ve already got our eye on several</a:t>
            </a:r>
          </a:p>
          <a:p>
            <a:r>
              <a:rPr lang="en-US" dirty="0" smtClean="0"/>
              <a:t>About 6 that we are following most closely, some we will oppose strongly, some we will oppose unless amended, and some we’ll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276B4-5C5D-4190-9089-40C59FB859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7000">
              <a:srgbClr val="9D077B"/>
            </a:gs>
            <a:gs pos="0">
              <a:srgbClr val="5C0F8B"/>
            </a:gs>
            <a:gs pos="100000">
              <a:srgbClr val="D6006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5952930"/>
            <a:ext cx="7837714" cy="905069"/>
          </a:xfrm>
          <a:prstGeom prst="rtTriangl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4170784" y="5523721"/>
            <a:ext cx="8021216" cy="1334277"/>
          </a:xfrm>
          <a:prstGeom prst="rtTriangle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90" y="6316826"/>
            <a:ext cx="1351831" cy="38301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707086" y="6377530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5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29208" y="261257"/>
            <a:ext cx="11355355" cy="62608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2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65126"/>
            <a:ext cx="11430000" cy="679904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222310"/>
            <a:ext cx="11429999" cy="49546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952930"/>
            <a:ext cx="7837714" cy="905069"/>
          </a:xfrm>
          <a:prstGeom prst="rtTriangl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 userDrawn="1"/>
        </p:nvSpPr>
        <p:spPr>
          <a:xfrm flipH="1">
            <a:off x="4170784" y="5523721"/>
            <a:ext cx="8021216" cy="1334277"/>
          </a:xfrm>
          <a:prstGeom prst="rtTriangle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90" y="6316826"/>
            <a:ext cx="1351831" cy="38301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707086" y="6377530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1448661" cy="7794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334278"/>
            <a:ext cx="11448661" cy="48426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52931"/>
            <a:ext cx="7837714" cy="905069"/>
          </a:xfrm>
          <a:prstGeom prst="rtTriangle">
            <a:avLst/>
          </a:prstGeom>
          <a:gradFill>
            <a:gsLst>
              <a:gs pos="0">
                <a:srgbClr val="C2D500"/>
              </a:gs>
              <a:gs pos="100000">
                <a:srgbClr val="0071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4170784" y="5523722"/>
            <a:ext cx="8021216" cy="1334277"/>
          </a:xfrm>
          <a:prstGeom prst="rtTriangle">
            <a:avLst/>
          </a:prstGeom>
          <a:gradFill>
            <a:gsLst>
              <a:gs pos="0">
                <a:srgbClr val="C2D500"/>
              </a:gs>
              <a:gs pos="100000">
                <a:srgbClr val="0071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90" y="6316827"/>
            <a:ext cx="1351831" cy="38301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707086" y="6377531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2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186196" y="0"/>
            <a:ext cx="6005804" cy="6858000"/>
          </a:xfrm>
          <a:prstGeom prst="rect">
            <a:avLst/>
          </a:prstGeom>
          <a:gradFill>
            <a:gsLst>
              <a:gs pos="0">
                <a:srgbClr val="5C0F8B"/>
              </a:gs>
              <a:gs pos="51000">
                <a:srgbClr val="96087D"/>
              </a:gs>
              <a:gs pos="100000">
                <a:srgbClr val="D6006D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363" y="735003"/>
            <a:ext cx="4200202" cy="2866613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361" y="3600642"/>
            <a:ext cx="4200203" cy="1507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90" y="6316826"/>
            <a:ext cx="1351831" cy="38301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707086" y="6377530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3934" y="270588"/>
            <a:ext cx="5680883" cy="62981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6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05804" cy="6858000"/>
          </a:xfrm>
          <a:prstGeom prst="rect">
            <a:avLst/>
          </a:prstGeom>
          <a:gradFill>
            <a:gsLst>
              <a:gs pos="0">
                <a:srgbClr val="5C0F8B"/>
              </a:gs>
              <a:gs pos="49000">
                <a:srgbClr val="93087D"/>
              </a:gs>
              <a:gs pos="100000">
                <a:srgbClr val="D6006D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90" y="941500"/>
            <a:ext cx="4200202" cy="2866613"/>
          </a:xfrm>
          <a:prstGeom prst="rect">
            <a:avLst/>
          </a:prstGeom>
        </p:spPr>
        <p:txBody>
          <a:bodyPr anchor="b"/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888" y="3807139"/>
            <a:ext cx="4200203" cy="150748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94" y="6316826"/>
            <a:ext cx="1351831" cy="38301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520890" y="6377530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90257" y="298581"/>
            <a:ext cx="5587611" cy="63405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365125"/>
            <a:ext cx="11420669" cy="63325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5" y="1203649"/>
            <a:ext cx="5627915" cy="49733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3649"/>
            <a:ext cx="5640354" cy="49733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52930"/>
            <a:ext cx="7837714" cy="905069"/>
          </a:xfrm>
          <a:prstGeom prst="rtTriangl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4170784" y="5523721"/>
            <a:ext cx="8021216" cy="1334277"/>
          </a:xfrm>
          <a:prstGeom prst="rtTriangle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90" y="6316826"/>
            <a:ext cx="1351831" cy="38301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707086" y="6377530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08" y="365125"/>
            <a:ext cx="11308702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ight Triangle 5"/>
          <p:cNvSpPr/>
          <p:nvPr userDrawn="1"/>
        </p:nvSpPr>
        <p:spPr>
          <a:xfrm>
            <a:off x="0" y="5952930"/>
            <a:ext cx="7837714" cy="905069"/>
          </a:xfrm>
          <a:prstGeom prst="rtTriangl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flipH="1">
            <a:off x="4170784" y="5523721"/>
            <a:ext cx="8021216" cy="1334277"/>
          </a:xfrm>
          <a:prstGeom prst="rtTriangle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90" y="6316826"/>
            <a:ext cx="1351831" cy="38301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07086" y="6377530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4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>
            <a:off x="0" y="5952930"/>
            <a:ext cx="7837714" cy="905069"/>
          </a:xfrm>
          <a:prstGeom prst="rtTriangl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4170784" y="5523721"/>
            <a:ext cx="8021216" cy="1334277"/>
          </a:xfrm>
          <a:prstGeom prst="rtTriangle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90" y="6316826"/>
            <a:ext cx="1351831" cy="38301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07086" y="6377530"/>
            <a:ext cx="2851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2201 K Street,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Sacramento, CA 95816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4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244324" y="195944"/>
            <a:ext cx="3778994" cy="305110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8618" y="195944"/>
            <a:ext cx="3797608" cy="305110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92079" y="3534155"/>
            <a:ext cx="3628102" cy="3209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406807"/>
            <a:ext cx="4133461" cy="3437761"/>
          </a:xfrm>
          <a:prstGeom prst="rect">
            <a:avLst/>
          </a:prstGeom>
          <a:gradFill>
            <a:gsLst>
              <a:gs pos="0">
                <a:srgbClr val="5C0F8B"/>
              </a:gs>
              <a:gs pos="43000">
                <a:srgbClr val="8F097F"/>
              </a:gs>
              <a:gs pos="100000">
                <a:srgbClr val="D6006D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133462" y="-30955"/>
            <a:ext cx="3925078" cy="3437761"/>
          </a:xfrm>
          <a:prstGeom prst="rect">
            <a:avLst/>
          </a:prstGeom>
          <a:gradFill>
            <a:gsLst>
              <a:gs pos="0">
                <a:srgbClr val="5C0F8B"/>
              </a:gs>
              <a:gs pos="43000">
                <a:srgbClr val="8F097F"/>
              </a:gs>
              <a:gs pos="100000">
                <a:srgbClr val="D6006D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058539" y="3406806"/>
            <a:ext cx="4133461" cy="3464625"/>
          </a:xfrm>
          <a:prstGeom prst="rect">
            <a:avLst/>
          </a:prstGeom>
          <a:gradFill>
            <a:gsLst>
              <a:gs pos="0">
                <a:srgbClr val="5C0F8B"/>
              </a:gs>
              <a:gs pos="43000">
                <a:srgbClr val="8F097F"/>
              </a:gs>
              <a:gs pos="100000">
                <a:srgbClr val="D6006D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0">
              <a:srgbClr val="5C0F8B"/>
            </a:gs>
            <a:gs pos="100000">
              <a:srgbClr val="D6006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9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8" r:id="rId3"/>
    <p:sldLayoutId id="2147483666" r:id="rId4"/>
    <p:sldLayoutId id="2147483667" r:id="rId5"/>
    <p:sldLayoutId id="2147483662" r:id="rId6"/>
    <p:sldLayoutId id="2147483664" r:id="rId7"/>
    <p:sldLayoutId id="2147483665" r:id="rId8"/>
    <p:sldLayoutId id="2147483656" r:id="rId9"/>
    <p:sldLayoutId id="214748367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D500"/>
            </a:gs>
            <a:gs pos="100000">
              <a:srgbClr val="0071C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076" y="682593"/>
            <a:ext cx="10942320" cy="2387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President’s Address</a:t>
            </a:r>
            <a:br>
              <a:rPr lang="en-US" sz="5400" dirty="0" smtClean="0"/>
            </a:br>
            <a:r>
              <a:rPr lang="en-US" sz="4000" b="0" dirty="0" smtClean="0"/>
              <a:t>Orange County Annual RAP Session</a:t>
            </a:r>
            <a:endParaRPr lang="en-US" sz="4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70193"/>
            <a:ext cx="9144000" cy="1655762"/>
          </a:xfrm>
        </p:spPr>
        <p:txBody>
          <a:bodyPr/>
          <a:lstStyle/>
          <a:p>
            <a:r>
              <a:rPr lang="en-US" sz="4400" dirty="0" smtClean="0">
                <a:latin typeface="+mj-lt"/>
              </a:rPr>
              <a:t>June 26, 2019</a:t>
            </a:r>
          </a:p>
          <a:p>
            <a:endParaRPr lang="en-US" sz="4400" b="1" dirty="0" smtClean="0"/>
          </a:p>
          <a:p>
            <a:r>
              <a:rPr lang="en-US" sz="4400" b="1" dirty="0" smtClean="0">
                <a:latin typeface="+mj-lt"/>
              </a:rPr>
              <a:t>Craig Cornett</a:t>
            </a:r>
          </a:p>
          <a:p>
            <a:r>
              <a:rPr lang="en-US" dirty="0" smtClean="0">
                <a:latin typeface="+mj-lt"/>
              </a:rPr>
              <a:t>CEO/President</a:t>
            </a:r>
          </a:p>
          <a:p>
            <a:r>
              <a:rPr lang="en-US" dirty="0" smtClean="0">
                <a:latin typeface="+mj-lt"/>
              </a:rPr>
              <a:t>CAHF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65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9" y="333227"/>
            <a:ext cx="11448661" cy="1325452"/>
          </a:xfrm>
        </p:spPr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New Legislation: </a:t>
            </a:r>
            <a:br>
              <a:rPr lang="en-US" dirty="0" smtClean="0">
                <a:solidFill>
                  <a:srgbClr val="0071CE"/>
                </a:solidFill>
              </a:rPr>
            </a:br>
            <a:r>
              <a:rPr lang="en-US" dirty="0" smtClean="0">
                <a:solidFill>
                  <a:srgbClr val="0071CE"/>
                </a:solidFill>
              </a:rPr>
              <a:t>A sampling of what we are watching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838325"/>
            <a:ext cx="11448661" cy="43386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AB 506 (</a:t>
            </a:r>
            <a:r>
              <a:rPr lang="en-US" b="1" u="sng" dirty="0" err="1" smtClean="0">
                <a:solidFill>
                  <a:srgbClr val="C2D500"/>
                </a:solidFill>
                <a:latin typeface="Bodoni MT" panose="02070603080606020203" pitchFamily="18" charset="0"/>
              </a:rPr>
              <a:t>Kalra</a:t>
            </a: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)</a:t>
            </a:r>
            <a:r>
              <a:rPr lang="en-US" b="1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:   </a:t>
            </a:r>
            <a:r>
              <a:rPr lang="en-US" dirty="0" smtClean="0">
                <a:latin typeface="Bodoni MT" panose="02070603080606020203" pitchFamily="18" charset="0"/>
              </a:rPr>
              <a:t>Long-term care facilities:  citations and penalties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Modifies evidence standards to </a:t>
            </a:r>
            <a:r>
              <a:rPr lang="en-US" dirty="0">
                <a:latin typeface="Bodoni MT" panose="02070603080606020203" pitchFamily="18" charset="0"/>
              </a:rPr>
              <a:t>substantiate AA </a:t>
            </a:r>
            <a:r>
              <a:rPr lang="en-US" dirty="0" smtClean="0">
                <a:latin typeface="Bodoni MT" panose="02070603080606020203" pitchFamily="18" charset="0"/>
              </a:rPr>
              <a:t>citations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Increases state citation penalties for SNFs</a:t>
            </a:r>
          </a:p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CAHF neutral </a:t>
            </a:r>
            <a:r>
              <a:rPr lang="en-US" dirty="0" smtClean="0">
                <a:latin typeface="Bodoni MT" panose="02070603080606020203" pitchFamily="18" charset="0"/>
              </a:rPr>
              <a:t>(bill was amended to address CAHF concerns)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9952" y="1214912"/>
            <a:ext cx="6217882" cy="4514353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Legislation (cont.)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AB 1695 (Carrillo)</a:t>
            </a:r>
            <a:r>
              <a:rPr lang="en-US" b="1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:  </a:t>
            </a:r>
            <a:r>
              <a:rPr lang="en-US" dirty="0" smtClean="0">
                <a:latin typeface="Bodoni MT" panose="02070603080606020203" pitchFamily="18" charset="0"/>
              </a:rPr>
              <a:t>Transfer of buildings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Sets up a number of new notification requirements on transfer of ownership of facilities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Concerned that requirements would dis-incentivize changes to a failing facility and prolong the process even more</a:t>
            </a:r>
          </a:p>
          <a:p>
            <a:pPr>
              <a:buClr>
                <a:srgbClr val="0071CE"/>
              </a:buClr>
            </a:pPr>
            <a:r>
              <a:rPr lang="en-US" b="1" dirty="0">
                <a:solidFill>
                  <a:srgbClr val="0071CE"/>
                </a:solidFill>
                <a:latin typeface="Bodoni MT" panose="02070603080606020203" pitchFamily="18" charset="0"/>
              </a:rPr>
              <a:t>CAHF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opposes</a:t>
            </a:r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9952" y="1214912"/>
            <a:ext cx="6217882" cy="4514353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Legislation (cont.)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SB 305 (</a:t>
            </a:r>
            <a:r>
              <a:rPr lang="en-US" b="1" u="sng" dirty="0" err="1" smtClean="0">
                <a:solidFill>
                  <a:srgbClr val="C2D500"/>
                </a:solidFill>
                <a:latin typeface="Bodoni MT" panose="02070603080606020203" pitchFamily="18" charset="0"/>
              </a:rPr>
              <a:t>Hueso</a:t>
            </a: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):</a:t>
            </a:r>
            <a:r>
              <a:rPr lang="en-US" dirty="0">
                <a:solidFill>
                  <a:srgbClr val="C2D500"/>
                </a:solidFill>
                <a:latin typeface="Bodoni MT" panose="02070603080606020203" pitchFamily="18" charset="0"/>
              </a:rPr>
              <a:t>  </a:t>
            </a:r>
            <a:r>
              <a:rPr lang="en-US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 </a:t>
            </a:r>
            <a:r>
              <a:rPr lang="en-US" dirty="0" smtClean="0">
                <a:latin typeface="Bodoni MT" panose="02070603080606020203" pitchFamily="18" charset="0"/>
              </a:rPr>
              <a:t>Access to Medical Cannabis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Requires a healthcare facility to permit a terminally ill patient to use medical cannabis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Concerned about potential impacts on our federal funding for Medi</a:t>
            </a:r>
            <a:r>
              <a:rPr lang="en-US" dirty="0">
                <a:latin typeface="Bodoni MT" panose="02070603080606020203" pitchFamily="18" charset="0"/>
              </a:rPr>
              <a:t>c</a:t>
            </a:r>
            <a:r>
              <a:rPr lang="en-US" dirty="0" smtClean="0">
                <a:latin typeface="Bodoni MT" panose="02070603080606020203" pitchFamily="18" charset="0"/>
              </a:rPr>
              <a:t>are and Medicaid, given federal government’s views on cannabis</a:t>
            </a: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9952" y="1214912"/>
            <a:ext cx="6217882" cy="4514353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Legislation (cont.)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SB 749 (</a:t>
            </a:r>
            <a:r>
              <a:rPr lang="en-US" b="1" u="sng" dirty="0" err="1" smtClean="0">
                <a:solidFill>
                  <a:srgbClr val="C2D500"/>
                </a:solidFill>
                <a:latin typeface="Bodoni MT" panose="02070603080606020203" pitchFamily="18" charset="0"/>
              </a:rPr>
              <a:t>Durazo</a:t>
            </a: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):</a:t>
            </a:r>
            <a:r>
              <a:rPr lang="en-US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   </a:t>
            </a:r>
            <a:r>
              <a:rPr lang="en-US" dirty="0" smtClean="0">
                <a:latin typeface="Bodoni MT" panose="02070603080606020203" pitchFamily="18" charset="0"/>
              </a:rPr>
              <a:t>Public records</a:t>
            </a:r>
          </a:p>
          <a:p>
            <a:r>
              <a:rPr lang="en-US" dirty="0" smtClean="0">
                <a:latin typeface="Bodoni MT" panose="02070603080606020203" pitchFamily="18" charset="0"/>
              </a:rPr>
              <a:t>Recently amended</a:t>
            </a:r>
          </a:p>
          <a:p>
            <a:r>
              <a:rPr lang="en-US" dirty="0" smtClean="0">
                <a:latin typeface="Bodoni MT" panose="02070603080606020203" pitchFamily="18" charset="0"/>
              </a:rPr>
              <a:t>Broadens public access to information on employee wages, benefits, hours and other terms of employment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>
                <a:solidFill>
                  <a:srgbClr val="0071CE"/>
                </a:solidFill>
                <a:latin typeface="Bodoni MT" panose="02070603080606020203" pitchFamily="18" charset="0"/>
              </a:rPr>
              <a:t>CAHF opposes</a:t>
            </a:r>
            <a:endParaRPr lang="en-US" dirty="0">
              <a:latin typeface="Bodoni MT" panose="02070603080606020203" pitchFamily="18" charset="0"/>
            </a:endParaRPr>
          </a:p>
          <a:p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9952" y="1144588"/>
            <a:ext cx="6217882" cy="4514353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Legislation (cont.)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AB 1042 (Wood)</a:t>
            </a:r>
            <a:r>
              <a:rPr lang="en-US" b="1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:  </a:t>
            </a:r>
            <a:r>
              <a:rPr lang="en-US" dirty="0" err="1" smtClean="0">
                <a:latin typeface="Bodoni MT" panose="02070603080606020203" pitchFamily="18" charset="0"/>
              </a:rPr>
              <a:t>Medi</a:t>
            </a:r>
            <a:r>
              <a:rPr lang="en-US" dirty="0" smtClean="0">
                <a:latin typeface="Bodoni MT" panose="02070603080606020203" pitchFamily="18" charset="0"/>
              </a:rPr>
              <a:t>-Cal:  home upkeep allowances and transitional needs funds</a:t>
            </a:r>
          </a:p>
          <a:p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CAHF supports</a:t>
            </a: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SB 512 (</a:t>
            </a:r>
            <a:r>
              <a:rPr lang="en-US" b="1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Pan):  </a:t>
            </a:r>
            <a:r>
              <a:rPr lang="en-US" dirty="0" smtClean="0">
                <a:latin typeface="Bodoni MT" panose="02070603080606020203" pitchFamily="18" charset="0"/>
              </a:rPr>
              <a:t>Long-term services and supports</a:t>
            </a:r>
          </a:p>
          <a:p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CAHF supports</a:t>
            </a:r>
            <a:endParaRPr lang="en-US" dirty="0" smtClean="0">
              <a:solidFill>
                <a:srgbClr val="0071CE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doni MT" panose="02070603080606020203" pitchFamily="18" charset="0"/>
              </a:rPr>
              <a:t>Several other bills related to aging masterplans that we will likely support</a:t>
            </a:r>
          </a:p>
          <a:p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9952" y="1214912"/>
            <a:ext cx="6217882" cy="4514353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And What About Things Nationally?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334278"/>
            <a:ext cx="11448661" cy="4842685"/>
          </a:xfrm>
        </p:spPr>
        <p:txBody>
          <a:bodyPr/>
          <a:lstStyle/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Nationwide occupancy continues to decline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Nationwide margins continue to compress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Unfriendly federal budget from President, but unlikely to move, given divided government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Medicaid risk is minimal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Increased Congressional oversight likely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7018" y="1144588"/>
            <a:ext cx="7143750" cy="4351337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Many, Many Challenges for Our Profession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4" y="1334278"/>
            <a:ext cx="9599062" cy="4842685"/>
          </a:xfrm>
        </p:spPr>
        <p:txBody>
          <a:bodyPr/>
          <a:lstStyle/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Workforce</a:t>
            </a:r>
            <a:r>
              <a:rPr lang="en-US" dirty="0" smtClean="0">
                <a:latin typeface="Bodoni MT" panose="02070603080606020203" pitchFamily="18" charset="0"/>
              </a:rPr>
              <a:t> challenge continues (our “perfect storm”)</a:t>
            </a:r>
          </a:p>
          <a:p>
            <a:pPr lvl="1"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3.5/2.4 waivers </a:t>
            </a:r>
          </a:p>
          <a:p>
            <a:pPr lvl="1"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Need for 23,000 more CNAs by 2022, plus other caregivers</a:t>
            </a:r>
          </a:p>
          <a:p>
            <a:pPr lvl="1">
              <a:buClr>
                <a:srgbClr val="0071CE"/>
              </a:buClr>
            </a:pPr>
            <a:r>
              <a:rPr lang="en-US" i="1" dirty="0" smtClean="0">
                <a:latin typeface="Bodoni MT" panose="02070603080606020203" pitchFamily="18" charset="0"/>
              </a:rPr>
              <a:t>UPDATE on current waiver process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Continued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financial stress</a:t>
            </a:r>
            <a:r>
              <a:rPr lang="en-US" b="1" dirty="0" smtClean="0">
                <a:latin typeface="Bodoni MT" panose="02070603080606020203" pitchFamily="18" charset="0"/>
              </a:rPr>
              <a:t> </a:t>
            </a:r>
            <a:r>
              <a:rPr lang="en-US" dirty="0" smtClean="0">
                <a:latin typeface="Bodoni MT" panose="02070603080606020203" pitchFamily="18" charset="0"/>
              </a:rPr>
              <a:t>all over the sector</a:t>
            </a:r>
          </a:p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Tough regulatory and liability environment</a:t>
            </a:r>
            <a:r>
              <a:rPr lang="en-US" dirty="0" smtClean="0">
                <a:latin typeface="Bodoni MT" panose="02070603080606020203" pitchFamily="18" charset="0"/>
              </a:rPr>
              <a:t> – unlikely to change</a:t>
            </a:r>
          </a:p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Demographics</a:t>
            </a:r>
            <a:r>
              <a:rPr lang="en-US" dirty="0" smtClean="0">
                <a:latin typeface="Bodoni MT" panose="02070603080606020203" pitchFamily="18" charset="0"/>
              </a:rPr>
              <a:t> change will make our work more important</a:t>
            </a:r>
          </a:p>
          <a:p>
            <a:pPr lvl="1"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14 million people on </a:t>
            </a:r>
            <a:r>
              <a:rPr lang="en-US" dirty="0" err="1" smtClean="0">
                <a:latin typeface="Bodoni MT" panose="02070603080606020203" pitchFamily="18" charset="0"/>
              </a:rPr>
              <a:t>Medi</a:t>
            </a:r>
            <a:r>
              <a:rPr lang="en-US" dirty="0" smtClean="0">
                <a:latin typeface="Bodoni MT" panose="02070603080606020203" pitchFamily="18" charset="0"/>
              </a:rPr>
              <a:t>-Cal in California</a:t>
            </a:r>
          </a:p>
          <a:p>
            <a:pPr lvl="1"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1,100 Californians turning 65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every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06" y="1144588"/>
            <a:ext cx="2759455" cy="37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Challenges (cont.)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334278"/>
            <a:ext cx="8989643" cy="4842685"/>
          </a:xfrm>
        </p:spPr>
        <p:txBody>
          <a:bodyPr/>
          <a:lstStyle/>
          <a:p>
            <a:pPr>
              <a:buClr>
                <a:srgbClr val="0071CE"/>
              </a:buClr>
            </a:pPr>
            <a:r>
              <a:rPr lang="en-US" dirty="0">
                <a:latin typeface="Bodoni MT" panose="02070603080606020203" pitchFamily="18" charset="0"/>
              </a:rPr>
              <a:t>Negotiating new </a:t>
            </a:r>
            <a:r>
              <a:rPr lang="en-US" b="1" dirty="0">
                <a:solidFill>
                  <a:srgbClr val="0071CE"/>
                </a:solidFill>
                <a:latin typeface="Bodoni MT" panose="02070603080606020203" pitchFamily="18" charset="0"/>
              </a:rPr>
              <a:t>AB 1629 </a:t>
            </a:r>
            <a:r>
              <a:rPr lang="en-US" dirty="0">
                <a:latin typeface="Bodoni MT" panose="02070603080606020203" pitchFamily="18" charset="0"/>
              </a:rPr>
              <a:t>rates and QASP at the top of </a:t>
            </a:r>
            <a:r>
              <a:rPr lang="en-US" dirty="0" smtClean="0">
                <a:latin typeface="Bodoni MT" panose="02070603080606020203" pitchFamily="18" charset="0"/>
              </a:rPr>
              <a:t>priorities</a:t>
            </a:r>
          </a:p>
          <a:p>
            <a:pPr lvl="1"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Have to keep the sector healthy, in order to accommodate the aging population</a:t>
            </a:r>
            <a:endParaRPr lang="en-US" dirty="0">
              <a:latin typeface="Bodoni MT" panose="02070603080606020203" pitchFamily="18" charset="0"/>
            </a:endParaRPr>
          </a:p>
          <a:p>
            <a:pPr>
              <a:buClr>
                <a:srgbClr val="0071CE"/>
              </a:buClr>
            </a:pPr>
            <a:r>
              <a:rPr lang="en-US" b="1" dirty="0">
                <a:solidFill>
                  <a:srgbClr val="0071CE"/>
                </a:solidFill>
                <a:latin typeface="Bodoni MT" panose="02070603080606020203" pitchFamily="18" charset="0"/>
              </a:rPr>
              <a:t>PDPM</a:t>
            </a:r>
            <a:r>
              <a:rPr lang="en-US" dirty="0">
                <a:latin typeface="Bodoni MT" panose="02070603080606020203" pitchFamily="18" charset="0"/>
              </a:rPr>
              <a:t> is promising, but will require </a:t>
            </a:r>
            <a:r>
              <a:rPr lang="en-US" dirty="0" smtClean="0">
                <a:latin typeface="Bodoni MT" panose="02070603080606020203" pitchFamily="18" charset="0"/>
              </a:rPr>
              <a:t>major retooling of how you do business</a:t>
            </a:r>
            <a:endParaRPr lang="en-US" dirty="0">
              <a:latin typeface="Bodoni MT" panose="02070603080606020203" pitchFamily="18" charset="0"/>
            </a:endParaRP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Keeping up with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strange, new public health risks</a:t>
            </a:r>
          </a:p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Quality </a:t>
            </a:r>
            <a:r>
              <a:rPr lang="en-US" b="1" dirty="0">
                <a:solidFill>
                  <a:srgbClr val="0071CE"/>
                </a:solidFill>
                <a:latin typeface="Bodoni MT" panose="02070603080606020203" pitchFamily="18" charset="0"/>
              </a:rPr>
              <a:t>improvement </a:t>
            </a:r>
            <a:r>
              <a:rPr lang="en-US" dirty="0">
                <a:latin typeface="Bodoni MT" panose="02070603080606020203" pitchFamily="18" charset="0"/>
              </a:rPr>
              <a:t>continues to be </a:t>
            </a:r>
            <a:r>
              <a:rPr lang="en-US" dirty="0" smtClean="0">
                <a:latin typeface="Bodoni MT" panose="02070603080606020203" pitchFamily="18" charset="0"/>
              </a:rPr>
              <a:t>key</a:t>
            </a:r>
          </a:p>
          <a:p>
            <a:pPr lvl="1"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State, feds, consumers demand it—plus it is right thing</a:t>
            </a:r>
            <a:endParaRPr lang="en-US" dirty="0"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06" y="1144588"/>
            <a:ext cx="2759455" cy="37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47" y="219075"/>
            <a:ext cx="8640907" cy="5591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2038" y="1092679"/>
            <a:ext cx="250166" cy="3843967"/>
          </a:xfrm>
          <a:prstGeom prst="rect">
            <a:avLst/>
          </a:prstGeom>
          <a:solidFill>
            <a:srgbClr val="C2D500"/>
          </a:solidFill>
          <a:ln>
            <a:solidFill>
              <a:srgbClr val="C2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29028" y="1092679"/>
            <a:ext cx="212783" cy="3843967"/>
          </a:xfrm>
          <a:prstGeom prst="rect">
            <a:avLst/>
          </a:prstGeom>
          <a:solidFill>
            <a:srgbClr val="C2D500"/>
          </a:solidFill>
          <a:ln>
            <a:solidFill>
              <a:srgbClr val="C2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10336" y="1092678"/>
            <a:ext cx="250166" cy="3843967"/>
          </a:xfrm>
          <a:prstGeom prst="rect">
            <a:avLst/>
          </a:prstGeom>
          <a:solidFill>
            <a:srgbClr val="C2D500"/>
          </a:solidFill>
          <a:ln>
            <a:solidFill>
              <a:srgbClr val="C2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1448661" cy="1123433"/>
          </a:xfrm>
        </p:spPr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Where does CAHF and the Orange County Chapter </a:t>
            </a:r>
            <a:r>
              <a:rPr lang="en-US" dirty="0">
                <a:solidFill>
                  <a:srgbClr val="C2D500"/>
                </a:solidFill>
              </a:rPr>
              <a:t>c</a:t>
            </a:r>
            <a:r>
              <a:rPr lang="en-US" dirty="0" smtClean="0">
                <a:solidFill>
                  <a:srgbClr val="C2D500"/>
                </a:solidFill>
              </a:rPr>
              <a:t>ome into all of this?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839433"/>
            <a:ext cx="11448661" cy="4337530"/>
          </a:xfrm>
        </p:spPr>
        <p:txBody>
          <a:bodyPr/>
          <a:lstStyle/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Value </a:t>
            </a:r>
            <a:r>
              <a:rPr lang="en-US" dirty="0">
                <a:latin typeface="Bodoni MT" panose="02070603080606020203" pitchFamily="18" charset="0"/>
              </a:rPr>
              <a:t>of </a:t>
            </a:r>
            <a:r>
              <a:rPr lang="en-US" b="1" dirty="0">
                <a:solidFill>
                  <a:srgbClr val="0071CE"/>
                </a:solidFill>
                <a:latin typeface="Bodoni MT" panose="02070603080606020203" pitchFamily="18" charset="0"/>
              </a:rPr>
              <a:t>QCHF’s education offerings</a:t>
            </a:r>
            <a:r>
              <a:rPr lang="en-US" b="1" dirty="0">
                <a:solidFill>
                  <a:srgbClr val="C2D500"/>
                </a:solidFill>
                <a:latin typeface="Bodoni MT" panose="02070603080606020203" pitchFamily="18" charset="0"/>
              </a:rPr>
              <a:t> </a:t>
            </a:r>
            <a:r>
              <a:rPr lang="en-US" dirty="0">
                <a:latin typeface="Bodoni MT" panose="02070603080606020203" pitchFamily="18" charset="0"/>
              </a:rPr>
              <a:t>have never been greater</a:t>
            </a:r>
          </a:p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Grassroots engagement of CAHF</a:t>
            </a:r>
            <a:r>
              <a:rPr lang="en-US" b="1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 </a:t>
            </a:r>
            <a:r>
              <a:rPr lang="en-US" dirty="0" smtClean="0">
                <a:latin typeface="Bodoni MT" panose="02070603080606020203" pitchFamily="18" charset="0"/>
              </a:rPr>
              <a:t>members—essential to our future</a:t>
            </a:r>
          </a:p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Political engagement—with members of the Legislature, Congress, and statewide elected officials</a:t>
            </a:r>
            <a:r>
              <a:rPr lang="en-US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 </a:t>
            </a:r>
            <a:r>
              <a:rPr lang="en-US" dirty="0" smtClean="0">
                <a:latin typeface="Bodoni MT" panose="02070603080606020203" pitchFamily="18" charset="0"/>
              </a:rPr>
              <a:t>has never been more important</a:t>
            </a:r>
          </a:p>
          <a:p>
            <a:pPr lvl="1"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The essential role of contributions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We’ve got a great story to tell –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let’s tell 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1251" y="857250"/>
            <a:ext cx="7210364" cy="5057775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1230" y="715991"/>
            <a:ext cx="8283736" cy="4561875"/>
          </a:xfrm>
        </p:spPr>
        <p:txBody>
          <a:bodyPr>
            <a:normAutofit/>
          </a:bodyPr>
          <a:lstStyle/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California’s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economic picture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What’s happening in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Sacramento</a:t>
            </a:r>
            <a:r>
              <a:rPr lang="en-US" dirty="0" smtClean="0">
                <a:latin typeface="Bodoni MT" panose="02070603080606020203" pitchFamily="18" charset="0"/>
              </a:rPr>
              <a:t>:  a new Governor, a new agenda, a new Administration, a new Legislature, and bills we are following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What’s happening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nationally</a:t>
            </a:r>
            <a:r>
              <a:rPr lang="en-US" dirty="0" smtClean="0">
                <a:latin typeface="Bodoni MT" panose="02070603080606020203" pitchFamily="18" charset="0"/>
              </a:rPr>
              <a:t> and in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D.C.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The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challenges</a:t>
            </a:r>
            <a:r>
              <a:rPr lang="en-US" dirty="0" smtClean="0">
                <a:latin typeface="Bodoni MT" panose="02070603080606020203" pitchFamily="18" charset="0"/>
              </a:rPr>
              <a:t> ahead for our profession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What we can ALL do to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improve our operations</a:t>
            </a:r>
            <a:r>
              <a:rPr lang="en-US" dirty="0" smtClean="0">
                <a:latin typeface="Bodoni MT" panose="02070603080606020203" pitchFamily="18" charset="0"/>
              </a:rPr>
              <a:t>, improve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quality</a:t>
            </a:r>
            <a:r>
              <a:rPr lang="en-US" dirty="0" smtClean="0">
                <a:latin typeface="Bodoni MT" panose="02070603080606020203" pitchFamily="18" charset="0"/>
              </a:rPr>
              <a:t> for our patients and residents, and </a:t>
            </a: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increase awareness</a:t>
            </a:r>
            <a:r>
              <a:rPr lang="en-US" dirty="0" smtClean="0">
                <a:latin typeface="Bodoni MT" panose="02070603080606020203" pitchFamily="18" charset="0"/>
              </a:rPr>
              <a:t> of the challenges we face</a:t>
            </a:r>
            <a:endParaRPr lang="en-US" dirty="0">
              <a:latin typeface="Bodoni MT" panose="020706030806060202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06111" y="552050"/>
            <a:ext cx="8373975" cy="0"/>
          </a:xfrm>
          <a:prstGeom prst="line">
            <a:avLst/>
          </a:prstGeom>
          <a:ln w="57150">
            <a:solidFill>
              <a:srgbClr val="C2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76799" y="319439"/>
            <a:ext cx="7632598" cy="0"/>
          </a:xfrm>
          <a:prstGeom prst="line">
            <a:avLst/>
          </a:prstGeom>
          <a:ln w="38100">
            <a:solidFill>
              <a:srgbClr val="C2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87044" y="5277867"/>
            <a:ext cx="8373975" cy="0"/>
          </a:xfrm>
          <a:prstGeom prst="line">
            <a:avLst/>
          </a:prstGeom>
          <a:ln w="57150">
            <a:solidFill>
              <a:srgbClr val="C2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7732" y="5514487"/>
            <a:ext cx="7632598" cy="0"/>
          </a:xfrm>
          <a:prstGeom prst="line">
            <a:avLst/>
          </a:prstGeom>
          <a:ln w="38100">
            <a:solidFill>
              <a:srgbClr val="C2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3374" y="1962471"/>
            <a:ext cx="3030927" cy="22337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2D500"/>
                </a:solidFill>
              </a:rPr>
              <a:t>Welcome</a:t>
            </a:r>
            <a:r>
              <a:rPr lang="en-US" sz="4400" b="1" dirty="0" smtClean="0">
                <a:solidFill>
                  <a:srgbClr val="C2D500"/>
                </a:solidFill>
                <a:latin typeface="Century Gothic" panose="020B0502020202020204" pitchFamily="34" charset="0"/>
              </a:rPr>
              <a:t>!</a:t>
            </a:r>
            <a:br>
              <a:rPr lang="en-US" sz="4400" b="1" dirty="0" smtClean="0">
                <a:solidFill>
                  <a:srgbClr val="C2D500"/>
                </a:solidFill>
                <a:latin typeface="Century Gothic" panose="020B0502020202020204" pitchFamily="34" charset="0"/>
              </a:rPr>
            </a:br>
            <a:r>
              <a:rPr lang="en-US" sz="4400" b="1" dirty="0" smtClean="0">
                <a:solidFill>
                  <a:srgbClr val="0071CE"/>
                </a:solidFill>
                <a:latin typeface="Century Gothic" panose="020B0502020202020204" pitchFamily="34" charset="0"/>
              </a:rPr>
              <a:t>Let’s talk about…</a:t>
            </a:r>
            <a:endParaRPr lang="en-US" sz="4400" b="1" dirty="0">
              <a:solidFill>
                <a:srgbClr val="0071C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65125"/>
            <a:ext cx="11448661" cy="698131"/>
          </a:xfrm>
        </p:spPr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Grassroots Engagement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488558"/>
            <a:ext cx="11448661" cy="4688405"/>
          </a:xfrm>
        </p:spPr>
        <p:txBody>
          <a:bodyPr/>
          <a:lstStyle/>
          <a:p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Engage </a:t>
            </a:r>
            <a:r>
              <a:rPr lang="en-US" dirty="0" smtClean="0">
                <a:latin typeface="Bodoni MT" panose="02070603080606020203" pitchFamily="18" charset="0"/>
              </a:rPr>
              <a:t>with CAHF</a:t>
            </a:r>
          </a:p>
          <a:p>
            <a:pPr lvl="1"/>
            <a:r>
              <a:rPr lang="en-US" sz="28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Attend</a:t>
            </a:r>
            <a:r>
              <a:rPr lang="en-US" sz="2800" dirty="0" smtClean="0">
                <a:latin typeface="Bodoni MT" panose="02070603080606020203" pitchFamily="18" charset="0"/>
              </a:rPr>
              <a:t> your chapter meetings</a:t>
            </a:r>
          </a:p>
          <a:p>
            <a:pPr lvl="1"/>
            <a:r>
              <a:rPr lang="en-US" sz="28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Participate</a:t>
            </a:r>
            <a:r>
              <a:rPr lang="en-US" sz="2800" dirty="0" smtClean="0">
                <a:latin typeface="Bodoni MT" panose="02070603080606020203" pitchFamily="18" charset="0"/>
              </a:rPr>
              <a:t> in training and conferences</a:t>
            </a:r>
          </a:p>
          <a:p>
            <a:pPr lvl="1">
              <a:buClr>
                <a:srgbClr val="0071CE"/>
              </a:buClr>
            </a:pPr>
            <a:r>
              <a:rPr lang="en-US" sz="2800" dirty="0" smtClean="0">
                <a:latin typeface="Bodoni MT" panose="02070603080606020203" pitchFamily="18" charset="0"/>
              </a:rPr>
              <a:t>Great </a:t>
            </a:r>
            <a:r>
              <a:rPr lang="en-US" sz="28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opportunities</a:t>
            </a:r>
            <a:r>
              <a:rPr lang="en-US" sz="2800" dirty="0" smtClean="0">
                <a:latin typeface="Bodoni MT" panose="02070603080606020203" pitchFamily="18" charset="0"/>
              </a:rPr>
              <a:t> for education, engagement, networking</a:t>
            </a:r>
          </a:p>
          <a:p>
            <a:pPr>
              <a:buClr>
                <a:srgbClr val="0071CE"/>
              </a:buClr>
            </a:pPr>
            <a:r>
              <a:rPr lang="en-US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Invite</a:t>
            </a:r>
            <a:r>
              <a:rPr lang="en-US" dirty="0" smtClean="0">
                <a:latin typeface="Bodoni MT" panose="02070603080606020203" pitchFamily="18" charset="0"/>
              </a:rPr>
              <a:t> a state legislator to tour your facility, especially a facility in his/her district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Orange County has a dynamic and relatively new Legislative delegation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1251" y="857250"/>
            <a:ext cx="7210364" cy="5057775"/>
          </a:xfrm>
          <a:prstGeom prst="rect">
            <a:avLst/>
          </a:prstGeom>
          <a:blipFill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Some public servants you should get </a:t>
            </a:r>
            <a:br>
              <a:rPr lang="en-US" dirty="0" smtClean="0">
                <a:solidFill>
                  <a:srgbClr val="C2D500"/>
                </a:solidFill>
              </a:rPr>
            </a:br>
            <a:r>
              <a:rPr lang="en-US" dirty="0" smtClean="0">
                <a:solidFill>
                  <a:srgbClr val="C2D500"/>
                </a:solidFill>
              </a:rPr>
              <a:t>to know…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165" y="4944164"/>
            <a:ext cx="275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Senator </a:t>
            </a:r>
          </a:p>
          <a:p>
            <a:pPr algn="ctr"/>
            <a:r>
              <a:rPr lang="en-US" sz="20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Tom </a:t>
            </a:r>
            <a:r>
              <a:rPr lang="en-US" sz="2000" b="1" dirty="0" err="1" smtClean="0">
                <a:solidFill>
                  <a:srgbClr val="0071CE"/>
                </a:solidFill>
                <a:latin typeface="Bodoni MT" panose="02070603080606020203" pitchFamily="18" charset="0"/>
              </a:rPr>
              <a:t>Umberg</a:t>
            </a:r>
            <a:endParaRPr lang="en-US" sz="2000" b="1" dirty="0">
              <a:solidFill>
                <a:srgbClr val="0071CE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7235" y="4955979"/>
            <a:ext cx="251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Assembly Member Sharon Quirk-Silva</a:t>
            </a:r>
            <a:endParaRPr lang="en-US" sz="2000" b="1" dirty="0">
              <a:solidFill>
                <a:srgbClr val="0071CE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5236" y="4955979"/>
            <a:ext cx="274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Assembly Member </a:t>
            </a:r>
          </a:p>
          <a:p>
            <a:pPr algn="ctr"/>
            <a:r>
              <a:rPr lang="en-US" sz="2000" b="1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Tom Daly</a:t>
            </a:r>
            <a:endParaRPr lang="en-US" sz="2000" b="1" dirty="0">
              <a:solidFill>
                <a:srgbClr val="0071CE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8367" y="4856367"/>
            <a:ext cx="3168528" cy="80672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11736" y="4856367"/>
            <a:ext cx="3168528" cy="80672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25105" y="4856367"/>
            <a:ext cx="3168528" cy="80672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2" y="1543595"/>
            <a:ext cx="2260654" cy="3161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36" y="1543596"/>
            <a:ext cx="2529568" cy="3161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75" y="1560201"/>
            <a:ext cx="2516282" cy="31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22595"/>
            <a:ext cx="11448661" cy="698131"/>
          </a:xfrm>
        </p:spPr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Upcoming CAHF and QCHF Events:   Sign up!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74" y="2967080"/>
            <a:ext cx="5330244" cy="178130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latin typeface="Bodoni MT" panose="02070603080606020203" pitchFamily="18" charset="0"/>
              </a:rPr>
              <a:t>CAHF Summer 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Bodoni MT" panose="02070603080606020203" pitchFamily="18" charset="0"/>
              </a:rPr>
              <a:t>Education Conference</a:t>
            </a:r>
            <a:endParaRPr lang="en-US" sz="3000" dirty="0" smtClean="0">
              <a:latin typeface="Bodoni MT" panose="02070603080606020203" pitchFamily="18" charset="0"/>
            </a:endParaRPr>
          </a:p>
          <a:p>
            <a:pPr marL="0" indent="0" algn="ctr">
              <a:buClr>
                <a:srgbClr val="0071CE"/>
              </a:buClr>
              <a:buNone/>
            </a:pPr>
            <a:r>
              <a:rPr lang="en-US" dirty="0" smtClean="0">
                <a:latin typeface="Bodoni MT" panose="02070603080606020203" pitchFamily="18" charset="0"/>
              </a:rPr>
              <a:t>San Diego:  July 14 to 17</a:t>
            </a: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84807" y="2967080"/>
            <a:ext cx="6118418" cy="1781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latin typeface="Bodoni MT" panose="02070603080606020203" pitchFamily="18" charset="0"/>
              </a:rPr>
              <a:t>DON/Nurse Leadership Training</a:t>
            </a:r>
          </a:p>
          <a:p>
            <a:pPr marL="0" indent="0" algn="ctr">
              <a:buClr>
                <a:srgbClr val="0071CE"/>
              </a:buClr>
              <a:buNone/>
            </a:pPr>
            <a:r>
              <a:rPr lang="en-US" dirty="0" smtClean="0">
                <a:latin typeface="Bodoni MT" panose="02070603080606020203" pitchFamily="18" charset="0"/>
              </a:rPr>
              <a:t>Sacramento</a:t>
            </a:r>
            <a:r>
              <a:rPr lang="en-US" dirty="0">
                <a:latin typeface="Bodoni MT" panose="02070603080606020203" pitchFamily="18" charset="0"/>
              </a:rPr>
              <a:t>:  August 28 and 29</a:t>
            </a:r>
          </a:p>
          <a:p>
            <a:pPr marL="0" indent="0" algn="ctr">
              <a:buClr>
                <a:srgbClr val="0071CE"/>
              </a:buClr>
              <a:buNone/>
            </a:pPr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8" y="1518218"/>
            <a:ext cx="1735996" cy="1229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93" y="1371599"/>
            <a:ext cx="868275" cy="1375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95" y="1262562"/>
            <a:ext cx="2262341" cy="16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22595"/>
            <a:ext cx="11448661" cy="698131"/>
          </a:xfrm>
        </p:spPr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Upcoming Events (cont.)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563" y="2239799"/>
            <a:ext cx="5261233" cy="175649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latin typeface="Bodoni MT" panose="02070603080606020203" pitchFamily="18" charset="0"/>
              </a:rPr>
              <a:t>Statewide Infection Prevention Conference:   </a:t>
            </a:r>
          </a:p>
          <a:p>
            <a:pPr marL="0" indent="0" algn="ctr">
              <a:buNone/>
            </a:pPr>
            <a:r>
              <a:rPr lang="en-US" dirty="0" smtClean="0">
                <a:latin typeface="Bodoni MT" panose="02070603080606020203" pitchFamily="18" charset="0"/>
              </a:rPr>
              <a:t>Glendale:   October 22 and 23</a:t>
            </a:r>
            <a:endParaRPr lang="en-US" u="sng" dirty="0"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53" y="1101017"/>
            <a:ext cx="1120775" cy="1171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563" y="228367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>
                <a:latin typeface="Bodoni MT" panose="02070603080606020203" pitchFamily="18" charset="0"/>
              </a:rPr>
              <a:t>DSD 24-Hour Education Training</a:t>
            </a:r>
          </a:p>
          <a:p>
            <a:pPr algn="ctr"/>
            <a:r>
              <a:rPr lang="en-US" sz="2800" dirty="0">
                <a:latin typeface="Bodoni MT" panose="02070603080606020203" pitchFamily="18" charset="0"/>
              </a:rPr>
              <a:t>Anaheim:    July 9 to 11</a:t>
            </a:r>
          </a:p>
          <a:p>
            <a:pPr algn="ctr"/>
            <a:r>
              <a:rPr lang="en-US" sz="2800" dirty="0">
                <a:latin typeface="Bodoni MT" panose="02070603080606020203" pitchFamily="18" charset="0"/>
              </a:rPr>
              <a:t>Sacramento:   September 3 to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5451" y="5155727"/>
            <a:ext cx="8061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Bodoni MT" panose="02070603080606020203" pitchFamily="18" charset="0"/>
              </a:rPr>
              <a:t>MDS 3.0 Basic, RAI/MDS 101 Clinical, </a:t>
            </a:r>
            <a:r>
              <a:rPr lang="en-US" sz="3000" b="1" dirty="0" smtClean="0">
                <a:latin typeface="Bodoni MT" panose="02070603080606020203" pitchFamily="18" charset="0"/>
              </a:rPr>
              <a:t>Medicare ICD-10 </a:t>
            </a:r>
            <a:r>
              <a:rPr lang="en-US" sz="3000" b="1" dirty="0">
                <a:latin typeface="Bodoni MT" panose="02070603080606020203" pitchFamily="18" charset="0"/>
              </a:rPr>
              <a:t>Coding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64" y="940178"/>
            <a:ext cx="917379" cy="1299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93" y="3779741"/>
            <a:ext cx="940014" cy="12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22595"/>
            <a:ext cx="11448661" cy="698131"/>
          </a:xfrm>
        </p:spPr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Upcoming Events (cont.)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2" y="1279008"/>
            <a:ext cx="11448661" cy="4688405"/>
          </a:xfrm>
        </p:spPr>
        <p:txBody>
          <a:bodyPr/>
          <a:lstStyle/>
          <a:p>
            <a:pPr marL="0" indent="0">
              <a:buNone/>
            </a:pPr>
            <a:endParaRPr lang="en-US" b="1" i="1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Bodoni MT" panose="02070603080606020203" pitchFamily="18" charset="0"/>
              </a:rPr>
              <a:t>CAHF Annual Convention and Expo</a:t>
            </a:r>
            <a:endParaRPr lang="en-US" b="1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doni MT" panose="02070603080606020203" pitchFamily="18" charset="0"/>
              </a:rPr>
              <a:t>Palm Springs:   November 10 to 13</a:t>
            </a: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Bodoni MT" panose="02070603080606020203" pitchFamily="18" charset="0"/>
              </a:rPr>
              <a:t>And don’t forget about </a:t>
            </a:r>
            <a:r>
              <a:rPr lang="en-US" sz="3600" b="1" i="1" dirty="0" smtClean="0">
                <a:solidFill>
                  <a:srgbClr val="C2D500"/>
                </a:solidFill>
                <a:latin typeface="Bodoni MT" panose="02070603080606020203" pitchFamily="18" charset="0"/>
              </a:rPr>
              <a:t>Orange County Chapter</a:t>
            </a:r>
            <a:r>
              <a:rPr lang="en-US" sz="3600" b="1" i="1" dirty="0" smtClean="0">
                <a:latin typeface="Bodoni MT" panose="02070603080606020203" pitchFamily="18" charset="0"/>
              </a:rPr>
              <a:t> </a:t>
            </a:r>
            <a:r>
              <a:rPr lang="en-US" sz="3600" dirty="0" smtClean="0">
                <a:latin typeface="Bodoni MT" panose="02070603080606020203" pitchFamily="18" charset="0"/>
              </a:rPr>
              <a:t>events!</a:t>
            </a:r>
            <a:endParaRPr lang="en-US" sz="3600" dirty="0"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95" y="1279008"/>
            <a:ext cx="3200400" cy="3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D500"/>
            </a:gs>
            <a:gs pos="100000">
              <a:srgbClr val="0071C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5"/>
          <a:stretch/>
        </p:blipFill>
        <p:spPr>
          <a:xfrm>
            <a:off x="6556076" y="1224952"/>
            <a:ext cx="5428303" cy="3860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California’s Economic and Fiscal Picture</a:t>
            </a:r>
            <a:endParaRPr lang="en-US" dirty="0">
              <a:solidFill>
                <a:srgbClr val="C2D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Very strong economic picture continues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“Full employment”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Approaching longest-ever economic expansion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Strong state tax revenue collections</a:t>
            </a:r>
          </a:p>
          <a:p>
            <a:r>
              <a:rPr lang="en-US" dirty="0" smtClean="0">
                <a:solidFill>
                  <a:srgbClr val="0071CE"/>
                </a:solidFill>
                <a:latin typeface="Bodoni MT" panose="02070603080606020203" pitchFamily="18" charset="0"/>
              </a:rPr>
              <a:t>But risks of a downturn are showing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State revenue volatility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Trade wars</a:t>
            </a:r>
          </a:p>
          <a:p>
            <a:pPr lvl="1"/>
            <a:r>
              <a:rPr lang="en-US" dirty="0" smtClean="0">
                <a:latin typeface="Bodoni MT" panose="02070603080606020203" pitchFamily="18" charset="0"/>
              </a:rPr>
              <a:t>Growing federal deficit</a:t>
            </a:r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62" y="385893"/>
            <a:ext cx="7791393" cy="51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5026" y="3786997"/>
            <a:ext cx="4396028" cy="1388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5025" y="3786997"/>
            <a:ext cx="4396029" cy="1388853"/>
          </a:xfrm>
        </p:spPr>
        <p:txBody>
          <a:bodyPr anchor="ctr"/>
          <a:lstStyle/>
          <a:p>
            <a:pPr algn="r"/>
            <a:r>
              <a:rPr lang="en-US" sz="4400" dirty="0" smtClean="0">
                <a:solidFill>
                  <a:srgbClr val="C2D500"/>
                </a:solidFill>
              </a:rPr>
              <a:t>Governor</a:t>
            </a:r>
            <a:br>
              <a:rPr lang="en-US" sz="4400" dirty="0" smtClean="0">
                <a:solidFill>
                  <a:srgbClr val="C2D500"/>
                </a:solidFill>
              </a:rPr>
            </a:br>
            <a:r>
              <a:rPr lang="en-US" sz="4400" dirty="0" smtClean="0">
                <a:solidFill>
                  <a:srgbClr val="C2D500"/>
                </a:solidFill>
              </a:rPr>
              <a:t>Gavin </a:t>
            </a:r>
            <a:r>
              <a:rPr lang="en-US" sz="4400" dirty="0" smtClean="0">
                <a:solidFill>
                  <a:srgbClr val="0071CE"/>
                </a:solidFill>
              </a:rPr>
              <a:t>Newsom</a:t>
            </a:r>
            <a:endParaRPr lang="en-US" sz="4400" dirty="0">
              <a:solidFill>
                <a:srgbClr val="0071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8" y="681485"/>
            <a:ext cx="5903343" cy="56496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8" y="681485"/>
            <a:ext cx="4433978" cy="4800290"/>
          </a:xfrm>
        </p:spPr>
        <p:txBody>
          <a:bodyPr/>
          <a:lstStyle/>
          <a:p>
            <a:pPr>
              <a:buClr>
                <a:srgbClr val="0071CE"/>
              </a:buClr>
            </a:pPr>
            <a:r>
              <a:rPr lang="en-US" sz="2500" dirty="0" smtClean="0">
                <a:latin typeface="Bodoni MT" panose="02070603080606020203" pitchFamily="18" charset="0"/>
              </a:rPr>
              <a:t>Expanding housing</a:t>
            </a:r>
          </a:p>
          <a:p>
            <a:pPr>
              <a:buClr>
                <a:srgbClr val="0071CE"/>
              </a:buClr>
            </a:pPr>
            <a:r>
              <a:rPr lang="en-US" sz="2500" dirty="0" smtClean="0">
                <a:latin typeface="Bodoni MT" panose="02070603080606020203" pitchFamily="18" charset="0"/>
              </a:rPr>
              <a:t>Pushing back on Washington</a:t>
            </a:r>
          </a:p>
          <a:p>
            <a:pPr>
              <a:buClr>
                <a:srgbClr val="0071CE"/>
              </a:buClr>
            </a:pPr>
            <a:r>
              <a:rPr lang="en-US" sz="2500" dirty="0" smtClean="0">
                <a:latin typeface="Bodoni MT" panose="02070603080606020203" pitchFamily="18" charset="0"/>
              </a:rPr>
              <a:t>Halting the death penalty</a:t>
            </a:r>
          </a:p>
          <a:p>
            <a:pPr marL="285750" indent="-285750">
              <a:buClr>
                <a:srgbClr val="0071CE"/>
              </a:buClr>
            </a:pPr>
            <a:r>
              <a:rPr lang="en-US" sz="2500" dirty="0">
                <a:latin typeface="Bodoni MT" panose="02070603080606020203" pitchFamily="18" charset="0"/>
              </a:rPr>
              <a:t>Resizing high speed rail</a:t>
            </a:r>
          </a:p>
          <a:p>
            <a:pPr marL="285750" indent="-285750">
              <a:buClr>
                <a:srgbClr val="0071CE"/>
              </a:buClr>
            </a:pPr>
            <a:r>
              <a:rPr lang="en-US" sz="2500" dirty="0">
                <a:latin typeface="Bodoni MT" panose="02070603080606020203" pitchFamily="18" charset="0"/>
              </a:rPr>
              <a:t>Responding to utility bankruptcy</a:t>
            </a:r>
          </a:p>
          <a:p>
            <a:pPr marL="285750" indent="-285750">
              <a:buClr>
                <a:srgbClr val="0071CE"/>
              </a:buClr>
            </a:pPr>
            <a:r>
              <a:rPr lang="en-US" sz="2500" dirty="0">
                <a:latin typeface="Bodoni MT" panose="02070603080606020203" pitchFamily="18" charset="0"/>
              </a:rPr>
              <a:t>Confronting homelessness</a:t>
            </a:r>
          </a:p>
          <a:p>
            <a:pPr marL="285750" indent="-285750">
              <a:buClr>
                <a:srgbClr val="0071CE"/>
              </a:buClr>
            </a:pPr>
            <a:r>
              <a:rPr lang="en-US" sz="2500" dirty="0">
                <a:latin typeface="Bodoni MT" panose="02070603080606020203" pitchFamily="18" charset="0"/>
              </a:rPr>
              <a:t>Expanding healthcare, addressing prescription drug </a:t>
            </a:r>
            <a:r>
              <a:rPr lang="en-US" sz="2500" dirty="0" smtClean="0">
                <a:latin typeface="Bodoni MT" panose="02070603080606020203" pitchFamily="18" charset="0"/>
              </a:rPr>
              <a:t>pricing</a:t>
            </a:r>
          </a:p>
          <a:p>
            <a:pPr marL="285750" indent="-285750">
              <a:buClr>
                <a:srgbClr val="0071CE"/>
              </a:buClr>
            </a:pPr>
            <a:r>
              <a:rPr lang="en-US" sz="2500" dirty="0" smtClean="0">
                <a:latin typeface="Bodoni MT" panose="02070603080606020203" pitchFamily="18" charset="0"/>
              </a:rPr>
              <a:t>Preparing for more wildfires and other disasters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59832" y="2715466"/>
            <a:ext cx="6379498" cy="425779"/>
          </a:xfrm>
        </p:spPr>
        <p:txBody>
          <a:bodyPr/>
          <a:lstStyle/>
          <a:p>
            <a:r>
              <a:rPr lang="en-US" sz="4400" dirty="0" smtClean="0">
                <a:solidFill>
                  <a:srgbClr val="0071CE"/>
                </a:solidFill>
              </a:rPr>
              <a:t>Activist New Governor, Wide-Ranging Agenda</a:t>
            </a:r>
            <a:endParaRPr lang="en-US" sz="4400" dirty="0">
              <a:solidFill>
                <a:srgbClr val="0071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22" y="681485"/>
            <a:ext cx="5903343" cy="56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D500"/>
                </a:solidFill>
              </a:rPr>
              <a:t>New Administration, </a:t>
            </a:r>
            <a:r>
              <a:rPr lang="en-US" dirty="0" smtClean="0">
                <a:solidFill>
                  <a:srgbClr val="0071CE"/>
                </a:solidFill>
              </a:rPr>
              <a:t>New Players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144588"/>
            <a:ext cx="11448661" cy="5032376"/>
          </a:xfrm>
        </p:spPr>
        <p:txBody>
          <a:bodyPr/>
          <a:lstStyle/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Governor’s Office</a:t>
            </a: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Bigger, more wide-ranging staff</a:t>
            </a: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A mix of Sacramento veterans and outsiders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Health and Human Service Agency</a:t>
            </a: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New Secretary: Dr. Mark </a:t>
            </a:r>
            <a:r>
              <a:rPr lang="en-US" dirty="0" err="1" smtClean="0">
                <a:latin typeface="Bodoni MT" panose="02070603080606020203" pitchFamily="18" charset="0"/>
              </a:rPr>
              <a:t>Ghaly</a:t>
            </a:r>
            <a:endParaRPr lang="en-US" dirty="0" smtClean="0">
              <a:latin typeface="Bodoni MT" panose="02070603080606020203" pitchFamily="18" charset="0"/>
            </a:endParaRP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Undersecretary (reappointed): Michelle </a:t>
            </a:r>
            <a:r>
              <a:rPr lang="en-US" dirty="0" err="1" smtClean="0">
                <a:latin typeface="Bodoni MT" panose="02070603080606020203" pitchFamily="18" charset="0"/>
              </a:rPr>
              <a:t>Baass</a:t>
            </a:r>
            <a:endParaRPr lang="en-US" dirty="0" smtClean="0">
              <a:latin typeface="Bodoni MT" panose="02070603080606020203" pitchFamily="18" charset="0"/>
            </a:endParaRP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DHCS and CDPH</a:t>
            </a: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Directors appointed by Brown continue for now</a:t>
            </a: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New leadership at some secondary levels, including:</a:t>
            </a:r>
          </a:p>
          <a:p>
            <a:pPr lvl="2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Dr. Charity Dean, assistant director of CDPH</a:t>
            </a:r>
          </a:p>
          <a:p>
            <a:pPr lvl="2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Heidi Steinecker, head of Center for Health Care Quality</a:t>
            </a:r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22" y="681485"/>
            <a:ext cx="5903343" cy="56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What’s the Governor Doing on Health?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Expanding </a:t>
            </a:r>
            <a:r>
              <a:rPr lang="en-US" dirty="0" err="1" smtClean="0">
                <a:latin typeface="Bodoni MT" panose="02070603080606020203" pitchFamily="18" charset="0"/>
              </a:rPr>
              <a:t>Medi</a:t>
            </a:r>
            <a:r>
              <a:rPr lang="en-US" dirty="0" smtClean="0">
                <a:latin typeface="Bodoni MT" panose="02070603080606020203" pitchFamily="18" charset="0"/>
              </a:rPr>
              <a:t>-Cal coverage for income-eligible young adults, regardless of immigration status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New state “individual mandate”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Using Prop. 56 monies for provider payments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No extension of MCO tax package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Proposals to reduce costs of prescription drugs</a:t>
            </a:r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22" y="681485"/>
            <a:ext cx="5903343" cy="56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42" y="2266155"/>
            <a:ext cx="4000500" cy="779463"/>
          </a:xfrm>
        </p:spPr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What About Stuff Important to </a:t>
            </a:r>
            <a:r>
              <a:rPr lang="en-US" dirty="0" smtClean="0">
                <a:solidFill>
                  <a:srgbClr val="C2D500"/>
                </a:solidFill>
              </a:rPr>
              <a:t>CAHF</a:t>
            </a:r>
            <a:r>
              <a:rPr lang="en-US" dirty="0" smtClean="0">
                <a:solidFill>
                  <a:srgbClr val="0071CE"/>
                </a:solidFill>
              </a:rPr>
              <a:t>?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5770" y="936957"/>
            <a:ext cx="6027187" cy="5138738"/>
          </a:xfrm>
        </p:spPr>
        <p:txBody>
          <a:bodyPr/>
          <a:lstStyle/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3.62% increase to base--worth more than $175 million [</a:t>
            </a:r>
            <a:r>
              <a:rPr lang="en-US" u="sng" dirty="0" smtClean="0">
                <a:latin typeface="Bodoni MT" panose="02070603080606020203" pitchFamily="18" charset="0"/>
              </a:rPr>
              <a:t>BUDGET</a:t>
            </a:r>
            <a:r>
              <a:rPr lang="en-US" dirty="0" smtClean="0">
                <a:latin typeface="Bodoni MT" panose="02070603080606020203" pitchFamily="18" charset="0"/>
              </a:rPr>
              <a:t>]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QASP [</a:t>
            </a:r>
            <a:r>
              <a:rPr lang="en-US" u="sng" dirty="0" smtClean="0">
                <a:latin typeface="Bodoni MT" panose="02070603080606020203" pitchFamily="18" charset="0"/>
              </a:rPr>
              <a:t>BUDGET</a:t>
            </a:r>
            <a:r>
              <a:rPr lang="en-US" dirty="0" smtClean="0">
                <a:latin typeface="Bodoni MT" panose="02070603080606020203" pitchFamily="18" charset="0"/>
              </a:rPr>
              <a:t>]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Add-ons for 3.5/2.4, minimum wage [</a:t>
            </a:r>
            <a:r>
              <a:rPr lang="en-US" u="sng" dirty="0" smtClean="0">
                <a:latin typeface="Bodoni MT" panose="02070603080606020203" pitchFamily="18" charset="0"/>
              </a:rPr>
              <a:t>BUDGET</a:t>
            </a:r>
            <a:r>
              <a:rPr lang="en-US" dirty="0" smtClean="0">
                <a:latin typeface="Bodoni MT" panose="02070603080606020203" pitchFamily="18" charset="0"/>
              </a:rPr>
              <a:t>]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ICF/DD from Prop. 56 [</a:t>
            </a:r>
            <a:r>
              <a:rPr lang="en-US" u="sng" dirty="0" smtClean="0">
                <a:latin typeface="Bodoni MT" panose="02070603080606020203" pitchFamily="18" charset="0"/>
              </a:rPr>
              <a:t>BUDGET</a:t>
            </a:r>
            <a:r>
              <a:rPr lang="en-US" dirty="0" smtClean="0">
                <a:latin typeface="Bodoni MT" panose="02070603080606020203" pitchFamily="18" charset="0"/>
              </a:rPr>
              <a:t>]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Licensing fee increases [</a:t>
            </a:r>
            <a:r>
              <a:rPr lang="en-US" u="sng" dirty="0" smtClean="0">
                <a:latin typeface="Bodoni MT" panose="02070603080606020203" pitchFamily="18" charset="0"/>
              </a:rPr>
              <a:t>BUDGET</a:t>
            </a:r>
            <a:r>
              <a:rPr lang="en-US" dirty="0" smtClean="0">
                <a:latin typeface="Bodoni MT" panose="02070603080606020203" pitchFamily="18" charset="0"/>
              </a:rPr>
              <a:t>]  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“Master Plan on Aging”</a:t>
            </a:r>
          </a:p>
          <a:p>
            <a:pPr>
              <a:buClr>
                <a:srgbClr val="0071CE"/>
              </a:buClr>
            </a:pPr>
            <a:r>
              <a:rPr lang="en-US" dirty="0" smtClean="0">
                <a:latin typeface="Bodoni MT" panose="02070603080606020203" pitchFamily="18" charset="0"/>
              </a:rPr>
              <a:t>Alzheimer’s Task Force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6693" y="859631"/>
            <a:ext cx="161926" cy="4371974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2D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22" y="681485"/>
            <a:ext cx="5903343" cy="5649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CE"/>
                </a:solidFill>
              </a:rPr>
              <a:t>A New 2019-20 California Legislature</a:t>
            </a:r>
            <a:endParaRPr lang="en-US" dirty="0">
              <a:solidFill>
                <a:srgbClr val="0071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Turnover continues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Heavy new Democratic majorities in both houses</a:t>
            </a: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Ultra super majorities have implications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First year of two-year legislative session</a:t>
            </a:r>
          </a:p>
          <a:p>
            <a:pPr lvl="1"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About 2,600 new bills introduced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It is still early in the Legislative session, but…</a:t>
            </a:r>
          </a:p>
          <a:p>
            <a:pPr>
              <a:buClr>
                <a:srgbClr val="C2D500"/>
              </a:buClr>
            </a:pPr>
            <a:r>
              <a:rPr lang="en-US" dirty="0" smtClean="0">
                <a:latin typeface="Bodoni MT" panose="02070603080606020203" pitchFamily="18" charset="0"/>
              </a:rPr>
              <a:t>…Several new bills of concern and interest to CAHF</a:t>
            </a:r>
          </a:p>
        </p:txBody>
      </p:sp>
    </p:spTree>
    <p:extLst>
      <p:ext uri="{BB962C8B-B14F-4D97-AF65-F5344CB8AC3E}">
        <p14:creationId xmlns:p14="http://schemas.microsoft.com/office/powerpoint/2010/main" val="11108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C0FB"/>
      </a:accent1>
      <a:accent2>
        <a:srgbClr val="85C0FB"/>
      </a:accent2>
      <a:accent3>
        <a:srgbClr val="85C0FB"/>
      </a:accent3>
      <a:accent4>
        <a:srgbClr val="85C0FB"/>
      </a:accent4>
      <a:accent5>
        <a:srgbClr val="85C0FB"/>
      </a:accent5>
      <a:accent6>
        <a:srgbClr val="85C0FB"/>
      </a:accent6>
      <a:hlink>
        <a:srgbClr val="0563C1"/>
      </a:hlink>
      <a:folHlink>
        <a:srgbClr val="48A1FA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1643</Words>
  <Application>Microsoft Office PowerPoint</Application>
  <PresentationFormat>Widescreen</PresentationFormat>
  <Paragraphs>274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Bodoni MT</vt:lpstr>
      <vt:lpstr>Calibri</vt:lpstr>
      <vt:lpstr>Century Gothic</vt:lpstr>
      <vt:lpstr>Custom Design</vt:lpstr>
      <vt:lpstr> President’s Address Orange County Annual RAP Session</vt:lpstr>
      <vt:lpstr>Welcome! Let’s talk about…</vt:lpstr>
      <vt:lpstr>California’s Economic and Fiscal Picture</vt:lpstr>
      <vt:lpstr>Governor Gavin Newsom</vt:lpstr>
      <vt:lpstr>Activist New Governor, Wide-Ranging Agenda</vt:lpstr>
      <vt:lpstr>New Administration, New Players</vt:lpstr>
      <vt:lpstr>What’s the Governor Doing on Health?</vt:lpstr>
      <vt:lpstr>What About Stuff Important to CAHF?</vt:lpstr>
      <vt:lpstr>A New 2019-20 California Legislature</vt:lpstr>
      <vt:lpstr>New Legislation:  A sampling of what we are watching</vt:lpstr>
      <vt:lpstr>Legislation (cont.)</vt:lpstr>
      <vt:lpstr>Legislation (cont.)</vt:lpstr>
      <vt:lpstr>Legislation (cont.)</vt:lpstr>
      <vt:lpstr>Legislation (cont.)</vt:lpstr>
      <vt:lpstr>And What About Things Nationally?</vt:lpstr>
      <vt:lpstr>Many, Many Challenges for Our Profession</vt:lpstr>
      <vt:lpstr>Challenges (cont.)</vt:lpstr>
      <vt:lpstr>PowerPoint Presentation</vt:lpstr>
      <vt:lpstr>Where does CAHF and the Orange County Chapter come into all of this?</vt:lpstr>
      <vt:lpstr>Grassroots Engagement</vt:lpstr>
      <vt:lpstr>Some public servants you should get  to know…</vt:lpstr>
      <vt:lpstr>Upcoming CAHF and QCHF Events:   Sign up!</vt:lpstr>
      <vt:lpstr>Upcoming Events (cont.)</vt:lpstr>
      <vt:lpstr>Upcoming Events (cont.)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Tiulentino</dc:creator>
  <cp:lastModifiedBy>Molly Gartman</cp:lastModifiedBy>
  <cp:revision>119</cp:revision>
  <cp:lastPrinted>2019-06-19T18:04:31Z</cp:lastPrinted>
  <dcterms:created xsi:type="dcterms:W3CDTF">2019-01-10T21:44:08Z</dcterms:created>
  <dcterms:modified xsi:type="dcterms:W3CDTF">2019-06-21T16:55:25Z</dcterms:modified>
</cp:coreProperties>
</file>