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491B7-0440-44F2-8247-C93861964B22}" type="datetimeFigureOut">
              <a:rPr lang="en-US" smtClean="0"/>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03224-95B3-4A09-91E8-B735EB450959}" type="slidenum">
              <a:rPr lang="en-US" smtClean="0"/>
              <a:t>‹#›</a:t>
            </a:fld>
            <a:endParaRPr lang="en-US"/>
          </a:p>
        </p:txBody>
      </p:sp>
    </p:spTree>
    <p:extLst>
      <p:ext uri="{BB962C8B-B14F-4D97-AF65-F5344CB8AC3E}">
        <p14:creationId xmlns:p14="http://schemas.microsoft.com/office/powerpoint/2010/main" val="342565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MODULE 2</a:t>
            </a:r>
          </a:p>
          <a:p>
            <a:r>
              <a:rPr lang="en-US" dirty="0"/>
              <a:t>Module 2 covers the </a:t>
            </a:r>
            <a:r>
              <a:rPr lang="en-US" b="1" dirty="0"/>
              <a:t>2017 NHICS Guidebook</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398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Major Changes in NHICS 2017…</a:t>
            </a:r>
          </a:p>
          <a:p>
            <a:pPr>
              <a:spcAft>
                <a:spcPts val="611"/>
              </a:spcAft>
            </a:pPr>
            <a:r>
              <a:rPr lang="en-US" dirty="0" smtClean="0"/>
              <a:t>Major change to the Incident Planning Guides (IPGs):</a:t>
            </a:r>
          </a:p>
          <a:p>
            <a:pPr marL="174708" indent="-174708">
              <a:spcAft>
                <a:spcPts val="611"/>
              </a:spcAft>
              <a:buFont typeface="Arial" panose="020B0604020202020204" pitchFamily="34" charset="0"/>
              <a:buChar char="•"/>
            </a:pPr>
            <a:r>
              <a:rPr lang="en-US" dirty="0" smtClean="0"/>
              <a:t>A single “All Hazards” Incident Planning Guide is available in NHICS 2017, reducing the redundancy that existed in multiple incident-specific IPGs.</a:t>
            </a:r>
          </a:p>
          <a:p>
            <a:pPr>
              <a:spcAft>
                <a:spcPts val="611"/>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56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Major Changes in NHICS 2017…</a:t>
            </a:r>
            <a:endParaRPr lang="en-US" dirty="0"/>
          </a:p>
          <a:p>
            <a:pPr>
              <a:spcAft>
                <a:spcPts val="408"/>
              </a:spcAft>
            </a:pPr>
            <a:r>
              <a:rPr lang="en-US" dirty="0"/>
              <a:t>A new </a:t>
            </a:r>
            <a:r>
              <a:rPr lang="en-US" b="1" dirty="0"/>
              <a:t>NHICS 200: Incident Action Plan (IAP) – Quick Start</a:t>
            </a:r>
            <a:r>
              <a:rPr lang="en-US" dirty="0"/>
              <a:t> (derived from FEMA’s ICS form) has been developed for NHICS. This Quick Start IAP combines and simplifies the following </a:t>
            </a:r>
            <a:r>
              <a:rPr lang="en-US" dirty="0" smtClean="0"/>
              <a:t>five NHICS </a:t>
            </a:r>
            <a:r>
              <a:rPr lang="en-US" dirty="0"/>
              <a:t>forms:</a:t>
            </a:r>
          </a:p>
          <a:p>
            <a:pPr marL="174708" indent="-174708">
              <a:spcAft>
                <a:spcPts val="408"/>
              </a:spcAft>
              <a:buFont typeface="Arial" panose="020B0604020202020204" pitchFamily="34" charset="0"/>
              <a:buChar char="•"/>
            </a:pPr>
            <a:r>
              <a:rPr lang="en-US" dirty="0"/>
              <a:t>NHICS 201 Incident Briefing</a:t>
            </a:r>
          </a:p>
          <a:p>
            <a:pPr marL="174708" indent="-174708">
              <a:spcAft>
                <a:spcPts val="408"/>
              </a:spcAft>
              <a:buFont typeface="Arial" panose="020B0604020202020204" pitchFamily="34" charset="0"/>
              <a:buChar char="•"/>
            </a:pPr>
            <a:r>
              <a:rPr lang="en-US" dirty="0"/>
              <a:t>NHICS 202 Incident Objectives</a:t>
            </a:r>
          </a:p>
          <a:p>
            <a:pPr marL="174708" indent="-174708">
              <a:spcAft>
                <a:spcPts val="408"/>
              </a:spcAft>
              <a:buFont typeface="Arial" panose="020B0604020202020204" pitchFamily="34" charset="0"/>
              <a:buChar char="•"/>
            </a:pPr>
            <a:r>
              <a:rPr lang="en-US" dirty="0"/>
              <a:t>NHICS 203 Organization Assignment List</a:t>
            </a:r>
          </a:p>
          <a:p>
            <a:pPr marL="174708" indent="-174708">
              <a:spcAft>
                <a:spcPts val="408"/>
              </a:spcAft>
              <a:buFont typeface="Arial" panose="020B0604020202020204" pitchFamily="34" charset="0"/>
              <a:buChar char="•"/>
            </a:pPr>
            <a:r>
              <a:rPr lang="en-US" dirty="0"/>
              <a:t>NHICS 204 Assignment List (for Sections)</a:t>
            </a:r>
          </a:p>
          <a:p>
            <a:pPr marL="174708" indent="-174708">
              <a:spcAft>
                <a:spcPts val="611"/>
              </a:spcAft>
              <a:buFont typeface="Arial" panose="020B0604020202020204" pitchFamily="34" charset="0"/>
              <a:buChar char="•"/>
            </a:pPr>
            <a:r>
              <a:rPr lang="en-US" dirty="0"/>
              <a:t>NHICS 215A Incident Action Plan Safety Analysis</a:t>
            </a:r>
          </a:p>
          <a:p>
            <a:r>
              <a:rPr lang="en-US" dirty="0"/>
              <a:t>The completed IAP should be copied and shared with all </a:t>
            </a:r>
            <a:r>
              <a:rPr lang="en-US" dirty="0" smtClean="0"/>
              <a:t>potential IMT</a:t>
            </a:r>
            <a:r>
              <a:rPr lang="en-US" baseline="0" dirty="0" smtClean="0"/>
              <a:t> </a:t>
            </a:r>
            <a:r>
              <a:rPr lang="en-US" dirty="0" smtClean="0"/>
              <a:t>staff </a:t>
            </a:r>
            <a:r>
              <a:rPr lang="en-US" dirty="0"/>
              <a:t>so that all team members clearly understand the information most relevant to incident response.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20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defRPr/>
            </a:pPr>
            <a:r>
              <a:rPr lang="en-US" b="1" dirty="0"/>
              <a:t>Major Changes in NHICS 2017…</a:t>
            </a:r>
            <a:endParaRPr lang="en-US" dirty="0"/>
          </a:p>
          <a:p>
            <a:pPr>
              <a:spcAft>
                <a:spcPts val="408"/>
              </a:spcAft>
              <a:defRPr/>
            </a:pPr>
            <a:r>
              <a:rPr lang="en-US" dirty="0"/>
              <a:t>The following NHICS forms were eliminated:</a:t>
            </a:r>
          </a:p>
          <a:p>
            <a:pPr marL="174708" indent="-174708">
              <a:spcAft>
                <a:spcPts val="408"/>
              </a:spcAft>
              <a:buFont typeface="Arial" panose="020B0604020202020204" pitchFamily="34" charset="0"/>
              <a:buChar char="•"/>
              <a:defRPr/>
            </a:pPr>
            <a:r>
              <a:rPr lang="en-US" dirty="0"/>
              <a:t>NHICS 213: Incident Message Form </a:t>
            </a:r>
          </a:p>
          <a:p>
            <a:pPr marL="174708" indent="-174708">
              <a:spcAft>
                <a:spcPts val="408"/>
              </a:spcAft>
              <a:buFont typeface="Arial" panose="020B0604020202020204" pitchFamily="34" charset="0"/>
              <a:buChar char="•"/>
              <a:defRPr/>
            </a:pPr>
            <a:r>
              <a:rPr lang="en-US" dirty="0"/>
              <a:t>NHICS 256: Procurement Summary Report</a:t>
            </a:r>
          </a:p>
          <a:p>
            <a:pPr marL="174708" indent="-174708">
              <a:spcAft>
                <a:spcPts val="611"/>
              </a:spcAft>
              <a:buFont typeface="Arial" panose="020B0604020202020204" pitchFamily="34" charset="0"/>
              <a:buChar char="•"/>
              <a:defRPr/>
            </a:pPr>
            <a:r>
              <a:rPr lang="en-US" dirty="0"/>
              <a:t>The optional NHICS 204: Assignment List was added for Section use, if useful for your facility. </a:t>
            </a:r>
          </a:p>
          <a:p>
            <a:pPr>
              <a:spcAft>
                <a:spcPts val="408"/>
              </a:spcAft>
              <a:defRPr/>
            </a:pPr>
            <a:r>
              <a:rPr lang="en-US" dirty="0"/>
              <a:t>The NHICS 204 may be used to document Section objectives, strategies and staff assignments for the Operational Period. An abbreviate version of the NHICS 204 is also included in the Incident Action Plan (IAP) Quick Start.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54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Incident Management Team</a:t>
            </a:r>
          </a:p>
          <a:p>
            <a:r>
              <a:rPr lang="en-US" dirty="0"/>
              <a:t>This Incident Management Team (IMT) chart in NHICS 2017 is customizable and available in PDF, Word and Visio format.  Keep in mind that any activation may have all or one of the IMT positions activated. The size of the IMT is based on the size and complexity of the incident and its impact on your facility. The IMT chart is available for full editing in Visio Format.</a:t>
            </a:r>
          </a:p>
          <a:p>
            <a:endParaRPr lang="en-US" dirty="0"/>
          </a:p>
          <a:p>
            <a:r>
              <a:rPr lang="en-US" dirty="0"/>
              <a:t>The Scribe/Runner position is a new addition and may be assigned to work for any IMT position.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88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NHICS Functions</a:t>
            </a:r>
            <a:endParaRPr lang="en-US" dirty="0"/>
          </a:p>
          <a:p>
            <a:endParaRPr lang="en-US" dirty="0"/>
          </a:p>
          <a:p>
            <a:r>
              <a:rPr lang="en-US" dirty="0"/>
              <a:t>The five NHICS Functions include Incident Command, Operations, Planning, Logistics, and Finance and Administration.</a:t>
            </a:r>
          </a:p>
          <a:p>
            <a:endParaRPr lang="en-US" dirty="0"/>
          </a:p>
          <a:p>
            <a:r>
              <a:rPr lang="en-US" dirty="0"/>
              <a:t>For a small incident, the activities of all NHICS sections may be managed effectively by one person, the Incident Commander. For larger incidents, more people are almost certainly needed. NHICS is very specific on how the NHICS organizational structure grows as incidents become larger and more complex.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89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Essential Responsibilities of NHICS Functions</a:t>
            </a:r>
          </a:p>
          <a:p>
            <a:pPr>
              <a:spcAft>
                <a:spcPts val="408"/>
              </a:spcAft>
            </a:pPr>
            <a:r>
              <a:rPr lang="en-US" dirty="0"/>
              <a:t>NHICS Functions and the corresponding </a:t>
            </a:r>
            <a:r>
              <a:rPr lang="en-US" dirty="0" smtClean="0"/>
              <a:t>Essential Responsibilities </a:t>
            </a:r>
            <a:r>
              <a:rPr lang="en-US" dirty="0"/>
              <a:t>are:</a:t>
            </a:r>
          </a:p>
          <a:p>
            <a:pPr marL="174708" indent="-174708">
              <a:spcAft>
                <a:spcPts val="408"/>
              </a:spcAft>
              <a:buFont typeface="Arial" panose="020B0604020202020204" pitchFamily="34" charset="0"/>
              <a:buChar char="•"/>
            </a:pPr>
            <a:r>
              <a:rPr lang="en-US" dirty="0"/>
              <a:t>Incident Command = Lead/Manage</a:t>
            </a:r>
          </a:p>
          <a:p>
            <a:pPr marL="174708" indent="-174708">
              <a:spcAft>
                <a:spcPts val="408"/>
              </a:spcAft>
              <a:buFont typeface="Arial" panose="020B0604020202020204" pitchFamily="34" charset="0"/>
              <a:buChar char="•"/>
            </a:pPr>
            <a:r>
              <a:rPr lang="en-US" dirty="0"/>
              <a:t>Operations = Do Stuff</a:t>
            </a:r>
          </a:p>
          <a:p>
            <a:pPr marL="174708" indent="-174708">
              <a:spcAft>
                <a:spcPts val="408"/>
              </a:spcAft>
              <a:buFont typeface="Arial" panose="020B0604020202020204" pitchFamily="34" charset="0"/>
              <a:buChar char="•"/>
            </a:pPr>
            <a:r>
              <a:rPr lang="en-US" dirty="0"/>
              <a:t>Planning = Collect Information, Analyze and Plan</a:t>
            </a:r>
          </a:p>
          <a:p>
            <a:pPr marL="174708" indent="-174708">
              <a:spcAft>
                <a:spcPts val="408"/>
              </a:spcAft>
              <a:buFont typeface="Arial" panose="020B0604020202020204" pitchFamily="34" charset="0"/>
              <a:buChar char="•"/>
            </a:pPr>
            <a:r>
              <a:rPr lang="en-US" dirty="0"/>
              <a:t>Logistics = Get Stuff</a:t>
            </a:r>
          </a:p>
          <a:p>
            <a:pPr marL="174708" indent="-174708">
              <a:spcAft>
                <a:spcPts val="408"/>
              </a:spcAft>
              <a:buFont typeface="Arial" panose="020B0604020202020204" pitchFamily="34" charset="0"/>
              <a:buChar char="•"/>
            </a:pPr>
            <a:r>
              <a:rPr lang="en-US" dirty="0"/>
              <a:t>Finance and Administration = Finance, Administration and Clerical Support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17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452533" cy="4338320"/>
          </a:xfrm>
        </p:spPr>
        <p:txBody>
          <a:bodyPr/>
          <a:lstStyle/>
          <a:p>
            <a:pPr>
              <a:spcAft>
                <a:spcPts val="408"/>
              </a:spcAft>
            </a:pPr>
            <a:r>
              <a:rPr lang="en-US" b="1" dirty="0"/>
              <a:t>Incident Commander</a:t>
            </a:r>
            <a:endParaRPr lang="en-US" dirty="0"/>
          </a:p>
          <a:p>
            <a:pPr>
              <a:spcAft>
                <a:spcPts val="611"/>
              </a:spcAft>
              <a:defRPr/>
            </a:pPr>
            <a:r>
              <a:rPr lang="en-US" dirty="0"/>
              <a:t>The </a:t>
            </a:r>
            <a:r>
              <a:rPr lang="en-US" b="1" dirty="0"/>
              <a:t>Incident Commander </a:t>
            </a:r>
            <a:r>
              <a:rPr lang="en-US" dirty="0"/>
              <a:t>is the only position that is </a:t>
            </a:r>
            <a:r>
              <a:rPr lang="en-US" u="sng" dirty="0"/>
              <a:t>always </a:t>
            </a:r>
            <a:r>
              <a:rPr lang="en-US" u="sng" dirty="0" smtClean="0"/>
              <a:t>activated</a:t>
            </a:r>
            <a:r>
              <a:rPr lang="en-US" u="none" baseline="0" dirty="0"/>
              <a:t> </a:t>
            </a:r>
            <a:r>
              <a:rPr lang="en-US" u="none" baseline="0" dirty="0" smtClean="0"/>
              <a:t>in response to an incident.</a:t>
            </a:r>
            <a:r>
              <a:rPr lang="en-US" dirty="0" smtClean="0"/>
              <a:t> </a:t>
            </a:r>
            <a:r>
              <a:rPr lang="en-US" dirty="0"/>
              <a:t>The Incident Commander activates and directs the response by establishing command objectives that direct the response. In many cases, the Incident Commander may be the only position that is activated. A critical responsibility of the Incident Commander is the decision to evacuate the facility. Based on the incident hazard that </a:t>
            </a:r>
            <a:r>
              <a:rPr lang="en-US" dirty="0" smtClean="0"/>
              <a:t>prompts evacuation</a:t>
            </a:r>
            <a:r>
              <a:rPr lang="en-US" dirty="0"/>
              <a:t>, this can be a difficult decision and is based on overall situational information, the projected impact, the threat to life and property, and the capability for safe evacuation.</a:t>
            </a:r>
          </a:p>
          <a:p>
            <a:pPr>
              <a:spcAft>
                <a:spcPts val="408"/>
              </a:spcAft>
            </a:pPr>
            <a:r>
              <a:rPr lang="en-US" dirty="0"/>
              <a:t>The Incident Commander is responsible for the following:</a:t>
            </a:r>
          </a:p>
          <a:p>
            <a:pPr marL="174708" indent="-174708">
              <a:spcAft>
                <a:spcPts val="408"/>
              </a:spcAft>
              <a:buFont typeface="Arial" panose="020B0604020202020204" pitchFamily="34" charset="0"/>
              <a:buChar char="•"/>
            </a:pPr>
            <a:r>
              <a:rPr lang="en-US" dirty="0"/>
              <a:t>Establishes the use of NHICS to manage the incident</a:t>
            </a:r>
          </a:p>
          <a:p>
            <a:pPr marL="174708" indent="-174708">
              <a:spcAft>
                <a:spcPts val="408"/>
              </a:spcAft>
              <a:buFont typeface="Arial" panose="020B0604020202020204" pitchFamily="34" charset="0"/>
              <a:buChar char="•"/>
            </a:pPr>
            <a:r>
              <a:rPr lang="en-US" dirty="0"/>
              <a:t>Establishes the initial objectives for managing the incident</a:t>
            </a:r>
          </a:p>
          <a:p>
            <a:pPr marL="174708" indent="-174708">
              <a:spcAft>
                <a:spcPts val="408"/>
              </a:spcAft>
              <a:buFont typeface="Arial" panose="020B0604020202020204" pitchFamily="34" charset="0"/>
              <a:buChar char="•"/>
            </a:pPr>
            <a:r>
              <a:rPr lang="en-US" dirty="0"/>
              <a:t>Identifies the supporting NHICS staff necessary to respond to the incident (also known as incident “</a:t>
            </a:r>
            <a:r>
              <a:rPr lang="en-US" i="1" dirty="0"/>
              <a:t>size up</a:t>
            </a:r>
            <a:r>
              <a:rPr lang="en-US" dirty="0"/>
              <a:t>”)</a:t>
            </a:r>
          </a:p>
          <a:p>
            <a:pPr marL="174708" indent="-174708">
              <a:spcAft>
                <a:spcPts val="408"/>
              </a:spcAft>
              <a:buFont typeface="Arial" panose="020B0604020202020204" pitchFamily="34" charset="0"/>
              <a:buChar char="•"/>
            </a:pPr>
            <a:r>
              <a:rPr lang="en-US" dirty="0"/>
              <a:t>Recruits assistance as needed, i.e., fills other IMT positions</a:t>
            </a:r>
          </a:p>
          <a:p>
            <a:pPr marL="174708" indent="-174708">
              <a:spcAft>
                <a:spcPts val="408"/>
              </a:spcAft>
              <a:buFont typeface="Arial" panose="020B0604020202020204" pitchFamily="34" charset="0"/>
              <a:buChar char="•"/>
            </a:pPr>
            <a:r>
              <a:rPr lang="en-US" dirty="0"/>
              <a:t>Keeps senior administration informed</a:t>
            </a:r>
          </a:p>
          <a:p>
            <a:pPr marL="174708" indent="-174708">
              <a:spcAft>
                <a:spcPts val="611"/>
              </a:spcAft>
              <a:buFont typeface="Arial" panose="020B0604020202020204" pitchFamily="34" charset="0"/>
              <a:buChar char="•"/>
              <a:defRPr/>
            </a:pPr>
            <a:r>
              <a:rPr lang="en-US" dirty="0"/>
              <a:t>Coordinates with other response partners as necessary, e.g., EMS, fire, law enforcement, public health</a:t>
            </a:r>
          </a:p>
          <a:p>
            <a:r>
              <a:rPr lang="en-US" dirty="0"/>
              <a:t>There are three additional members of the Command Staff that report to the Incident Commander. These functions must always be </a:t>
            </a:r>
            <a:r>
              <a:rPr lang="en-US" dirty="0" smtClean="0"/>
              <a:t>addressed regardless of how many people</a:t>
            </a:r>
            <a:r>
              <a:rPr lang="en-US" baseline="0" dirty="0" smtClean="0"/>
              <a:t> have been activated for the IMT</a:t>
            </a:r>
            <a:r>
              <a:rPr lang="en-US" dirty="0" smtClean="0"/>
              <a:t>; </a:t>
            </a:r>
            <a:r>
              <a:rPr lang="en-US" dirty="0"/>
              <a:t>although in a small incident, the Incident Commander may be able to handle these responsibilities.</a:t>
            </a:r>
          </a:p>
          <a:p>
            <a:r>
              <a:rPr lang="en-US" dirty="0"/>
              <a:t> </a:t>
            </a:r>
          </a:p>
          <a:p>
            <a:pPr defTabSz="931774">
              <a:defRPr/>
            </a:pPr>
            <a:r>
              <a:rPr lang="en-US" dirty="0"/>
              <a:t>Photo courtesy of Cal OES. Icon Credit: OHCA</a:t>
            </a:r>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839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a:spcAft>
                <a:spcPts val="611"/>
              </a:spcAft>
            </a:pPr>
            <a:r>
              <a:rPr lang="en-US" b="1" dirty="0"/>
              <a:t>Command Staff</a:t>
            </a:r>
          </a:p>
          <a:p>
            <a:r>
              <a:rPr lang="en-US" dirty="0"/>
              <a:t>As needed, the Incident Commander may appoint a Liaison/Public Information Officer (PIO), Safety Officer and/or Medical Director/Specialist, to support the response. </a:t>
            </a:r>
            <a:r>
              <a:rPr lang="en-US" u="sng" dirty="0"/>
              <a:t>This group is collectively called the “Command </a:t>
            </a:r>
            <a:r>
              <a:rPr lang="en-US" u="sng" dirty="0" smtClean="0"/>
              <a:t>Staff”</a:t>
            </a:r>
            <a:r>
              <a:rPr lang="en-US" u="none" baseline="0" dirty="0" smtClean="0"/>
              <a:t> (vs. the “General Staff” that will be discussed shortly.</a:t>
            </a:r>
            <a:r>
              <a:rPr lang="en-US" u="none" dirty="0" smtClean="0"/>
              <a:t> </a:t>
            </a:r>
            <a:r>
              <a:rPr lang="en-US" dirty="0" smtClean="0"/>
              <a:t>The Command Staff follow </a:t>
            </a:r>
            <a:r>
              <a:rPr lang="en-US" dirty="0"/>
              <a:t>the direction of the Incident Commander. </a:t>
            </a:r>
          </a:p>
          <a:p>
            <a:endParaRPr lang="en-US" dirty="0"/>
          </a:p>
          <a:p>
            <a:r>
              <a:rPr lang="en-US" dirty="0"/>
              <a:t>The roles and responsibilities of all Command Staff are filled by the Incident Commander if these IMT positions are not filled.  For example, if a Liaison/PIO is not activated, these duties fall to the Incident Commander.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3438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Liaison/Public Information Officer</a:t>
            </a:r>
          </a:p>
          <a:p>
            <a:r>
              <a:rPr lang="en-US" dirty="0"/>
              <a:t>The </a:t>
            </a:r>
            <a:r>
              <a:rPr lang="en-US" b="1" dirty="0"/>
              <a:t>Liaison/Public Information Officer </a:t>
            </a:r>
            <a:r>
              <a:rPr lang="en-US" dirty="0"/>
              <a:t>is a member of the Command Staff which serves as the communication link between the nursing home and external partners. This position provides information to external response agencies such as public health authorities, emergency management officials, law enforcement and other agencies that have been identified by the facility as key community partners. This position also communicates with the media.</a:t>
            </a:r>
          </a:p>
          <a:p>
            <a:endParaRPr lang="en-US" dirty="0"/>
          </a:p>
          <a:p>
            <a:r>
              <a:rPr lang="en-US" dirty="0"/>
              <a:t>Icon credit: OCHA</a:t>
            </a:r>
          </a:p>
          <a:p>
            <a:r>
              <a:rPr lang="en-US" sz="120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7973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Aft>
                <a:spcPts val="611"/>
              </a:spcAft>
              <a:defRPr/>
            </a:pPr>
            <a:r>
              <a:rPr lang="en-US" b="1" dirty="0"/>
              <a:t>Safety Officer</a:t>
            </a:r>
          </a:p>
          <a:p>
            <a:pPr defTabSz="931774">
              <a:defRPr/>
            </a:pPr>
            <a:r>
              <a:rPr lang="en-US" dirty="0"/>
              <a:t>The </a:t>
            </a:r>
            <a:r>
              <a:rPr lang="en-US" b="1" dirty="0"/>
              <a:t>Safety Officer </a:t>
            </a:r>
            <a:r>
              <a:rPr lang="en-US" dirty="0"/>
              <a:t>is responsible for the overall safety of the response actions, including modifying or suspending operations if conditions are unsafe to continue. For example, a nursing home may be forced to evacuate all or part of the facility due to an earthquake. The Safety Officer should evaluate the site to which residents are relocated to ensure the location is free of hazards or risk.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74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Objectives -- Module 2</a:t>
            </a:r>
          </a:p>
          <a:p>
            <a:pPr>
              <a:spcAft>
                <a:spcPts val="408"/>
              </a:spcAft>
            </a:pPr>
            <a:r>
              <a:rPr lang="en-US" dirty="0"/>
              <a:t>The objectives for Module 2:</a:t>
            </a:r>
          </a:p>
          <a:p>
            <a:pPr marL="174708" indent="-174708">
              <a:spcAft>
                <a:spcPts val="408"/>
              </a:spcAft>
              <a:buFont typeface="Arial" panose="020B0604020202020204" pitchFamily="34" charset="0"/>
              <a:buChar char="•"/>
            </a:pPr>
            <a:r>
              <a:rPr lang="en-US" dirty="0"/>
              <a:t>Understand the purpose of NHICS Guidebook</a:t>
            </a:r>
          </a:p>
          <a:p>
            <a:pPr marL="174708" indent="-174708">
              <a:spcAft>
                <a:spcPts val="408"/>
              </a:spcAft>
              <a:buFont typeface="Arial" panose="020B0604020202020204" pitchFamily="34" charset="0"/>
              <a:buChar char="•"/>
            </a:pPr>
            <a:r>
              <a:rPr lang="en-US" dirty="0"/>
              <a:t>Review  the important changes in NHICS 2017</a:t>
            </a:r>
          </a:p>
          <a:p>
            <a:pPr marL="174708" indent="-174708">
              <a:spcAft>
                <a:spcPts val="408"/>
              </a:spcAft>
              <a:buFont typeface="Arial" panose="020B0604020202020204" pitchFamily="34" charset="0"/>
              <a:buChar char="•"/>
            </a:pPr>
            <a:r>
              <a:rPr lang="en-US" dirty="0"/>
              <a:t>Become familiar with the major NHICS functions and Incident Action Planning</a:t>
            </a:r>
          </a:p>
          <a:p>
            <a:pPr marL="174708" indent="-174708">
              <a:spcAft>
                <a:spcPts val="408"/>
              </a:spcAft>
              <a:buFont typeface="Arial" panose="020B0604020202020204" pitchFamily="34" charset="0"/>
              <a:buChar char="•"/>
            </a:pPr>
            <a:r>
              <a:rPr lang="en-US" dirty="0"/>
              <a:t>Understand the organization of a Nursing Home Command Center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621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Medical Director/Specialist</a:t>
            </a:r>
          </a:p>
          <a:p>
            <a:r>
              <a:rPr lang="en-US" dirty="0"/>
              <a:t>The </a:t>
            </a:r>
            <a:r>
              <a:rPr lang="en-US" b="1" dirty="0"/>
              <a:t>Medical Director/Specialist </a:t>
            </a:r>
            <a:r>
              <a:rPr lang="en-US" dirty="0"/>
              <a:t>is the person with specific expertise in clinical areas such as infectious disease, trauma management, and medical ethics who may be asked to provide the Command staff with needed advice and coordination assistance. This role may be filled by persons outside of the facility but ideally will be filled by the facility’s Medical Director/Specialist who has familiarity with the resident population and the disaster plan for the facility. </a:t>
            </a:r>
          </a:p>
          <a:p>
            <a:endParaRPr lang="en-US" dirty="0"/>
          </a:p>
          <a:p>
            <a:r>
              <a:rPr lang="en-US" dirty="0"/>
              <a:t>The </a:t>
            </a:r>
            <a:r>
              <a:rPr lang="en-US" b="1" dirty="0"/>
              <a:t>Medical Director/Specialist </a:t>
            </a:r>
            <a:r>
              <a:rPr lang="en-US" dirty="0"/>
              <a:t>reports to the Incident Commander; however, during an emergency, this specialist may work directly with operations personnel providing advice or guidance in the response activities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24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General Staff</a:t>
            </a:r>
          </a:p>
          <a:p>
            <a:pPr>
              <a:spcAft>
                <a:spcPts val="408"/>
              </a:spcAft>
            </a:pPr>
            <a:r>
              <a:rPr lang="en-US" dirty="0"/>
              <a:t>We have previously discussed the Command Staff.  Now we proceed to the General Staff, which include the:</a:t>
            </a:r>
          </a:p>
          <a:p>
            <a:pPr marL="174708" indent="-174708">
              <a:spcAft>
                <a:spcPts val="408"/>
              </a:spcAft>
              <a:buFont typeface="Arial" panose="020B0604020202020204" pitchFamily="34" charset="0"/>
              <a:buChar char="•"/>
            </a:pPr>
            <a:r>
              <a:rPr lang="en-US" dirty="0"/>
              <a:t>Operations Section Chief</a:t>
            </a:r>
          </a:p>
          <a:p>
            <a:pPr marL="174708" indent="-174708">
              <a:spcAft>
                <a:spcPts val="408"/>
              </a:spcAft>
              <a:buFont typeface="Arial" panose="020B0604020202020204" pitchFamily="34" charset="0"/>
              <a:buChar char="•"/>
            </a:pPr>
            <a:r>
              <a:rPr lang="en-US" dirty="0"/>
              <a:t>Planning Section Chief</a:t>
            </a:r>
          </a:p>
          <a:p>
            <a:pPr marL="174708" indent="-174708">
              <a:spcAft>
                <a:spcPts val="408"/>
              </a:spcAft>
              <a:buFont typeface="Arial" panose="020B0604020202020204" pitchFamily="34" charset="0"/>
              <a:buChar char="•"/>
            </a:pPr>
            <a:r>
              <a:rPr lang="en-US" dirty="0"/>
              <a:t>Logistics Section Chief</a:t>
            </a:r>
          </a:p>
          <a:p>
            <a:pPr marL="174708" indent="-174708">
              <a:spcAft>
                <a:spcPts val="611"/>
              </a:spcAft>
              <a:buFont typeface="Arial" panose="020B0604020202020204" pitchFamily="34" charset="0"/>
              <a:buChar char="•"/>
              <a:defRPr/>
            </a:pPr>
            <a:r>
              <a:rPr lang="en-US" dirty="0"/>
              <a:t>Finance and </a:t>
            </a:r>
            <a:r>
              <a:rPr lang="en-US" dirty="0" smtClean="0"/>
              <a:t>Administration Section Chief</a:t>
            </a:r>
            <a:endParaRPr lang="en-US" dirty="0"/>
          </a:p>
          <a:p>
            <a:r>
              <a:rPr lang="en-US" dirty="0"/>
              <a:t>Incident Management Team (IMT) members are assigned by the Incident Commander. Keep in mind that the Incident Commander </a:t>
            </a:r>
            <a:r>
              <a:rPr lang="en-US" dirty="0" smtClean="0"/>
              <a:t>fulfills the roles and responsibilities of all of these Sections until he/she appoints a Chief for a specific Section. In a small incident, the Incident Commander may be able to satisfactorily handle all of the required activities. But if the incident grows larger, the Incident Commander should quickly recognize the need to activate Section Chiefs as warranted. Quick decision-making ability is necessary for any appointed Incident Commander.</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670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5218853" cy="4493260"/>
          </a:xfrm>
        </p:spPr>
        <p:txBody>
          <a:bodyPr/>
          <a:lstStyle/>
          <a:p>
            <a:pPr>
              <a:spcAft>
                <a:spcPts val="611"/>
              </a:spcAft>
            </a:pPr>
            <a:r>
              <a:rPr lang="en-US" b="1" dirty="0"/>
              <a:t>Operations </a:t>
            </a:r>
          </a:p>
          <a:p>
            <a:r>
              <a:rPr lang="en-US" dirty="0"/>
              <a:t>The Operations Section coordinates all tactical activities. Under the direction of an Operations Section Chief, these people implement actions that are consistent with the objectives initially identified by the Incident Commander and further identified in the Incident Action Plan (IAP). </a:t>
            </a:r>
          </a:p>
          <a:p>
            <a:endParaRPr lang="en-US" dirty="0"/>
          </a:p>
          <a:p>
            <a:r>
              <a:rPr lang="en-US" dirty="0"/>
              <a:t>The oversight of the Operations Section is provided by an </a:t>
            </a:r>
            <a:r>
              <a:rPr lang="en-US" b="1" dirty="0"/>
              <a:t>Operations Section Chief</a:t>
            </a:r>
            <a:r>
              <a:rPr lang="en-US" dirty="0"/>
              <a:t>.  </a:t>
            </a:r>
          </a:p>
          <a:p>
            <a:r>
              <a:rPr lang="en-US" dirty="0"/>
              <a:t>The </a:t>
            </a:r>
            <a:r>
              <a:rPr lang="en-US" b="1" dirty="0"/>
              <a:t>Operations Section Chief </a:t>
            </a:r>
            <a:r>
              <a:rPr lang="en-US" dirty="0"/>
              <a:t>oversees all tactical operations carried out within the response. He/she will activate the additional positions based on the needs of the event, as well as the availability of qualified personnel to fill the positions. </a:t>
            </a:r>
          </a:p>
          <a:p>
            <a:endParaRPr lang="en-US" dirty="0"/>
          </a:p>
          <a:p>
            <a:r>
              <a:rPr lang="en-US" dirty="0"/>
              <a:t>Additional positions, if necessary, may include a </a:t>
            </a:r>
            <a:r>
              <a:rPr lang="en-US" b="1" dirty="0"/>
              <a:t>Resident Services Branch Director</a:t>
            </a:r>
            <a:r>
              <a:rPr lang="en-US" dirty="0"/>
              <a:t> and an </a:t>
            </a:r>
            <a:r>
              <a:rPr lang="en-US" b="1" dirty="0"/>
              <a:t>Infrastructure Branch Director</a:t>
            </a:r>
            <a:r>
              <a:rPr lang="en-US" b="1" dirty="0" smtClean="0"/>
              <a:t>.</a:t>
            </a:r>
          </a:p>
          <a:p>
            <a:endParaRPr lang="en-US" b="1" dirty="0"/>
          </a:p>
          <a:p>
            <a:r>
              <a:rPr lang="en-US" dirty="0"/>
              <a:t>Remember that if a position is needed but there is insufficient staffing to fill that position, the functions </a:t>
            </a:r>
            <a:r>
              <a:rPr lang="en-US" dirty="0" smtClean="0"/>
              <a:t>associated with </a:t>
            </a:r>
            <a:r>
              <a:rPr lang="en-US" dirty="0"/>
              <a:t>that position are assumed by the highest position activated in that </a:t>
            </a:r>
            <a:r>
              <a:rPr lang="en-US" dirty="0" smtClean="0"/>
              <a:t>Section</a:t>
            </a:r>
            <a:r>
              <a:rPr lang="en-US" dirty="0"/>
              <a:t>.</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564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Resident Services Branch</a:t>
            </a:r>
          </a:p>
          <a:p>
            <a:pPr>
              <a:spcAft>
                <a:spcPts val="408"/>
              </a:spcAft>
            </a:pPr>
            <a:r>
              <a:rPr lang="en-US" dirty="0"/>
              <a:t>The following functions are managed within the Resident Services Branch:</a:t>
            </a:r>
          </a:p>
          <a:p>
            <a:pPr marL="174708" indent="-174708">
              <a:spcAft>
                <a:spcPts val="408"/>
              </a:spcAft>
              <a:buFont typeface="Arial" panose="020B0604020202020204" pitchFamily="34" charset="0"/>
              <a:buChar char="•"/>
            </a:pPr>
            <a:r>
              <a:rPr lang="en-US" dirty="0"/>
              <a:t>Admit/Transfer and Discharge</a:t>
            </a:r>
          </a:p>
          <a:p>
            <a:pPr marL="174708" indent="-174708">
              <a:spcAft>
                <a:spcPts val="408"/>
              </a:spcAft>
              <a:buFont typeface="Arial" panose="020B0604020202020204" pitchFamily="34" charset="0"/>
              <a:buChar char="•"/>
            </a:pPr>
            <a:r>
              <a:rPr lang="en-US" dirty="0"/>
              <a:t>Nursing</a:t>
            </a:r>
          </a:p>
          <a:p>
            <a:pPr marL="174708" indent="-174708">
              <a:spcAft>
                <a:spcPts val="408"/>
              </a:spcAft>
              <a:buFont typeface="Arial" panose="020B0604020202020204" pitchFamily="34" charset="0"/>
              <a:buChar char="•"/>
            </a:pPr>
            <a:r>
              <a:rPr lang="en-US" dirty="0"/>
              <a:t>Medical Records</a:t>
            </a:r>
          </a:p>
          <a:p>
            <a:pPr marL="174708" indent="-174708">
              <a:spcAft>
                <a:spcPts val="611"/>
              </a:spcAft>
              <a:buFont typeface="Arial" panose="020B0604020202020204" pitchFamily="34" charset="0"/>
              <a:buChar char="•"/>
              <a:defRPr/>
            </a:pPr>
            <a:r>
              <a:rPr lang="en-US" dirty="0"/>
              <a:t>Psychosocial</a:t>
            </a:r>
          </a:p>
          <a:p>
            <a:r>
              <a:rPr lang="en-US" dirty="0"/>
              <a:t>The </a:t>
            </a:r>
            <a:r>
              <a:rPr lang="en-US" b="1" dirty="0"/>
              <a:t>Resident Services Branch Director </a:t>
            </a:r>
            <a:r>
              <a:rPr lang="en-US" dirty="0"/>
              <a:t>is responsible for the continuation of resident services as well as the provision of care to residents, staff and visitors who are injured or become ill due to the incident. Responsibilities include ensuring that residents are accounted for and tracked; ensuring the continuation of resident services, e.g., </a:t>
            </a:r>
            <a:r>
              <a:rPr lang="en-US" dirty="0" smtClean="0"/>
              <a:t>rehabilitation </a:t>
            </a:r>
            <a:r>
              <a:rPr lang="en-US" dirty="0"/>
              <a:t>and vocational services provided by the </a:t>
            </a:r>
            <a:r>
              <a:rPr lang="en-US" dirty="0" smtClean="0"/>
              <a:t>facility; medical </a:t>
            </a:r>
            <a:r>
              <a:rPr lang="en-US" dirty="0"/>
              <a:t>records; and that services needed to sustain operations are identified and provided.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428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Infrastructure Branch</a:t>
            </a:r>
          </a:p>
          <a:p>
            <a:pPr>
              <a:spcAft>
                <a:spcPts val="408"/>
              </a:spcAft>
            </a:pPr>
            <a:r>
              <a:rPr lang="en-US" dirty="0"/>
              <a:t>The following functions are managed within Infrastructure Branch:</a:t>
            </a:r>
          </a:p>
          <a:p>
            <a:pPr marL="174708" indent="-174708">
              <a:spcAft>
                <a:spcPts val="408"/>
              </a:spcAft>
              <a:buFont typeface="Arial" panose="020B0604020202020204" pitchFamily="34" charset="0"/>
              <a:buChar char="•"/>
            </a:pPr>
            <a:r>
              <a:rPr lang="en-US" dirty="0"/>
              <a:t>Dietary</a:t>
            </a:r>
          </a:p>
          <a:p>
            <a:pPr marL="174708" indent="-174708">
              <a:spcAft>
                <a:spcPts val="408"/>
              </a:spcAft>
              <a:buFont typeface="Arial" panose="020B0604020202020204" pitchFamily="34" charset="0"/>
              <a:buChar char="•"/>
            </a:pPr>
            <a:r>
              <a:rPr lang="en-US" dirty="0"/>
              <a:t>Physical Plant</a:t>
            </a:r>
          </a:p>
          <a:p>
            <a:pPr marL="174708" indent="-174708">
              <a:spcAft>
                <a:spcPts val="611"/>
              </a:spcAft>
              <a:buFont typeface="Arial" panose="020B0604020202020204" pitchFamily="34" charset="0"/>
              <a:buChar char="•"/>
              <a:defRPr/>
            </a:pPr>
            <a:r>
              <a:rPr lang="en-US" dirty="0"/>
              <a:t>Environmental</a:t>
            </a:r>
          </a:p>
          <a:p>
            <a:r>
              <a:rPr lang="en-US" dirty="0"/>
              <a:t>The </a:t>
            </a:r>
            <a:r>
              <a:rPr lang="en-US" b="1" dirty="0"/>
              <a:t>Infrastructure Branch Director </a:t>
            </a:r>
            <a:r>
              <a:rPr lang="en-US" dirty="0"/>
              <a:t>is responsible for the continuation of those services that support the care provided by the facility including dietary, housekeeping, power, lighting, water, sewage, and other essential services. The Infrastructure Branch Director may also be required to assess the structural soundness of the facility in the event of possible damage to the building such as from an earthquake, tornado, or fire, and then advise the Operations Section Chief on the capacity of the structure to sustain occupancy.</a:t>
            </a:r>
          </a:p>
          <a:p>
            <a:endParaRPr lang="en-US" dirty="0"/>
          </a:p>
          <a:p>
            <a:r>
              <a:rPr lang="en-US" dirty="0"/>
              <a:t>Photo Credit: Patricia Brach/FEMA - Aug 19, 2007 - Caddo County, Okla., August 20, 2007 -- This nursing home was damaged by high winds from Tropical Storm Erin. Fortunately there were no fatalities. FEMA and the state conducted joint aerial preliminary damage assessments immediately following the severe weather to determine the extent of the damages and the impact on the state.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9378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5218853" cy="4725670"/>
          </a:xfrm>
        </p:spPr>
        <p:txBody>
          <a:bodyPr/>
          <a:lstStyle/>
          <a:p>
            <a:pPr>
              <a:spcAft>
                <a:spcPts val="611"/>
              </a:spcAft>
            </a:pPr>
            <a:r>
              <a:rPr lang="en-US" b="1" dirty="0"/>
              <a:t>Planning</a:t>
            </a:r>
          </a:p>
          <a:p>
            <a:pPr>
              <a:spcAft>
                <a:spcPts val="408"/>
              </a:spcAft>
            </a:pPr>
            <a:r>
              <a:rPr lang="en-US" dirty="0"/>
              <a:t>The “Planners”:</a:t>
            </a:r>
          </a:p>
          <a:p>
            <a:pPr marL="174708" indent="-174708">
              <a:spcAft>
                <a:spcPts val="408"/>
              </a:spcAft>
              <a:buFont typeface="Arial" panose="020B0604020202020204" pitchFamily="34" charset="0"/>
              <a:buChar char="•"/>
            </a:pPr>
            <a:r>
              <a:rPr lang="en-US" dirty="0"/>
              <a:t>Collect and report status information</a:t>
            </a:r>
          </a:p>
          <a:p>
            <a:pPr marL="174708" indent="-174708">
              <a:spcAft>
                <a:spcPts val="408"/>
              </a:spcAft>
              <a:buFont typeface="Arial" panose="020B0604020202020204" pitchFamily="34" charset="0"/>
              <a:buChar char="•"/>
            </a:pPr>
            <a:r>
              <a:rPr lang="en-US" dirty="0"/>
              <a:t>Prepare the Incident Action Plan (IAP) and other necessary forms and reports</a:t>
            </a:r>
          </a:p>
          <a:p>
            <a:pPr marL="174708" indent="-174708">
              <a:spcAft>
                <a:spcPts val="611"/>
              </a:spcAft>
              <a:buFont typeface="Arial" panose="020B0604020202020204" pitchFamily="34" charset="0"/>
              <a:buChar char="•"/>
              <a:defRPr/>
            </a:pPr>
            <a:r>
              <a:rPr lang="en-US" dirty="0"/>
              <a:t>Support incident objectives established by the Incident Commander</a:t>
            </a:r>
          </a:p>
          <a:p>
            <a:r>
              <a:rPr lang="en-US" dirty="0"/>
              <a:t>The </a:t>
            </a:r>
            <a:r>
              <a:rPr lang="en-US" b="1" dirty="0"/>
              <a:t>Planning Section </a:t>
            </a:r>
            <a:r>
              <a:rPr lang="en-US" dirty="0"/>
              <a:t>(also known as</a:t>
            </a:r>
            <a:r>
              <a:rPr lang="en-US" b="1" dirty="0"/>
              <a:t> Planning and Intelligence</a:t>
            </a:r>
            <a:r>
              <a:rPr lang="en-US" dirty="0"/>
              <a:t>) is overseen by the Planning Section Chief and is responsible for collecting and analyzing relevant situational information, creating plans that support the success of the NHICS process, and maintaining documents or displays that show the current status of relevant resources (e.g., what resources such as staff, heaters, generators, etc.) are assigned where. The Planning Section provides up‐to‐date and accurate information regarding residents, staff, supplies and equipment and projects the ability to sustain operations. </a:t>
            </a:r>
          </a:p>
          <a:p>
            <a:endParaRPr lang="en-US" dirty="0"/>
          </a:p>
          <a:p>
            <a:r>
              <a:rPr lang="en-US" dirty="0"/>
              <a:t>An important duty assigned to the Planning Section is the development of the </a:t>
            </a:r>
            <a:r>
              <a:rPr lang="en-US" b="1" dirty="0"/>
              <a:t>Incident Action Plan (IAP)</a:t>
            </a:r>
            <a:r>
              <a:rPr lang="en-US" dirty="0"/>
              <a:t>; the Planning Section also keeps careful track of personnel who report to the IMT (this process is called “Check In”).</a:t>
            </a:r>
          </a:p>
          <a:p>
            <a:endParaRPr lang="en-US" dirty="0"/>
          </a:p>
          <a:p>
            <a:r>
              <a:rPr lang="en-US" dirty="0"/>
              <a:t>The Planning Section will take the lead in coordinating documentation efforts by working with other members of the IMT to document the incident, typically using NHICS Forms. This section is also responsible for archiving the documents created during the response.</a:t>
            </a:r>
          </a:p>
          <a:p>
            <a:endParaRPr lang="en-US" dirty="0" smtClean="0"/>
          </a:p>
          <a:p>
            <a:r>
              <a:rPr lang="en-US" dirty="0" smtClean="0"/>
              <a:t>Icon credit: OCHA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907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725670"/>
          </a:xfrm>
        </p:spPr>
        <p:txBody>
          <a:bodyPr/>
          <a:lstStyle/>
          <a:p>
            <a:pPr>
              <a:spcAft>
                <a:spcPts val="611"/>
              </a:spcAft>
            </a:pPr>
            <a:r>
              <a:rPr lang="en-US" b="1" dirty="0"/>
              <a:t>Logistics </a:t>
            </a:r>
          </a:p>
          <a:p>
            <a:pPr>
              <a:spcAft>
                <a:spcPts val="408"/>
              </a:spcAft>
            </a:pPr>
            <a:r>
              <a:rPr lang="en-US" dirty="0"/>
              <a:t>The “Getters”:</a:t>
            </a:r>
          </a:p>
          <a:p>
            <a:pPr marL="174708" indent="-174708">
              <a:spcAft>
                <a:spcPts val="408"/>
              </a:spcAft>
              <a:buFont typeface="Arial" panose="020B0604020202020204" pitchFamily="34" charset="0"/>
              <a:buChar char="•"/>
            </a:pPr>
            <a:r>
              <a:rPr lang="en-US" dirty="0"/>
              <a:t>Acquire necessary staff, stuff and space </a:t>
            </a:r>
          </a:p>
          <a:p>
            <a:pPr marL="174708" indent="-174708">
              <a:spcAft>
                <a:spcPts val="408"/>
              </a:spcAft>
              <a:buFont typeface="Arial" panose="020B0604020202020204" pitchFamily="34" charset="0"/>
              <a:buChar char="•"/>
            </a:pPr>
            <a:r>
              <a:rPr lang="en-US" dirty="0"/>
              <a:t>Support IMT operations</a:t>
            </a:r>
          </a:p>
          <a:p>
            <a:pPr marL="174708" indent="-174708">
              <a:spcAft>
                <a:spcPts val="611"/>
              </a:spcAft>
              <a:buFont typeface="Arial" panose="020B0604020202020204" pitchFamily="34" charset="0"/>
              <a:buChar char="•"/>
              <a:defRPr/>
            </a:pPr>
            <a:r>
              <a:rPr lang="en-US" dirty="0"/>
              <a:t>Ensure preservation of essential services and maintain facility supplies, equipment, transportation and labor pool</a:t>
            </a:r>
          </a:p>
          <a:p>
            <a:pPr>
              <a:spcAft>
                <a:spcPts val="611"/>
              </a:spcAft>
            </a:pPr>
            <a:r>
              <a:rPr lang="en-US" dirty="0"/>
              <a:t>Logistics basically obtains </a:t>
            </a:r>
            <a:r>
              <a:rPr lang="en-US" b="1" dirty="0"/>
              <a:t>“staff, stuff and space”</a:t>
            </a:r>
            <a:r>
              <a:rPr lang="en-US" dirty="0"/>
              <a:t> to support the ability of the IMT to perform its duties and respond to the incident.</a:t>
            </a:r>
          </a:p>
          <a:p>
            <a:pPr>
              <a:spcAft>
                <a:spcPts val="611"/>
              </a:spcAft>
            </a:pPr>
            <a:r>
              <a:rPr lang="en-US" dirty="0"/>
              <a:t>This section’s responsibilities include obtaining personnel/manpower, supplies, equipment, pharmaceuticals, and vehicles. The Logistics Section works closely with the Operations Section, responding to supply requests and their acquisition based on the needs of the response. During pre‐event planning, a staging area (or areas) should be established and identified in the Emergency Operations Plan (EOP). The staging area will be a central location, large enough to allow for the collection of personnel, vehicles, and equipment/supplies that may be needed for the response. The Logistics Section Chief provides oversight and direction at the staging area(s), maintaining an inventory of those supplies.</a:t>
            </a:r>
          </a:p>
          <a:p>
            <a:pPr>
              <a:spcAft>
                <a:spcPts val="611"/>
              </a:spcAft>
            </a:pPr>
            <a:r>
              <a:rPr lang="en-US" dirty="0"/>
              <a:t>Logistics</a:t>
            </a:r>
            <a:r>
              <a:rPr lang="en-US" b="1" dirty="0"/>
              <a:t> </a:t>
            </a:r>
            <a:r>
              <a:rPr lang="en-US" dirty="0"/>
              <a:t>ensures the preservation of essential services including communications and information technology. Logistics organizes and maintains the facility’s supplies, equipment, transportation and labor pool in support of the residents, staff, and staff dependents in accordance with facility policies. It must account for the resources used and requested for operations. </a:t>
            </a:r>
          </a:p>
          <a:p>
            <a:r>
              <a:rPr lang="en-US" dirty="0"/>
              <a:t> Photo courtesy of Cal OES.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790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15790"/>
            <a:ext cx="5218853" cy="4725670"/>
          </a:xfrm>
        </p:spPr>
        <p:txBody>
          <a:bodyPr/>
          <a:lstStyle/>
          <a:p>
            <a:pPr>
              <a:spcAft>
                <a:spcPts val="611"/>
              </a:spcAft>
            </a:pPr>
            <a:r>
              <a:rPr lang="en-US" b="1" dirty="0"/>
              <a:t>Finance and Administration</a:t>
            </a:r>
          </a:p>
          <a:p>
            <a:pPr>
              <a:spcAft>
                <a:spcPts val="408"/>
              </a:spcAft>
            </a:pPr>
            <a:r>
              <a:rPr lang="en-US" dirty="0"/>
              <a:t>The “Supporters”:</a:t>
            </a:r>
          </a:p>
          <a:p>
            <a:pPr marL="174708" indent="-174708">
              <a:spcAft>
                <a:spcPts val="408"/>
              </a:spcAft>
              <a:buFont typeface="Arial" panose="020B0604020202020204" pitchFamily="34" charset="0"/>
              <a:buChar char="•"/>
            </a:pPr>
            <a:r>
              <a:rPr lang="en-US" dirty="0"/>
              <a:t>Track response costs and expenditures</a:t>
            </a:r>
          </a:p>
          <a:p>
            <a:pPr marL="174708" indent="-174708">
              <a:spcAft>
                <a:spcPts val="408"/>
              </a:spcAft>
              <a:buFont typeface="Arial" panose="020B0604020202020204" pitchFamily="34" charset="0"/>
              <a:buChar char="•"/>
            </a:pPr>
            <a:r>
              <a:rPr lang="en-US" dirty="0"/>
              <a:t>Purchase supplies and equipment</a:t>
            </a:r>
          </a:p>
          <a:p>
            <a:pPr marL="174708" indent="-174708">
              <a:spcAft>
                <a:spcPts val="408"/>
              </a:spcAft>
              <a:buFont typeface="Arial" panose="020B0604020202020204" pitchFamily="34" charset="0"/>
              <a:buChar char="•"/>
            </a:pPr>
            <a:r>
              <a:rPr lang="en-US" dirty="0"/>
              <a:t>Maintain detailed records</a:t>
            </a:r>
          </a:p>
          <a:p>
            <a:pPr marL="174708" indent="-174708">
              <a:spcAft>
                <a:spcPts val="408"/>
              </a:spcAft>
              <a:buFont typeface="Arial" panose="020B0604020202020204" pitchFamily="34" charset="0"/>
              <a:buChar char="•"/>
            </a:pPr>
            <a:r>
              <a:rPr lang="en-US" dirty="0"/>
              <a:t>Prepare payroll</a:t>
            </a:r>
          </a:p>
          <a:p>
            <a:pPr marL="174708" indent="-174708">
              <a:spcAft>
                <a:spcPts val="611"/>
              </a:spcAft>
              <a:buFont typeface="Arial" panose="020B0604020202020204" pitchFamily="34" charset="0"/>
              <a:buChar char="•"/>
            </a:pPr>
            <a:r>
              <a:rPr lang="en-US" dirty="0"/>
              <a:t>Perform clerical tasks</a:t>
            </a:r>
          </a:p>
          <a:p>
            <a:r>
              <a:rPr lang="en-US" dirty="0"/>
              <a:t>The </a:t>
            </a:r>
            <a:r>
              <a:rPr lang="en-US" b="1" dirty="0"/>
              <a:t>Finance and Administrative Section</a:t>
            </a:r>
            <a:r>
              <a:rPr lang="en-US" dirty="0"/>
              <a:t> may lack glamour but it is </a:t>
            </a:r>
            <a:r>
              <a:rPr lang="en-US" u="sng" dirty="0"/>
              <a:t>vitally</a:t>
            </a:r>
            <a:r>
              <a:rPr lang="en-US" dirty="0"/>
              <a:t> important to incident response. It is responsible for all purchasing related to the management of the incident; in addition to tracking and reporting all financial and administrative information, including records management, payroll, and the overall incident budget</a:t>
            </a:r>
            <a:r>
              <a:rPr lang="en-US" b="1" dirty="0"/>
              <a:t>. </a:t>
            </a:r>
            <a:r>
              <a:rPr lang="en-US" dirty="0"/>
              <a:t>Long after the Operations, Planning and Logistics Sections have demobilized, the Finance and Administration Section is still sorting out paperwork, bills due, payroll issues, and tallying response costs. In some cases, it may be possible for private entities to recoup some of their disaster-related response costs, although detailed record keeping is an absolute requirement. </a:t>
            </a:r>
          </a:p>
          <a:p>
            <a:endParaRPr lang="en-US" dirty="0"/>
          </a:p>
          <a:p>
            <a:pPr defTabSz="931774">
              <a:defRPr/>
            </a:pPr>
            <a:r>
              <a:rPr lang="en-US" dirty="0"/>
              <a:t>Photo Credit: Photo by Larry Lerner/FEMA New Photo - Oct 22, 2001 - New York, N.Y., Finance Specialist Olga Ramos works the numbers in the DFO's Comptroller section.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93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NHICS Flexibility and IMT Size</a:t>
            </a:r>
          </a:p>
          <a:p>
            <a:r>
              <a:rPr lang="en-US" dirty="0"/>
              <a:t>Regarding flexibility, emergencies/disasters come in all shapes and sizes. Consider the need to fully evacuate your facility.  A critical factor is whether the evacuation must occur as quickly as possible (</a:t>
            </a:r>
            <a:r>
              <a:rPr lang="en-US" i="1" dirty="0"/>
              <a:t>emergent</a:t>
            </a:r>
            <a:r>
              <a:rPr lang="en-US" dirty="0"/>
              <a:t> evacuation) or could be planned and executed over a more extended time period, e.g., 2-3 days (</a:t>
            </a:r>
            <a:r>
              <a:rPr lang="en-US" i="1" dirty="0"/>
              <a:t>planned</a:t>
            </a:r>
            <a:r>
              <a:rPr lang="en-US" dirty="0"/>
              <a:t> evacuation).  Either situation is highly unusual and could be considered an emergency (under the assumption that your facility is the only one impacted) or even a larger, </a:t>
            </a:r>
            <a:r>
              <a:rPr lang="en-US" dirty="0" smtClean="0"/>
              <a:t>community-wide </a:t>
            </a:r>
            <a:r>
              <a:rPr lang="en-US" dirty="0"/>
              <a:t>disaster (under the assumption that a number of healthcare facilities in an affected area must evacuate simultaneously, placing considerable stress on the EMS transport </a:t>
            </a:r>
            <a:r>
              <a:rPr lang="en-US" dirty="0" smtClean="0"/>
              <a:t>system and the location of destination</a:t>
            </a:r>
            <a:r>
              <a:rPr lang="en-US" baseline="0" dirty="0" smtClean="0"/>
              <a:t> facilities</a:t>
            </a:r>
            <a:r>
              <a:rPr lang="en-US" dirty="0" smtClean="0"/>
              <a:t>).  </a:t>
            </a:r>
            <a:endParaRPr lang="en-US" dirty="0"/>
          </a:p>
          <a:p>
            <a:endParaRPr lang="en-US" dirty="0"/>
          </a:p>
          <a:p>
            <a:r>
              <a:rPr lang="en-US" dirty="0"/>
              <a:t>The type of incident, magnitude of impact to your facility or the larger community and many other factors will dictate the size of the Incident Management Team (IMT). A determining factor is called “span-of-control”, i.e., the number of people that can effectively manage the incident is determined by the size and complexity of the incident; no person should manage more people than he or she can do so effectively. </a:t>
            </a:r>
            <a:r>
              <a:rPr lang="en-US" u="sng" dirty="0"/>
              <a:t>In NHICS, the range for span-of-control is 3 to 7 people, but typically no more than 5</a:t>
            </a:r>
            <a:r>
              <a:rPr lang="en-US" dirty="0"/>
              <a:t>. If activities cannot easily be managed by the existing IMT, it’s time to expand the IMT. Remember that the entire IMT may be a single person – the Incident Commander, assuming this person can successfully complete all of the required activities to manage the incident. As soon as this is no longer the case, the IMT should be expanded.</a:t>
            </a:r>
          </a:p>
          <a:p>
            <a:endParaRPr lang="en-US" dirty="0"/>
          </a:p>
          <a:p>
            <a:r>
              <a:rPr lang="en-US" dirty="0"/>
              <a:t>Photo credit: Cal OES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954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338320"/>
            <a:ext cx="4985173" cy="4803140"/>
          </a:xfrm>
        </p:spPr>
        <p:txBody>
          <a:bodyPr/>
          <a:lstStyle/>
          <a:p>
            <a:pPr>
              <a:spcAft>
                <a:spcPts val="611"/>
              </a:spcAft>
            </a:pPr>
            <a:r>
              <a:rPr lang="en-US" b="1" dirty="0"/>
              <a:t>Incident Action Planning</a:t>
            </a:r>
          </a:p>
          <a:p>
            <a:pPr>
              <a:spcAft>
                <a:spcPts val="408"/>
              </a:spcAft>
            </a:pPr>
            <a:r>
              <a:rPr lang="en-US" dirty="0"/>
              <a:t>Incident Action Planning involves six essential steps</a:t>
            </a:r>
            <a:r>
              <a:rPr lang="en-US" dirty="0" smtClean="0"/>
              <a:t>:</a:t>
            </a:r>
          </a:p>
          <a:p>
            <a:pPr>
              <a:spcAft>
                <a:spcPts val="408"/>
              </a:spcAft>
            </a:pPr>
            <a:endParaRPr lang="en-US" dirty="0"/>
          </a:p>
          <a:p>
            <a:pPr>
              <a:spcAft>
                <a:spcPts val="408"/>
              </a:spcAft>
            </a:pPr>
            <a:r>
              <a:rPr lang="en-US" b="1" i="0" dirty="0"/>
              <a:t>1. </a:t>
            </a:r>
            <a:r>
              <a:rPr lang="en-US" b="1" i="0" dirty="0" smtClean="0"/>
              <a:t>Understand </a:t>
            </a:r>
            <a:r>
              <a:rPr lang="en-US" b="1" i="0" dirty="0"/>
              <a:t>the nursing home’s policies and direction</a:t>
            </a:r>
          </a:p>
          <a:p>
            <a:pPr>
              <a:spcAft>
                <a:spcPts val="408"/>
              </a:spcAft>
            </a:pPr>
            <a:r>
              <a:rPr lang="en-US" dirty="0"/>
              <a:t>The Command and General Staff must first understand the facility’s mission and policies in order to develop appropriate response actions. For example, the nursing home may be active in community medical disaster planning and have developed plans to provide first aid services during the emergency. This policy should be established in written policy and be clearly understood by the IMT as a component of an established response actions</a:t>
            </a:r>
            <a:r>
              <a:rPr lang="en-US" dirty="0" smtClean="0"/>
              <a:t>.</a:t>
            </a:r>
          </a:p>
          <a:p>
            <a:pPr>
              <a:spcAft>
                <a:spcPts val="408"/>
              </a:spcAft>
            </a:pPr>
            <a:endParaRPr lang="en-US" dirty="0"/>
          </a:p>
          <a:p>
            <a:pPr>
              <a:spcAft>
                <a:spcPts val="408"/>
              </a:spcAft>
            </a:pPr>
            <a:r>
              <a:rPr lang="en-US" b="1" i="0" dirty="0"/>
              <a:t>2. </a:t>
            </a:r>
            <a:r>
              <a:rPr lang="en-US" b="1" i="0" dirty="0" smtClean="0"/>
              <a:t>Assess </a:t>
            </a:r>
            <a:r>
              <a:rPr lang="en-US" b="1" i="0" dirty="0"/>
              <a:t>the situation</a:t>
            </a:r>
          </a:p>
          <a:p>
            <a:pPr>
              <a:spcAft>
                <a:spcPts val="408"/>
              </a:spcAft>
            </a:pPr>
            <a:r>
              <a:rPr lang="en-US" dirty="0"/>
              <a:t>Situational understanding is critical for developing effective response actions and projecting the likely duration of the incident. Nursing homes should have access to established mechanisms and systems within the community (city, county, regional, or state) that can provide and/or verify situational information. Another component of assessing the situation is determining the potential impact on the facility itself, based on current resident and employee status, the status of the building(s) and grounds, and the ability to maintain resident services</a:t>
            </a:r>
            <a:r>
              <a:rPr lang="en-US" dirty="0" smtClean="0"/>
              <a:t>.</a:t>
            </a:r>
          </a:p>
          <a:p>
            <a:pPr>
              <a:spcAft>
                <a:spcPts val="408"/>
              </a:spcAft>
            </a:pPr>
            <a:endParaRPr lang="en-US" dirty="0"/>
          </a:p>
          <a:p>
            <a:pPr>
              <a:spcAft>
                <a:spcPts val="408"/>
              </a:spcAft>
            </a:pPr>
            <a:r>
              <a:rPr lang="en-US" b="1" i="0" dirty="0"/>
              <a:t>3. </a:t>
            </a:r>
            <a:r>
              <a:rPr lang="en-US" b="1" i="0" dirty="0" smtClean="0"/>
              <a:t>Establish </a:t>
            </a:r>
            <a:r>
              <a:rPr lang="en-US" b="1" i="0" dirty="0"/>
              <a:t>incident objectives</a:t>
            </a:r>
          </a:p>
          <a:p>
            <a:pPr>
              <a:spcAft>
                <a:spcPts val="408"/>
              </a:spcAft>
            </a:pPr>
            <a:r>
              <a:rPr lang="en-US" dirty="0"/>
              <a:t>The Incident Commander sets the overall objectives for the response. Under all circumstances, ensuring the safety of the residents, staff and visitors should be considered the highest priority. The Incident Response Guides (IRGs) provide examples of objectives that apply to the response based on specific hazards. These IRGs may be helpful to the Incident Action Planning process.</a:t>
            </a:r>
          </a:p>
          <a:p>
            <a:endParaRPr lang="en-US" dirty="0"/>
          </a:p>
          <a:p>
            <a:r>
              <a:rPr lang="en-US" dirty="0"/>
              <a:t>Photo Courtesy of Cal OES.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26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Let’s consider</a:t>
            </a:r>
            <a:r>
              <a:rPr lang="en-US" sz="1100" kern="1200" baseline="0" dirty="0" smtClean="0">
                <a:solidFill>
                  <a:schemeClr val="tx1"/>
                </a:solidFill>
                <a:effectLst/>
                <a:latin typeface="+mn-lt"/>
                <a:ea typeface="+mn-ea"/>
                <a:cs typeface="+mn-cs"/>
              </a:rPr>
              <a:t> why it may be so helpful for a nursing home to become familiar with NHICS. </a:t>
            </a:r>
            <a:r>
              <a:rPr lang="en-US" sz="1100" kern="1200" dirty="0" smtClean="0">
                <a:solidFill>
                  <a:schemeClr val="tx1"/>
                </a:solidFill>
                <a:effectLst/>
                <a:latin typeface="+mn-lt"/>
                <a:ea typeface="+mn-ea"/>
                <a:cs typeface="+mn-cs"/>
              </a:rPr>
              <a:t>Let’s say a “disaster” is a really big problem that you didn’t expect. Examples include: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your facility lost power and the backup generators failed; a tornado ripped away part of your building; or there is an active shooter in your facility.  In</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all of these situations, a number of problems are created and response priorities must be quickly identified (e.g., it would be a priority to safely evacuate residents from a structurally damaged building). NHICS enables you to create an organizational structure and develop a road map to optimally manage the incident relative to the situational circumstances. </a:t>
            </a:r>
          </a:p>
          <a:p>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Why isn’t the normal, day-to-day organizational system used by each nursing home sufficient to manage a disaster?  The answer is that disasters are not “business as usual”; they are, by definition, </a:t>
            </a:r>
            <a:r>
              <a:rPr lang="en-US" sz="1100" u="sng" kern="1200" dirty="0" smtClean="0">
                <a:solidFill>
                  <a:schemeClr val="tx1"/>
                </a:solidFill>
                <a:effectLst/>
                <a:latin typeface="+mn-lt"/>
                <a:ea typeface="+mn-ea"/>
                <a:cs typeface="+mn-cs"/>
              </a:rPr>
              <a:t>extraordinary events that place highly unusual stresses on the facility, including the management team and staff</a:t>
            </a:r>
            <a:r>
              <a:rPr lang="en-US" sz="1100" kern="1200" dirty="0" smtClean="0">
                <a:solidFill>
                  <a:schemeClr val="tx1"/>
                </a:solidFill>
                <a:effectLst/>
                <a:latin typeface="+mn-lt"/>
                <a:ea typeface="+mn-ea"/>
                <a:cs typeface="+mn-cs"/>
              </a:rPr>
              <a:t> that work at the facility. </a:t>
            </a:r>
            <a:r>
              <a:rPr lang="en-US" sz="1100" b="0" kern="1200" dirty="0" smtClean="0">
                <a:solidFill>
                  <a:schemeClr val="tx1"/>
                </a:solidFill>
                <a:effectLst/>
                <a:latin typeface="+mn-lt"/>
                <a:ea typeface="+mn-ea"/>
                <a:cs typeface="+mn-cs"/>
              </a:rPr>
              <a:t>Effectively responding to a disaster requires additional skills that must be acquired </a:t>
            </a:r>
            <a:r>
              <a:rPr lang="en-US" sz="1100" b="0" u="sng" kern="1200" dirty="0" smtClean="0">
                <a:solidFill>
                  <a:schemeClr val="tx1"/>
                </a:solidFill>
                <a:effectLst/>
                <a:latin typeface="+mn-lt"/>
                <a:ea typeface="+mn-ea"/>
                <a:cs typeface="+mn-cs"/>
              </a:rPr>
              <a:t>before</a:t>
            </a:r>
            <a:r>
              <a:rPr lang="en-US" sz="1100" b="0" kern="1200" dirty="0" smtClean="0">
                <a:solidFill>
                  <a:schemeClr val="tx1"/>
                </a:solidFill>
                <a:effectLst/>
                <a:latin typeface="+mn-lt"/>
                <a:ea typeface="+mn-ea"/>
                <a:cs typeface="+mn-cs"/>
              </a:rPr>
              <a:t> the disaster occurs.</a:t>
            </a:r>
            <a:r>
              <a:rPr lang="en-US" sz="1100" kern="1200" dirty="0" smtClean="0">
                <a:solidFill>
                  <a:schemeClr val="tx1"/>
                </a:solidFill>
                <a:effectLst/>
                <a:latin typeface="+mn-lt"/>
                <a:ea typeface="+mn-ea"/>
                <a:cs typeface="+mn-cs"/>
              </a:rPr>
              <a:t>  If this document conveys only one important point, it is that each facility should commit to preparing in advance for such an event. Preparing in advance is a responsibility each facility</a:t>
            </a:r>
            <a:r>
              <a:rPr lang="en-US" sz="1100" kern="1200" baseline="0" dirty="0" smtClean="0">
                <a:solidFill>
                  <a:schemeClr val="tx1"/>
                </a:solidFill>
                <a:effectLst/>
                <a:latin typeface="+mn-lt"/>
                <a:ea typeface="+mn-ea"/>
                <a:cs typeface="+mn-cs"/>
              </a:rPr>
              <a:t> has to their residents, staff and visitors; and it also assists the facility with maintaining business operations with a minimum of disruption.</a:t>
            </a:r>
            <a:r>
              <a:rPr lang="en-US" sz="1100" kern="1200" dirty="0" smtClean="0">
                <a:solidFill>
                  <a:schemeClr val="tx1"/>
                </a:solidFill>
                <a:effectLst/>
                <a:latin typeface="+mn-lt"/>
                <a:ea typeface="+mn-ea"/>
                <a:cs typeface="+mn-cs"/>
              </a:rPr>
              <a:t> </a:t>
            </a:r>
            <a:r>
              <a:rPr lang="en-US" sz="1100" kern="1200" baseline="0" dirty="0" smtClean="0">
                <a:solidFill>
                  <a:schemeClr val="tx1"/>
                </a:solidFill>
                <a:effectLst/>
                <a:latin typeface="+mn-lt"/>
                <a:ea typeface="+mn-ea"/>
                <a:cs typeface="+mn-cs"/>
              </a:rPr>
              <a:t> NHICS acknowledges that personal and family preparedness is essential so that staff can be available to meet their work responsibilities.</a:t>
            </a: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NHICS can be used by anyone who understands the basic functional requirements necessary for establishing </a:t>
            </a:r>
            <a:r>
              <a:rPr lang="en-US" sz="1100" u="sng" kern="1200" dirty="0" smtClean="0">
                <a:solidFill>
                  <a:schemeClr val="tx1"/>
                </a:solidFill>
                <a:effectLst/>
                <a:latin typeface="+mn-lt"/>
                <a:ea typeface="+mn-ea"/>
                <a:cs typeface="+mn-cs"/>
              </a:rPr>
              <a:t>goals</a:t>
            </a:r>
            <a:r>
              <a:rPr lang="en-US" sz="1100" kern="1200" dirty="0" smtClean="0">
                <a:solidFill>
                  <a:schemeClr val="tx1"/>
                </a:solidFill>
                <a:effectLst/>
                <a:latin typeface="+mn-lt"/>
                <a:ea typeface="+mn-ea"/>
                <a:cs typeface="+mn-cs"/>
              </a:rPr>
              <a:t> and </a:t>
            </a:r>
            <a:r>
              <a:rPr lang="en-US" sz="1100" u="sng" kern="1200" dirty="0" smtClean="0">
                <a:solidFill>
                  <a:schemeClr val="tx1"/>
                </a:solidFill>
                <a:effectLst/>
                <a:latin typeface="+mn-lt"/>
                <a:ea typeface="+mn-ea"/>
                <a:cs typeface="+mn-cs"/>
              </a:rPr>
              <a:t>objectives</a:t>
            </a:r>
            <a:r>
              <a:rPr lang="en-US" sz="1100" kern="1200" dirty="0" smtClean="0">
                <a:solidFill>
                  <a:schemeClr val="tx1"/>
                </a:solidFill>
                <a:effectLst/>
                <a:latin typeface="+mn-lt"/>
                <a:ea typeface="+mn-ea"/>
                <a:cs typeface="+mn-cs"/>
              </a:rPr>
              <a:t> to meet the operational needs of an incident.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Using NHICS provides the added benefit of applying</a:t>
            </a:r>
            <a:r>
              <a:rPr lang="en-US" sz="1100" kern="1200" baseline="0" dirty="0" smtClean="0">
                <a:solidFill>
                  <a:schemeClr val="tx1"/>
                </a:solidFill>
                <a:effectLst/>
                <a:latin typeface="+mn-lt"/>
                <a:ea typeface="+mn-ea"/>
                <a:cs typeface="+mn-cs"/>
              </a:rPr>
              <a:t> a universal “ICS” system. Impacted healthcare facilities such as hospitals and nursing homes and response agencies such as fire, law, emergency management and public health use ICS. So by learning and practicing NHICS, nursing homes can communicate more effectively with response partners, and thereby eliminate much of the confusion that sometimes arises when differently trained entities need to communicate. </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NHICS is always scalable – many simple incidents may require only the activation of a single person, the Incident Commander, who can handle all of the necessary tasks. But in a larger, more impactful incident, more Incident Management Team (IMT) positions may be needed. The Incident Commander makes the decision to “size up” the IMT as necessary. </a:t>
            </a:r>
            <a:r>
              <a:rPr lang="en-US" sz="1100" kern="1200" baseline="0" smtClean="0">
                <a:solidFill>
                  <a:schemeClr val="tx1"/>
                </a:solidFill>
                <a:effectLst/>
                <a:latin typeface="+mn-lt"/>
                <a:ea typeface="+mn-ea"/>
                <a:cs typeface="+mn-cs"/>
              </a:rPr>
              <a:t>The scalability of NHICS, along with other features, makes the system flexible and therefore adaptable to the nursing home’s needs.</a:t>
            </a:r>
            <a:endParaRPr lang="en-US" sz="1100" kern="120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374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93260"/>
            <a:ext cx="5063067" cy="4028440"/>
          </a:xfrm>
        </p:spPr>
        <p:txBody>
          <a:bodyPr/>
          <a:lstStyle/>
          <a:p>
            <a:pPr>
              <a:spcAft>
                <a:spcPts val="611"/>
              </a:spcAft>
            </a:pPr>
            <a:r>
              <a:rPr lang="en-US" b="1" dirty="0"/>
              <a:t>Incident Action Planning</a:t>
            </a:r>
            <a:r>
              <a:rPr lang="en-US" b="1" dirty="0" smtClean="0"/>
              <a:t>…</a:t>
            </a:r>
          </a:p>
          <a:p>
            <a:pPr>
              <a:spcAft>
                <a:spcPts val="611"/>
              </a:spcAft>
            </a:pPr>
            <a:endParaRPr lang="en-US" b="1" dirty="0"/>
          </a:p>
          <a:p>
            <a:pPr>
              <a:spcAft>
                <a:spcPts val="408"/>
              </a:spcAft>
            </a:pPr>
            <a:r>
              <a:rPr lang="en-US" b="1" i="0" dirty="0"/>
              <a:t>4. Determining appropriate strategies to achieve the objectives</a:t>
            </a:r>
          </a:p>
          <a:p>
            <a:pPr>
              <a:spcAft>
                <a:spcPts val="408"/>
              </a:spcAft>
            </a:pPr>
            <a:r>
              <a:rPr lang="en-US" dirty="0"/>
              <a:t>After the Incident Commander has established the overall objectives for the response, the Section Chiefs determine the appropriate strategies and actions to effectuate the response within their Sections. This provides an action plan for each section that clearly identifies actions and duties. Section objectives should be developed that provide clear direction in terms of what is to be done. For example, assessing the building for structural damage after an earthquake is a clear and easily understood objective</a:t>
            </a:r>
            <a:r>
              <a:rPr lang="en-US" dirty="0" smtClean="0"/>
              <a:t>.</a:t>
            </a:r>
          </a:p>
          <a:p>
            <a:pPr>
              <a:spcAft>
                <a:spcPts val="408"/>
              </a:spcAft>
            </a:pPr>
            <a:endParaRPr lang="en-US" dirty="0"/>
          </a:p>
          <a:p>
            <a:pPr>
              <a:spcAft>
                <a:spcPts val="408"/>
              </a:spcAft>
            </a:pPr>
            <a:r>
              <a:rPr lang="en-US" b="1" i="0" dirty="0"/>
              <a:t>5. Giving tactical direction and ensuring that it is followed</a:t>
            </a:r>
          </a:p>
          <a:p>
            <a:pPr>
              <a:spcAft>
                <a:spcPts val="408"/>
              </a:spcAft>
            </a:pPr>
            <a:r>
              <a:rPr lang="en-US" dirty="0"/>
              <a:t>Tactical directions provide the responders with the actions to be taken and identify the resources needed to complete the task. For example, assessing the facility after an earthquake will require the necessary tools such as protective equipment, checklists to document the assessment, etc. Actions undertaken should be assessed for their effectiveness, with the objectives and directions adapted if they are unsuccessful</a:t>
            </a:r>
            <a:r>
              <a:rPr lang="en-US" dirty="0" smtClean="0"/>
              <a:t>.</a:t>
            </a:r>
          </a:p>
          <a:p>
            <a:pPr>
              <a:spcAft>
                <a:spcPts val="408"/>
              </a:spcAft>
            </a:pPr>
            <a:endParaRPr lang="en-US" dirty="0"/>
          </a:p>
          <a:p>
            <a:pPr>
              <a:spcAft>
                <a:spcPts val="408"/>
              </a:spcAft>
            </a:pPr>
            <a:r>
              <a:rPr lang="en-US" b="1" i="0" dirty="0"/>
              <a:t>6. Providing necessary back‐up</a:t>
            </a:r>
          </a:p>
          <a:p>
            <a:pPr>
              <a:spcAft>
                <a:spcPts val="408"/>
              </a:spcAft>
            </a:pPr>
            <a:r>
              <a:rPr lang="en-US" dirty="0"/>
              <a:t>When tactical direction is initiated, support may be needed to meet the objectives. This may include revising th</a:t>
            </a:r>
            <a:r>
              <a:rPr lang="en-US" dirty="0" smtClean="0"/>
              <a:t>e </a:t>
            </a:r>
            <a:r>
              <a:rPr lang="en-US" dirty="0"/>
              <a:t>actions taken and the assignment of additional resources (personnel, supplies and equipment).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030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Management by Objectives</a:t>
            </a:r>
          </a:p>
          <a:p>
            <a:pPr>
              <a:spcAft>
                <a:spcPts val="408"/>
              </a:spcAft>
            </a:pPr>
            <a:r>
              <a:rPr lang="en-US" dirty="0"/>
              <a:t>The Incident Commander sets the overall objectives for response and recovery</a:t>
            </a:r>
          </a:p>
          <a:p>
            <a:pPr marL="174708" indent="-174708">
              <a:spcAft>
                <a:spcPts val="408"/>
              </a:spcAft>
              <a:buFont typeface="Arial" panose="020B0604020202020204" pitchFamily="34" charset="0"/>
              <a:buChar char="•"/>
            </a:pPr>
            <a:r>
              <a:rPr lang="en-US" dirty="0"/>
              <a:t>Once the Incident Commander has established the overall objectives, the IMT will develop strategies for each section</a:t>
            </a:r>
          </a:p>
          <a:p>
            <a:pPr marL="174708" indent="-174708">
              <a:spcAft>
                <a:spcPts val="408"/>
              </a:spcAft>
              <a:buFont typeface="Arial" panose="020B0604020202020204" pitchFamily="34" charset="0"/>
              <a:buChar char="•"/>
            </a:pPr>
            <a:r>
              <a:rPr lang="en-US" dirty="0"/>
              <a:t>As the response evolves, needs and priorities may change, leading to revisions of the objectives and strategies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691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0507" y="4493260"/>
            <a:ext cx="5063067" cy="4028440"/>
          </a:xfrm>
        </p:spPr>
        <p:txBody>
          <a:bodyPr/>
          <a:lstStyle/>
          <a:p>
            <a:r>
              <a:rPr lang="en-US" dirty="0" smtClean="0"/>
              <a:t>This slide provides an</a:t>
            </a:r>
            <a:r>
              <a:rPr lang="en-US" baseline="0" dirty="0" smtClean="0"/>
              <a:t> </a:t>
            </a:r>
            <a:r>
              <a:rPr lang="en-US" u="sng" baseline="0" dirty="0" smtClean="0"/>
              <a:t>example</a:t>
            </a:r>
            <a:r>
              <a:rPr lang="en-US" baseline="0" dirty="0" smtClean="0"/>
              <a:t> of an Incident </a:t>
            </a:r>
            <a:r>
              <a:rPr lang="en-US" u="sng" baseline="0" dirty="0" smtClean="0"/>
              <a:t>Objective</a:t>
            </a:r>
            <a:r>
              <a:rPr lang="en-US" baseline="0" dirty="0" smtClean="0"/>
              <a:t>; </a:t>
            </a:r>
            <a:r>
              <a:rPr lang="en-US" u="sng" baseline="0" dirty="0" smtClean="0"/>
              <a:t>Strategy</a:t>
            </a:r>
            <a:r>
              <a:rPr lang="en-US" baseline="0" dirty="0" smtClean="0"/>
              <a:t> to achieve the Incident Objective; and specific </a:t>
            </a:r>
            <a:r>
              <a:rPr lang="en-US" u="sng" baseline="0" dirty="0" smtClean="0"/>
              <a:t>TACTIC</a:t>
            </a:r>
            <a:r>
              <a:rPr lang="en-US" baseline="0" dirty="0" smtClean="0"/>
              <a:t> (action) that implements the strategy. The end result of this IAP process is that the objective is accomplished. It may be necessary to modify Objectives, Strategies and Tactics upon re-assessment.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404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Nursing Home Command Center</a:t>
            </a:r>
          </a:p>
          <a:p>
            <a:pPr>
              <a:spcAft>
                <a:spcPts val="611"/>
              </a:spcAft>
            </a:pPr>
            <a:r>
              <a:rPr lang="en-US" dirty="0"/>
              <a:t>The Nursing Home Command Center (NHCC) is the location where IMT staff work during an incident. It should be:</a:t>
            </a:r>
          </a:p>
          <a:p>
            <a:pPr marL="174708" indent="-174708">
              <a:spcAft>
                <a:spcPts val="611"/>
              </a:spcAft>
              <a:buFont typeface="Arial" panose="020B0604020202020204" pitchFamily="34" charset="0"/>
              <a:buChar char="•"/>
            </a:pPr>
            <a:r>
              <a:rPr lang="en-US" dirty="0"/>
              <a:t>Safe and secure</a:t>
            </a:r>
          </a:p>
          <a:p>
            <a:pPr marL="174708" indent="-174708">
              <a:spcAft>
                <a:spcPts val="611"/>
              </a:spcAft>
              <a:buFont typeface="Arial" panose="020B0604020202020204" pitchFamily="34" charset="0"/>
              <a:buChar char="•"/>
            </a:pPr>
            <a:r>
              <a:rPr lang="en-US" dirty="0"/>
              <a:t>Equipped with adequate technology</a:t>
            </a:r>
          </a:p>
          <a:p>
            <a:pPr marL="174708" indent="-174708">
              <a:spcAft>
                <a:spcPts val="611"/>
              </a:spcAft>
              <a:buFont typeface="Arial" panose="020B0604020202020204" pitchFamily="34" charset="0"/>
              <a:buChar char="•"/>
            </a:pPr>
            <a:r>
              <a:rPr lang="en-US" dirty="0"/>
              <a:t>Easily accessible to bathrooms and food</a:t>
            </a:r>
          </a:p>
          <a:p>
            <a:pPr>
              <a:spcAft>
                <a:spcPts val="408"/>
              </a:spcAft>
            </a:pPr>
            <a:endParaRPr lang="en-US" dirty="0"/>
          </a:p>
          <a:p>
            <a:r>
              <a:rPr lang="en-US" dirty="0"/>
              <a:t>Icon Credit: OCHA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132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Nursing Home Command Center…</a:t>
            </a:r>
          </a:p>
          <a:p>
            <a:pPr>
              <a:spcAft>
                <a:spcPts val="611"/>
              </a:spcAft>
            </a:pPr>
            <a:r>
              <a:rPr lang="en-US" dirty="0"/>
              <a:t>The NHCC should have basic offices supplies like pencils, paper, pens, notepads, etc. </a:t>
            </a:r>
            <a:r>
              <a:rPr lang="en-US" dirty="0" smtClean="0"/>
              <a:t>It </a:t>
            </a:r>
            <a:r>
              <a:rPr lang="en-US" dirty="0"/>
              <a:t>should also have </a:t>
            </a:r>
            <a:r>
              <a:rPr lang="en-US" dirty="0" smtClean="0"/>
              <a:t>back-up </a:t>
            </a:r>
            <a:r>
              <a:rPr lang="en-US" dirty="0"/>
              <a:t>copies of  all disaster forms (NHICS forms and other facility-specific </a:t>
            </a:r>
            <a:r>
              <a:rPr lang="en-US" dirty="0" smtClean="0"/>
              <a:t>documentation). </a:t>
            </a:r>
            <a:r>
              <a:rPr lang="en-US" dirty="0"/>
              <a:t>For example, </a:t>
            </a:r>
            <a:r>
              <a:rPr lang="en-US" dirty="0" smtClean="0"/>
              <a:t>your </a:t>
            </a:r>
            <a:r>
              <a:rPr lang="en-US" dirty="0"/>
              <a:t>facility may have its own paper timesheet </a:t>
            </a:r>
            <a:r>
              <a:rPr lang="en-US" dirty="0" smtClean="0"/>
              <a:t>which may be used in lieu of the NHICS </a:t>
            </a:r>
            <a:r>
              <a:rPr lang="en-US" dirty="0"/>
              <a:t>252: Section Personnel Time Sheet. The electronic files should also be backed up on an external hard drive or flash drive </a:t>
            </a:r>
            <a:r>
              <a:rPr lang="en-US" dirty="0" smtClean="0"/>
              <a:t>for </a:t>
            </a:r>
            <a:r>
              <a:rPr lang="en-US" dirty="0"/>
              <a:t>portable use in the event the NHCC is in accessible.</a:t>
            </a:r>
          </a:p>
          <a:p>
            <a:pPr>
              <a:spcAft>
                <a:spcPts val="611"/>
              </a:spcAft>
            </a:pPr>
            <a:r>
              <a:rPr lang="en-US" dirty="0" smtClean="0"/>
              <a:t>Facility </a:t>
            </a:r>
            <a:r>
              <a:rPr lang="en-US" dirty="0"/>
              <a:t>maps  and floor plans that document the location of fire </a:t>
            </a:r>
            <a:r>
              <a:rPr lang="en-US" dirty="0" smtClean="0"/>
              <a:t>extinguishers, fire </a:t>
            </a:r>
            <a:r>
              <a:rPr lang="en-US" dirty="0"/>
              <a:t>detection equipment, emergency exits, utility shut </a:t>
            </a:r>
            <a:r>
              <a:rPr lang="en-US" dirty="0" smtClean="0"/>
              <a:t>offs, AEDs, etc., </a:t>
            </a:r>
            <a:r>
              <a:rPr lang="en-US" dirty="0"/>
              <a:t>should be readily </a:t>
            </a:r>
            <a:r>
              <a:rPr lang="en-US" dirty="0" smtClean="0"/>
              <a:t>available. This information may be </a:t>
            </a:r>
            <a:r>
              <a:rPr lang="en-US" dirty="0"/>
              <a:t>requested by first responders.</a:t>
            </a:r>
          </a:p>
          <a:p>
            <a:pPr>
              <a:spcAft>
                <a:spcPts val="611"/>
              </a:spcAft>
            </a:pPr>
            <a:r>
              <a:rPr lang="en-US" dirty="0" smtClean="0"/>
              <a:t>Copies </a:t>
            </a:r>
            <a:r>
              <a:rPr lang="en-US" dirty="0"/>
              <a:t>of all plans (EOP, </a:t>
            </a:r>
            <a:r>
              <a:rPr lang="en-US" dirty="0" smtClean="0"/>
              <a:t>Continuity Plan, </a:t>
            </a:r>
            <a:r>
              <a:rPr lang="en-US" dirty="0"/>
              <a:t>etc.) and emergency  procedures should also be accessible.</a:t>
            </a:r>
          </a:p>
          <a:p>
            <a:pPr>
              <a:spcAft>
                <a:spcPts val="611"/>
              </a:spcAft>
            </a:pPr>
            <a:r>
              <a:rPr lang="en-US" dirty="0" smtClean="0"/>
              <a:t>A </a:t>
            </a:r>
            <a:r>
              <a:rPr lang="en-US" dirty="0"/>
              <a:t>whiteboard can also be used to post current status information and be updated regularly to keep staff informed.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065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12613" y="4415790"/>
            <a:ext cx="5296747" cy="4183380"/>
          </a:xfrm>
        </p:spPr>
        <p:txBody>
          <a:bodyPr/>
          <a:lstStyle/>
          <a:p>
            <a:pPr>
              <a:spcAft>
                <a:spcPts val="611"/>
              </a:spcAft>
            </a:pPr>
            <a:r>
              <a:rPr lang="en-US" b="1" dirty="0"/>
              <a:t>Nursing Home Command Center…</a:t>
            </a:r>
          </a:p>
          <a:p>
            <a:pPr>
              <a:spcAft>
                <a:spcPts val="408"/>
              </a:spcAft>
            </a:pPr>
            <a:r>
              <a:rPr lang="en-US" dirty="0" smtClean="0"/>
              <a:t>Organizational tips include:</a:t>
            </a:r>
          </a:p>
          <a:p>
            <a:pPr marL="174708" indent="-174708">
              <a:spcAft>
                <a:spcPts val="408"/>
              </a:spcAft>
              <a:buFont typeface="Arial" panose="020B0604020202020204" pitchFamily="34" charset="0"/>
              <a:buChar char="•"/>
            </a:pPr>
            <a:r>
              <a:rPr lang="en-US" dirty="0" smtClean="0"/>
              <a:t>Keep files and supplies organized</a:t>
            </a:r>
          </a:p>
          <a:p>
            <a:pPr marL="174708" indent="-174708">
              <a:spcAft>
                <a:spcPts val="408"/>
              </a:spcAft>
              <a:buFont typeface="Arial" panose="020B0604020202020204" pitchFamily="34" charset="0"/>
              <a:buChar char="•"/>
            </a:pPr>
            <a:r>
              <a:rPr lang="en-US" dirty="0" smtClean="0"/>
              <a:t>Easy to locate documentation</a:t>
            </a:r>
          </a:p>
          <a:p>
            <a:pPr marL="640594" lvl="1" indent="-174708">
              <a:spcAft>
                <a:spcPts val="408"/>
              </a:spcAft>
              <a:buFont typeface="Arial" panose="020B0604020202020204" pitchFamily="34" charset="0"/>
              <a:buChar char="•"/>
            </a:pPr>
            <a:r>
              <a:rPr lang="en-US" dirty="0" smtClean="0"/>
              <a:t>Electronic and paper copies of NHICS forms</a:t>
            </a:r>
          </a:p>
          <a:p>
            <a:pPr marL="174708" indent="-174708">
              <a:spcAft>
                <a:spcPts val="408"/>
              </a:spcAft>
              <a:buFont typeface="Arial" panose="020B0604020202020204" pitchFamily="34" charset="0"/>
              <a:buChar char="•"/>
            </a:pPr>
            <a:r>
              <a:rPr lang="en-US" dirty="0" smtClean="0"/>
              <a:t>Utilize color coding for incident-specific response documents</a:t>
            </a:r>
          </a:p>
          <a:p>
            <a:pPr marL="174708" indent="-174708">
              <a:spcAft>
                <a:spcPts val="611"/>
              </a:spcAft>
              <a:buFont typeface="Arial" panose="020B0604020202020204" pitchFamily="34" charset="0"/>
              <a:buChar char="•"/>
            </a:pPr>
            <a:r>
              <a:rPr lang="en-US" dirty="0" smtClean="0"/>
              <a:t>Customize documentation to your facility</a:t>
            </a:r>
          </a:p>
          <a:p>
            <a:pPr>
              <a:spcAft>
                <a:spcPts val="611"/>
              </a:spcAft>
            </a:pPr>
            <a:r>
              <a:rPr lang="en-US" dirty="0"/>
              <a:t>Being organized in advance of an emergency can make all the difference in reducing stress and confusion. Instead of hunting for the Earthquake IRG, you know exactly where it is (for example) in a color-coded folder.</a:t>
            </a:r>
          </a:p>
          <a:p>
            <a:pPr>
              <a:spcAft>
                <a:spcPts val="611"/>
              </a:spcAft>
            </a:pPr>
            <a:r>
              <a:rPr lang="en-US" dirty="0"/>
              <a:t>Develop, train and practice using a system that works well for your facility.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056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a:spcAft>
                <a:spcPts val="611"/>
              </a:spcAft>
            </a:pPr>
            <a:r>
              <a:rPr lang="en-US" b="1" dirty="0"/>
              <a:t>Knowledge Check – Question 1</a:t>
            </a:r>
          </a:p>
          <a:p>
            <a:r>
              <a:rPr lang="en-US" dirty="0"/>
              <a:t>The Answer is C. The Safety Officer does not brief the media; this role would more typically assigned to the Liaison/Public Information Officer (PIO).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2820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a:spcAft>
                <a:spcPts val="611"/>
              </a:spcAft>
            </a:pPr>
            <a:r>
              <a:rPr lang="en-US" b="1" dirty="0"/>
              <a:t>Knowledge Check – Question 2</a:t>
            </a:r>
            <a:endParaRPr lang="en-US" dirty="0"/>
          </a:p>
          <a:p>
            <a:r>
              <a:rPr lang="en-US" dirty="0"/>
              <a:t>The answer is C. You should not consider the IMT size based on how much food you have stockpiled. You should always have enough food to sustain the largest activation.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707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Knowledge Check – Question 3</a:t>
            </a:r>
            <a:endParaRPr lang="en-US" dirty="0"/>
          </a:p>
          <a:p>
            <a:r>
              <a:rPr lang="en-US" dirty="0"/>
              <a:t>The correct answer is D -- As the emergency evolves and priorities change. A facility could potentially change its objectives as any time. Consider an unexpected pipe bursting and flooding an area with residents. Priorities would shift to evacuate the area immediately.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0686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Knowledge Check – Question 4</a:t>
            </a:r>
          </a:p>
          <a:p>
            <a:r>
              <a:rPr lang="en-US" dirty="0"/>
              <a:t>The correct answer is A. The Liaison/PIO is a member of the Command Staff.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226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NHICS Sections</a:t>
            </a:r>
          </a:p>
          <a:p>
            <a:pPr>
              <a:spcAft>
                <a:spcPts val="408"/>
              </a:spcAft>
            </a:pPr>
            <a:r>
              <a:rPr lang="en-US" dirty="0"/>
              <a:t>NHICS 2017 is divided into the following three Sections:</a:t>
            </a:r>
          </a:p>
          <a:p>
            <a:pPr marL="174708" indent="-174708">
              <a:spcAft>
                <a:spcPts val="408"/>
              </a:spcAft>
              <a:buFont typeface="Arial" panose="020B0604020202020204" pitchFamily="34" charset="0"/>
              <a:buChar char="•"/>
            </a:pPr>
            <a:r>
              <a:rPr lang="en-US" dirty="0"/>
              <a:t>NHICS Guidebook</a:t>
            </a:r>
          </a:p>
          <a:p>
            <a:pPr marL="174708" indent="-174708">
              <a:spcAft>
                <a:spcPts val="408"/>
              </a:spcAft>
              <a:buFont typeface="Arial" panose="020B0604020202020204" pitchFamily="34" charset="0"/>
              <a:buChar char="•"/>
            </a:pPr>
            <a:r>
              <a:rPr lang="en-US" dirty="0"/>
              <a:t>Response Toolkit</a:t>
            </a:r>
          </a:p>
          <a:p>
            <a:pPr marL="174708" indent="-174708">
              <a:spcAft>
                <a:spcPts val="611"/>
              </a:spcAft>
              <a:buFont typeface="Arial" panose="020B0604020202020204" pitchFamily="34" charset="0"/>
              <a:buChar char="•"/>
            </a:pPr>
            <a:r>
              <a:rPr lang="en-US" dirty="0"/>
              <a:t>Planning Toolkit</a:t>
            </a:r>
          </a:p>
          <a:p>
            <a:pPr>
              <a:spcAft>
                <a:spcPts val="408"/>
              </a:spcAft>
            </a:pPr>
            <a:r>
              <a:rPr lang="en-US" dirty="0"/>
              <a:t>The Response Toolkit includes: </a:t>
            </a:r>
          </a:p>
          <a:p>
            <a:pPr marL="174708" indent="-174708">
              <a:spcAft>
                <a:spcPts val="408"/>
              </a:spcAft>
              <a:buFont typeface="Arial" panose="020B0604020202020204" pitchFamily="34" charset="0"/>
              <a:buChar char="•"/>
            </a:pPr>
            <a:r>
              <a:rPr lang="en-US" dirty="0"/>
              <a:t>NHICS Forms, </a:t>
            </a:r>
          </a:p>
          <a:p>
            <a:pPr marL="174708" indent="-174708">
              <a:spcAft>
                <a:spcPts val="408"/>
              </a:spcAft>
              <a:buFont typeface="Arial" panose="020B0604020202020204" pitchFamily="34" charset="0"/>
              <a:buChar char="•"/>
            </a:pPr>
            <a:r>
              <a:rPr lang="en-US" dirty="0"/>
              <a:t>Incident Response Guides, and </a:t>
            </a:r>
          </a:p>
          <a:p>
            <a:pPr marL="174708" indent="-174708">
              <a:spcAft>
                <a:spcPts val="611"/>
              </a:spcAft>
              <a:buFont typeface="Arial" panose="020B0604020202020204" pitchFamily="34" charset="0"/>
              <a:buChar char="•"/>
            </a:pPr>
            <a:r>
              <a:rPr lang="en-US" dirty="0"/>
              <a:t>Job Action Sheets</a:t>
            </a:r>
          </a:p>
          <a:p>
            <a:pPr>
              <a:spcAft>
                <a:spcPts val="408"/>
              </a:spcAft>
            </a:pPr>
            <a:r>
              <a:rPr lang="en-US" dirty="0"/>
              <a:t>The Planning Toolkit includes the All Hazards IPG and Glossary.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021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8400" y="4415790"/>
            <a:ext cx="5140960" cy="4183380"/>
          </a:xfrm>
        </p:spPr>
        <p:txBody>
          <a:bodyPr/>
          <a:lstStyle/>
          <a:p>
            <a:pPr>
              <a:spcAft>
                <a:spcPts val="611"/>
              </a:spcAft>
            </a:pPr>
            <a:r>
              <a:rPr lang="en-US" b="1" dirty="0"/>
              <a:t>Summary</a:t>
            </a:r>
          </a:p>
          <a:p>
            <a:pPr>
              <a:spcAft>
                <a:spcPts val="408"/>
              </a:spcAft>
            </a:pPr>
            <a:r>
              <a:rPr lang="en-US" dirty="0"/>
              <a:t>In Module 2, you learned about the:</a:t>
            </a:r>
          </a:p>
          <a:p>
            <a:pPr marL="174708" indent="-174708">
              <a:spcAft>
                <a:spcPts val="408"/>
              </a:spcAft>
              <a:buFont typeface="Arial" panose="020B0604020202020204" pitchFamily="34" charset="0"/>
              <a:buChar char="•"/>
            </a:pPr>
            <a:r>
              <a:rPr lang="en-US" dirty="0"/>
              <a:t>Major changes in NHICS 2017</a:t>
            </a:r>
          </a:p>
          <a:p>
            <a:pPr marL="174708" indent="-174708" defTabSz="931774">
              <a:spcAft>
                <a:spcPts val="408"/>
              </a:spcAft>
              <a:buFont typeface="Arial" panose="020B0604020202020204" pitchFamily="34" charset="0"/>
              <a:buChar char="•"/>
              <a:defRPr/>
            </a:pPr>
            <a:r>
              <a:rPr lang="en-US" dirty="0"/>
              <a:t>Purpose of the NHICS Guidebook</a:t>
            </a:r>
          </a:p>
          <a:p>
            <a:pPr marL="174708" indent="-174708">
              <a:spcAft>
                <a:spcPts val="408"/>
              </a:spcAft>
              <a:buFont typeface="Arial" panose="020B0604020202020204" pitchFamily="34" charset="0"/>
              <a:buChar char="•"/>
            </a:pPr>
            <a:r>
              <a:rPr lang="en-US" dirty="0"/>
              <a:t>Primary NHICS functions</a:t>
            </a:r>
          </a:p>
          <a:p>
            <a:pPr marL="174708" indent="-174708">
              <a:spcAft>
                <a:spcPts val="408"/>
              </a:spcAft>
              <a:buFont typeface="Arial" panose="020B0604020202020204" pitchFamily="34" charset="0"/>
              <a:buChar char="•"/>
            </a:pPr>
            <a:r>
              <a:rPr lang="en-US" dirty="0"/>
              <a:t>Incident Action Planning</a:t>
            </a:r>
          </a:p>
          <a:p>
            <a:pPr marL="174708" indent="-174708">
              <a:spcAft>
                <a:spcPts val="611"/>
              </a:spcAft>
              <a:buFont typeface="Arial" panose="020B0604020202020204" pitchFamily="34" charset="0"/>
              <a:buChar char="•"/>
            </a:pPr>
            <a:r>
              <a:rPr lang="en-US" dirty="0"/>
              <a:t>The value of a well organized NHCC</a:t>
            </a:r>
          </a:p>
          <a:p>
            <a:pPr defTabSz="931774">
              <a:defRPr/>
            </a:pPr>
            <a:r>
              <a:rPr lang="en-US" dirty="0"/>
              <a:t>This concludes NHICS Training Module 2: NHICS Guidebook.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46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Aft>
                <a:spcPts val="611"/>
              </a:spcAft>
              <a:defRPr/>
            </a:pPr>
            <a:r>
              <a:rPr lang="en-US" b="1" dirty="0"/>
              <a:t>NHICS Guidebook</a:t>
            </a:r>
          </a:p>
          <a:p>
            <a:pPr defTabSz="931774">
              <a:defRPr/>
            </a:pPr>
            <a:r>
              <a:rPr lang="en-US" dirty="0"/>
              <a:t>The purpose of the NHICS Guidebook is to provide the information necessary for nursing home administrators and staff to understand the principles of NHICS and embrace its implementation </a:t>
            </a:r>
            <a:r>
              <a:rPr lang="en-US" u="sng" dirty="0"/>
              <a:t>before it’s needed</a:t>
            </a:r>
            <a:r>
              <a:rPr lang="en-US" dirty="0" smtClean="0"/>
              <a:t>. All staff should become familiar with NHICS.</a:t>
            </a:r>
            <a:endParaRPr lang="en-US" dirty="0"/>
          </a:p>
          <a:p>
            <a:pPr defTabSz="931774">
              <a:defRPr/>
            </a:pPr>
            <a:endParaRPr lang="en-US" dirty="0"/>
          </a:p>
          <a:p>
            <a:pPr defTabSz="931774">
              <a:defRPr/>
            </a:pPr>
            <a:r>
              <a:rPr lang="en-US" dirty="0"/>
              <a:t>Photo credit: Liz Roll - Sep 02, 2005 - Location: Baton Rouge, LA-- Cots at the field house at LSU await evacuees of Hurricane Katrina. This is a special needs shelter for those with disabilities, senior citizens, and people seeking medical attention. FEMA has a DMAT team here to aid with medical needs. New Orleans is being evacuated because of flooding caused by hurricane Katrina.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46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8"/>
              </a:spcAft>
            </a:pPr>
            <a:r>
              <a:rPr lang="en-US" b="1" dirty="0"/>
              <a:t>NHICS Guidebook…</a:t>
            </a:r>
          </a:p>
          <a:p>
            <a:pPr>
              <a:spcAft>
                <a:spcPts val="611"/>
              </a:spcAft>
            </a:pPr>
            <a:r>
              <a:rPr lang="en-US" dirty="0" smtClean="0"/>
              <a:t>The </a:t>
            </a:r>
            <a:r>
              <a:rPr lang="en-US" dirty="0"/>
              <a:t>revised 2017 Guidebook makes it easier for nursing homes to implement NHICS by:</a:t>
            </a:r>
          </a:p>
          <a:p>
            <a:pPr marL="174708" indent="-174708">
              <a:spcAft>
                <a:spcPts val="408"/>
              </a:spcAft>
              <a:buFont typeface="Arial" panose="020B0604020202020204" pitchFamily="34" charset="0"/>
              <a:buChar char="•"/>
            </a:pPr>
            <a:r>
              <a:rPr lang="en-US" dirty="0"/>
              <a:t>Recognizing resource limitations and the need to prioritize resident care</a:t>
            </a:r>
          </a:p>
          <a:p>
            <a:pPr marL="174708" indent="-174708">
              <a:spcAft>
                <a:spcPts val="408"/>
              </a:spcAft>
              <a:buFont typeface="Arial" panose="020B0604020202020204" pitchFamily="34" charset="0"/>
              <a:buChar char="•"/>
            </a:pPr>
            <a:r>
              <a:rPr lang="en-US" dirty="0"/>
              <a:t>Providing a road map for accomplishing the most essential tasks</a:t>
            </a:r>
          </a:p>
          <a:p>
            <a:pPr marL="174708" indent="-174708">
              <a:spcAft>
                <a:spcPts val="408"/>
              </a:spcAft>
              <a:buFont typeface="Arial" panose="020B0604020202020204" pitchFamily="34" charset="0"/>
              <a:buChar char="•"/>
            </a:pPr>
            <a:r>
              <a:rPr lang="en-US" dirty="0"/>
              <a:t>Simplifying NHICS processes while maintaining essential standardization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00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defRPr/>
            </a:pPr>
            <a:r>
              <a:rPr lang="en-US" b="1" dirty="0"/>
              <a:t>Major Changes in NHICS 2017</a:t>
            </a:r>
            <a:endParaRPr lang="en-US" dirty="0"/>
          </a:p>
          <a:p>
            <a:pPr marL="174708" indent="-174708" defTabSz="931774">
              <a:buFont typeface="Arial" panose="020B0604020202020204" pitchFamily="34" charset="0"/>
              <a:buChar char="•"/>
              <a:defRPr/>
            </a:pPr>
            <a:r>
              <a:rPr lang="en-US" dirty="0"/>
              <a:t>Streamlined the Incident Management Team (IMT) </a:t>
            </a:r>
          </a:p>
          <a:p>
            <a:pPr marL="640594" lvl="1" indent="-174708">
              <a:buFont typeface="Arial" panose="020B0604020202020204" pitchFamily="34" charset="0"/>
              <a:buChar char="•"/>
              <a:defRPr/>
            </a:pPr>
            <a:r>
              <a:rPr lang="en-US" dirty="0"/>
              <a:t>Reduced 20 positions to 11 positions </a:t>
            </a:r>
          </a:p>
          <a:p>
            <a:pPr marL="174708" indent="-174708">
              <a:buFont typeface="Arial" panose="020B0604020202020204" pitchFamily="34" charset="0"/>
              <a:buChar char="•"/>
              <a:defRPr/>
            </a:pPr>
            <a:r>
              <a:rPr lang="en-US" dirty="0"/>
              <a:t>Rolled up position-level tasks from eliminated Branches and Units</a:t>
            </a:r>
          </a:p>
          <a:p>
            <a:pPr marL="174708" indent="-174708">
              <a:buFont typeface="Arial" panose="020B0604020202020204" pitchFamily="34" charset="0"/>
              <a:buChar char="•"/>
              <a:defRPr/>
            </a:pPr>
            <a:r>
              <a:rPr lang="en-US" dirty="0"/>
              <a:t>Added a Scribe/Runner, who may be assigned to any section but is most commonly assigned to the Planning/Intelligence section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4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Major Changes in NHICS 2017…</a:t>
            </a:r>
          </a:p>
          <a:p>
            <a:pPr>
              <a:spcAft>
                <a:spcPts val="408"/>
              </a:spcAft>
            </a:pPr>
            <a:r>
              <a:rPr lang="en-US" dirty="0"/>
              <a:t>Created</a:t>
            </a:r>
            <a:r>
              <a:rPr lang="en-US" b="1" dirty="0"/>
              <a:t> </a:t>
            </a:r>
            <a:r>
              <a:rPr lang="en-US" dirty="0"/>
              <a:t>5 new Incident Response Guides (IRGs) including:</a:t>
            </a:r>
          </a:p>
          <a:p>
            <a:pPr marL="174708" indent="-174708">
              <a:spcAft>
                <a:spcPts val="408"/>
              </a:spcAft>
              <a:buFont typeface="Arial" panose="020B0604020202020204" pitchFamily="34" charset="0"/>
              <a:buChar char="•"/>
            </a:pPr>
            <a:r>
              <a:rPr lang="en-US" dirty="0" smtClean="0"/>
              <a:t>Missing </a:t>
            </a:r>
            <a:r>
              <a:rPr lang="en-US" dirty="0"/>
              <a:t>Resident</a:t>
            </a:r>
          </a:p>
          <a:p>
            <a:pPr marL="174708" indent="-174708">
              <a:spcAft>
                <a:spcPts val="408"/>
              </a:spcAft>
              <a:buFont typeface="Arial" panose="020B0604020202020204" pitchFamily="34" charset="0"/>
              <a:buChar char="•"/>
            </a:pPr>
            <a:r>
              <a:rPr lang="en-US" dirty="0"/>
              <a:t>Evacuation</a:t>
            </a:r>
          </a:p>
          <a:p>
            <a:pPr marL="174708" indent="-174708">
              <a:spcAft>
                <a:spcPts val="408"/>
              </a:spcAft>
              <a:buFont typeface="Arial" panose="020B0604020202020204" pitchFamily="34" charset="0"/>
              <a:buChar char="•"/>
            </a:pPr>
            <a:r>
              <a:rPr lang="en-US" dirty="0"/>
              <a:t>Shelter-in-Place</a:t>
            </a:r>
          </a:p>
          <a:p>
            <a:pPr marL="174708" indent="-174708">
              <a:spcAft>
                <a:spcPts val="408"/>
              </a:spcAft>
              <a:buFont typeface="Arial" panose="020B0604020202020204" pitchFamily="34" charset="0"/>
              <a:buChar char="•"/>
            </a:pPr>
            <a:r>
              <a:rPr lang="en-US" dirty="0"/>
              <a:t>Active </a:t>
            </a:r>
            <a:r>
              <a:rPr lang="en-US" dirty="0" smtClean="0"/>
              <a:t>Shooter</a:t>
            </a:r>
          </a:p>
          <a:p>
            <a:pPr marL="174708" marR="0" indent="-174708" algn="l" defTabSz="914400" rtl="0" eaLnBrk="1" fontAlgn="auto" latinLnBrk="0" hangingPunct="1">
              <a:lnSpc>
                <a:spcPct val="100000"/>
              </a:lnSpc>
              <a:spcBef>
                <a:spcPts val="0"/>
              </a:spcBef>
              <a:spcAft>
                <a:spcPts val="408"/>
              </a:spcAft>
              <a:buClrTx/>
              <a:buSzTx/>
              <a:buFont typeface="Arial" panose="020B0604020202020204" pitchFamily="34" charset="0"/>
              <a:buChar char="•"/>
              <a:tabLst/>
              <a:defRPr/>
            </a:pPr>
            <a:r>
              <a:rPr lang="en-US" dirty="0" smtClean="0"/>
              <a:t>Hazardous Material/Waste</a:t>
            </a:r>
          </a:p>
          <a:p>
            <a:pPr marL="174708" indent="-174708">
              <a:spcAft>
                <a:spcPts val="408"/>
              </a:spcAft>
              <a:buFont typeface="Arial" panose="020B0604020202020204" pitchFamily="34" charset="0"/>
              <a:buChar char="•"/>
            </a:pPr>
            <a:endParaRPr lang="en-US" dirty="0"/>
          </a:p>
          <a:p>
            <a:endParaRPr lang="en-US" dirty="0"/>
          </a:p>
          <a:p>
            <a:r>
              <a:rPr lang="en-US" dirty="0"/>
              <a:t>Photo credit: Photo by Patsy Lynch/FEMA Photo by Patsy Lynch - Aug 30, 2008 - Location: Beaumont, TX - Ambulances line up for assignments in Beaumont, Texas. These units transport patients with special medical needs out the area in advance of Hurricane Gustav's landfall.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918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Major Changes in NHICS 2017…</a:t>
            </a:r>
          </a:p>
          <a:p>
            <a:pPr>
              <a:spcAft>
                <a:spcPts val="611"/>
              </a:spcAft>
            </a:pPr>
            <a:r>
              <a:rPr lang="en-US" dirty="0"/>
              <a:t>Changes for all</a:t>
            </a:r>
            <a:r>
              <a:rPr lang="en-US" b="1" dirty="0"/>
              <a:t> </a:t>
            </a:r>
            <a:r>
              <a:rPr lang="en-US" dirty="0"/>
              <a:t>Incident Response Guides (IRGs) include:</a:t>
            </a:r>
          </a:p>
          <a:p>
            <a:pPr marL="174708" indent="-174708">
              <a:spcAft>
                <a:spcPts val="611"/>
              </a:spcAft>
              <a:buFont typeface="Arial" panose="020B0604020202020204" pitchFamily="34" charset="0"/>
              <a:buChar char="•"/>
            </a:pPr>
            <a:r>
              <a:rPr lang="en-US" dirty="0"/>
              <a:t>Addition of a Rapid Response Checklist</a:t>
            </a:r>
          </a:p>
          <a:p>
            <a:pPr marL="174708" indent="-174708">
              <a:spcAft>
                <a:spcPts val="611"/>
              </a:spcAft>
              <a:buFont typeface="Arial" panose="020B0604020202020204" pitchFamily="34" charset="0"/>
              <a:buChar char="•"/>
            </a:pPr>
            <a:r>
              <a:rPr lang="en-US" dirty="0"/>
              <a:t>Tasks are directly assigned to IMT positions</a:t>
            </a:r>
          </a:p>
          <a:p>
            <a:pPr marL="174708" indent="-174708">
              <a:spcAft>
                <a:spcPts val="611"/>
              </a:spcAft>
              <a:buFont typeface="Arial" panose="020B0604020202020204" pitchFamily="34" charset="0"/>
              <a:buChar char="•"/>
            </a:pPr>
            <a:r>
              <a:rPr lang="en-US" dirty="0"/>
              <a:t>Security tasks that previously fell under the Operations Section’s Physical Plant/Security Unit Leader are now assigned to the Safety Officer</a:t>
            </a:r>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CED12-971A-46C7-8E12-101C27DF46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0650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9042400" y="6356351"/>
            <a:ext cx="2844800" cy="365125"/>
          </a:xfrm>
        </p:spPr>
        <p:txBody>
          <a:bodyPr/>
          <a:lstStyle/>
          <a:p>
            <a:fld id="{A085CBD4-4602-4939-BE73-88E0CC735A80}" type="slidenum">
              <a:rPr lang="en-US" smtClean="0">
                <a:solidFill>
                  <a:prstClr val="white">
                    <a:tint val="75000"/>
                  </a:prstClr>
                </a:solidFill>
              </a:rPr>
              <a:pPr/>
              <a:t>‹#›</a:t>
            </a:fld>
            <a:endParaRPr lang="en-US" dirty="0">
              <a:solidFill>
                <a:prstClr val="white">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616" y="457201"/>
            <a:ext cx="2879117" cy="1136835"/>
          </a:xfrm>
          <a:prstGeom prst="rect">
            <a:avLst/>
          </a:prstGeom>
        </p:spPr>
      </p:pic>
      <p:sp>
        <p:nvSpPr>
          <p:cNvPr id="21" name="Hexagon 20"/>
          <p:cNvSpPr/>
          <p:nvPr userDrawn="1"/>
        </p:nvSpPr>
        <p:spPr>
          <a:xfrm rot="5400000">
            <a:off x="10667153" y="2377229"/>
            <a:ext cx="132588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2" name="Hexagon 21"/>
          <p:cNvSpPr/>
          <p:nvPr userDrawn="1"/>
        </p:nvSpPr>
        <p:spPr>
          <a:xfrm rot="5400000">
            <a:off x="9023350" y="442573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3" name="Hexagon 22"/>
          <p:cNvSpPr/>
          <p:nvPr userDrawn="1"/>
        </p:nvSpPr>
        <p:spPr>
          <a:xfrm rot="5400000">
            <a:off x="11492653"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4" name="Hexagon 23"/>
          <p:cNvSpPr/>
          <p:nvPr userDrawn="1"/>
        </p:nvSpPr>
        <p:spPr>
          <a:xfrm rot="5400000">
            <a:off x="7373197" y="441875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5" name="Hexagon 24"/>
          <p:cNvSpPr/>
          <p:nvPr userDrawn="1"/>
        </p:nvSpPr>
        <p:spPr>
          <a:xfrm rot="5400000">
            <a:off x="9848003" y="543856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6" name="Hexagon 25"/>
          <p:cNvSpPr/>
          <p:nvPr userDrawn="1"/>
        </p:nvSpPr>
        <p:spPr>
          <a:xfrm rot="5400000">
            <a:off x="8191077" y="544046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7" name="Hexagon 26"/>
          <p:cNvSpPr/>
          <p:nvPr userDrawn="1"/>
        </p:nvSpPr>
        <p:spPr>
          <a:xfrm rot="5400000">
            <a:off x="11511703" y="54411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8" name="Hexagon 27"/>
          <p:cNvSpPr/>
          <p:nvPr userDrawn="1"/>
        </p:nvSpPr>
        <p:spPr>
          <a:xfrm rot="5400000">
            <a:off x="6526530" y="5436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29" name="Hexagon 28"/>
          <p:cNvSpPr/>
          <p:nvPr userDrawn="1"/>
        </p:nvSpPr>
        <p:spPr>
          <a:xfrm rot="5400000">
            <a:off x="10683239" y="4420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0" name="Hexagon 29"/>
          <p:cNvSpPr/>
          <p:nvPr userDrawn="1"/>
        </p:nvSpPr>
        <p:spPr>
          <a:xfrm rot="5400000">
            <a:off x="11499850" y="1359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1" name="Hexagon 30"/>
          <p:cNvSpPr/>
          <p:nvPr userDrawn="1"/>
        </p:nvSpPr>
        <p:spPr>
          <a:xfrm rot="5400000">
            <a:off x="1555750"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2" name="Hexagon 31"/>
          <p:cNvSpPr/>
          <p:nvPr userDrawn="1"/>
        </p:nvSpPr>
        <p:spPr>
          <a:xfrm rot="5400000">
            <a:off x="4871297"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33" name="Hexagon 32"/>
          <p:cNvSpPr/>
          <p:nvPr userDrawn="1"/>
        </p:nvSpPr>
        <p:spPr>
          <a:xfrm rot="5400000">
            <a:off x="3213523"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pic>
        <p:nvPicPr>
          <p:cNvPr id="34" name="Picture 3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0089" y="2906396"/>
            <a:ext cx="889847" cy="675005"/>
          </a:xfrm>
          <a:prstGeom prst="rect">
            <a:avLst/>
          </a:prstGeom>
          <a:noFill/>
          <a:ln>
            <a:noFill/>
          </a:ln>
        </p:spPr>
      </p:pic>
      <p:pic>
        <p:nvPicPr>
          <p:cNvPr id="35" name="Picture 3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0723" y="3867468"/>
            <a:ext cx="920327" cy="690245"/>
          </a:xfrm>
          <a:prstGeom prst="rect">
            <a:avLst/>
          </a:prstGeom>
          <a:noFill/>
          <a:ln>
            <a:noFill/>
          </a:ln>
        </p:spPr>
      </p:pic>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99357" y="5920423"/>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18417" y="5934076"/>
            <a:ext cx="91863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01" y="5913120"/>
            <a:ext cx="920327" cy="697230"/>
          </a:xfrm>
          <a:prstGeom prst="rect">
            <a:avLst/>
          </a:prstGeom>
          <a:noFill/>
          <a:ln>
            <a:noFill/>
          </a:ln>
        </p:spPr>
      </p:pic>
      <p:pic>
        <p:nvPicPr>
          <p:cNvPr id="39" name="Picture 38"/>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1" y="5913120"/>
            <a:ext cx="920327" cy="697230"/>
          </a:xfrm>
          <a:prstGeom prst="rect">
            <a:avLst/>
          </a:prstGeom>
          <a:noFill/>
          <a:ln>
            <a:noFill/>
          </a:ln>
        </p:spPr>
      </p:pic>
      <p:pic>
        <p:nvPicPr>
          <p:cNvPr id="40" name="Picture 39"/>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58401" y="5939156"/>
            <a:ext cx="920327" cy="690245"/>
          </a:xfrm>
          <a:prstGeom prst="rect">
            <a:avLst/>
          </a:prstGeom>
          <a:noFill/>
          <a:ln>
            <a:noFill/>
          </a:ln>
        </p:spPr>
      </p:pic>
      <p:pic>
        <p:nvPicPr>
          <p:cNvPr id="41" name="Picture 40"/>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89399" y="4956176"/>
            <a:ext cx="920327" cy="682625"/>
          </a:xfrm>
          <a:prstGeom prst="rect">
            <a:avLst/>
          </a:prstGeom>
          <a:noFill/>
          <a:ln>
            <a:noFill/>
          </a:ln>
        </p:spPr>
      </p:pic>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8090"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749637" y="5965826"/>
            <a:ext cx="9186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28244"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Hexagon 44"/>
          <p:cNvSpPr/>
          <p:nvPr userDrawn="1"/>
        </p:nvSpPr>
        <p:spPr>
          <a:xfrm rot="5400000">
            <a:off x="9836997"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Tree>
    <p:extLst>
      <p:ext uri="{BB962C8B-B14F-4D97-AF65-F5344CB8AC3E}">
        <p14:creationId xmlns:p14="http://schemas.microsoft.com/office/powerpoint/2010/main" val="37253926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26686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0742455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9042400" y="6356351"/>
            <a:ext cx="2844800" cy="365125"/>
          </a:xfrm>
        </p:spPr>
        <p:txBody>
          <a:bodyPr/>
          <a:lstStyle/>
          <a:p>
            <a:fld id="{A085CBD4-4602-4939-BE73-88E0CC735A80}"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616" y="457201"/>
            <a:ext cx="2879117" cy="1136835"/>
          </a:xfrm>
          <a:prstGeom prst="rect">
            <a:avLst/>
          </a:prstGeom>
        </p:spPr>
      </p:pic>
      <p:sp>
        <p:nvSpPr>
          <p:cNvPr id="21" name="Hexagon 20"/>
          <p:cNvSpPr/>
          <p:nvPr userDrawn="1"/>
        </p:nvSpPr>
        <p:spPr>
          <a:xfrm rot="5400000">
            <a:off x="10667153" y="2377229"/>
            <a:ext cx="132588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Hexagon 21"/>
          <p:cNvSpPr/>
          <p:nvPr userDrawn="1"/>
        </p:nvSpPr>
        <p:spPr>
          <a:xfrm rot="5400000">
            <a:off x="9023350" y="442573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Hexagon 22"/>
          <p:cNvSpPr/>
          <p:nvPr userDrawn="1"/>
        </p:nvSpPr>
        <p:spPr>
          <a:xfrm rot="5400000">
            <a:off x="11492653"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Hexagon 23"/>
          <p:cNvSpPr/>
          <p:nvPr userDrawn="1"/>
        </p:nvSpPr>
        <p:spPr>
          <a:xfrm rot="5400000">
            <a:off x="7373197" y="441875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Hexagon 24"/>
          <p:cNvSpPr/>
          <p:nvPr userDrawn="1"/>
        </p:nvSpPr>
        <p:spPr>
          <a:xfrm rot="5400000">
            <a:off x="9848003" y="543856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6" name="Hexagon 25"/>
          <p:cNvSpPr/>
          <p:nvPr userDrawn="1"/>
        </p:nvSpPr>
        <p:spPr>
          <a:xfrm rot="5400000">
            <a:off x="8191077" y="5440469"/>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Hexagon 26"/>
          <p:cNvSpPr/>
          <p:nvPr userDrawn="1"/>
        </p:nvSpPr>
        <p:spPr>
          <a:xfrm rot="5400000">
            <a:off x="11511703" y="54411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8" name="Hexagon 27"/>
          <p:cNvSpPr/>
          <p:nvPr userDrawn="1"/>
        </p:nvSpPr>
        <p:spPr>
          <a:xfrm rot="5400000">
            <a:off x="6526530" y="5436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9" name="Hexagon 28"/>
          <p:cNvSpPr/>
          <p:nvPr userDrawn="1"/>
        </p:nvSpPr>
        <p:spPr>
          <a:xfrm rot="5400000">
            <a:off x="10683239" y="44200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Hexagon 29"/>
          <p:cNvSpPr/>
          <p:nvPr userDrawn="1"/>
        </p:nvSpPr>
        <p:spPr>
          <a:xfrm rot="5400000">
            <a:off x="11499850" y="1359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1" name="Hexagon 30"/>
          <p:cNvSpPr/>
          <p:nvPr userDrawn="1"/>
        </p:nvSpPr>
        <p:spPr>
          <a:xfrm rot="5400000">
            <a:off x="1555750"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2" name="Hexagon 31"/>
          <p:cNvSpPr/>
          <p:nvPr userDrawn="1"/>
        </p:nvSpPr>
        <p:spPr>
          <a:xfrm rot="5400000">
            <a:off x="4871297"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3" name="Hexagon 32"/>
          <p:cNvSpPr/>
          <p:nvPr userDrawn="1"/>
        </p:nvSpPr>
        <p:spPr>
          <a:xfrm rot="5400000">
            <a:off x="3213523" y="542332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34" name="Picture 3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0089" y="2906396"/>
            <a:ext cx="889847" cy="675005"/>
          </a:xfrm>
          <a:prstGeom prst="rect">
            <a:avLst/>
          </a:prstGeom>
          <a:noFill/>
          <a:ln>
            <a:noFill/>
          </a:ln>
        </p:spPr>
      </p:pic>
      <p:pic>
        <p:nvPicPr>
          <p:cNvPr id="35" name="Picture 3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20723" y="3867468"/>
            <a:ext cx="920327" cy="690245"/>
          </a:xfrm>
          <a:prstGeom prst="rect">
            <a:avLst/>
          </a:prstGeom>
          <a:noFill/>
          <a:ln>
            <a:noFill/>
          </a:ln>
        </p:spPr>
      </p:pic>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99357" y="5920423"/>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18417" y="5934076"/>
            <a:ext cx="91863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80001" y="5913120"/>
            <a:ext cx="920327" cy="697230"/>
          </a:xfrm>
          <a:prstGeom prst="rect">
            <a:avLst/>
          </a:prstGeom>
          <a:noFill/>
          <a:ln>
            <a:noFill/>
          </a:ln>
        </p:spPr>
      </p:pic>
      <p:pic>
        <p:nvPicPr>
          <p:cNvPr id="39" name="Picture 38"/>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705601" y="5913120"/>
            <a:ext cx="920327" cy="697230"/>
          </a:xfrm>
          <a:prstGeom prst="rect">
            <a:avLst/>
          </a:prstGeom>
          <a:noFill/>
          <a:ln>
            <a:noFill/>
          </a:ln>
        </p:spPr>
      </p:pic>
      <p:pic>
        <p:nvPicPr>
          <p:cNvPr id="40" name="Picture 39"/>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58401" y="5939156"/>
            <a:ext cx="920327" cy="690245"/>
          </a:xfrm>
          <a:prstGeom prst="rect">
            <a:avLst/>
          </a:prstGeom>
          <a:noFill/>
          <a:ln>
            <a:noFill/>
          </a:ln>
        </p:spPr>
      </p:pic>
      <p:pic>
        <p:nvPicPr>
          <p:cNvPr id="41" name="Picture 40"/>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889399" y="4956176"/>
            <a:ext cx="920327" cy="682625"/>
          </a:xfrm>
          <a:prstGeom prst="rect">
            <a:avLst/>
          </a:prstGeom>
          <a:noFill/>
          <a:ln>
            <a:noFill/>
          </a:ln>
        </p:spPr>
      </p:pic>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8090"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406977" y="3883977"/>
            <a:ext cx="9186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228244" y="4949826"/>
            <a:ext cx="91863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Hexagon 44"/>
          <p:cNvSpPr/>
          <p:nvPr userDrawn="1"/>
        </p:nvSpPr>
        <p:spPr>
          <a:xfrm rot="5400000">
            <a:off x="9836997" y="3396404"/>
            <a:ext cx="1328420" cy="1657773"/>
          </a:xfrm>
          <a:prstGeom prst="hexagon">
            <a:avLst/>
          </a:prstGeom>
          <a:noFill/>
          <a:ln w="16510" cap="flat" cmpd="sng" algn="ctr">
            <a:solidFill>
              <a:srgbClr val="4F81BD">
                <a:alpha val="6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31"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013911" y="3551397"/>
            <a:ext cx="1682751"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4830" y="5943601"/>
            <a:ext cx="250401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3605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1600" y="274638"/>
            <a:ext cx="8940800" cy="1143000"/>
          </a:xfrm>
        </p:spPr>
        <p:txBody>
          <a:bodyPr>
            <a:normAutofit/>
          </a:bodyPr>
          <a:lstStyle>
            <a:lvl1pPr algn="l">
              <a:defRPr sz="4000" b="1"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812800" y="1600200"/>
            <a:ext cx="10769600" cy="4373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588000" y="6272849"/>
            <a:ext cx="914400" cy="365125"/>
          </a:xfrm>
          <a:ln w="15875">
            <a:solidFill>
              <a:schemeClr val="bg1">
                <a:lumMod val="75000"/>
                <a:alpha val="15000"/>
              </a:schemeClr>
            </a:solidFill>
          </a:ln>
          <a:effectLst>
            <a:glow rad="127000">
              <a:schemeClr val="accent1">
                <a:alpha val="0"/>
              </a:schemeClr>
            </a:glow>
          </a:effectLst>
        </p:spPr>
        <p:txBody>
          <a:bodyPr/>
          <a:lstStyle/>
          <a:p>
            <a:fld id="{A085CBD4-4602-4939-BE73-88E0CC735A80}" type="slidenum">
              <a:rPr lang="en-US" smtClean="0"/>
              <a:t>‹#›</a:t>
            </a:fld>
            <a:endParaRPr lang="en-US" dirty="0"/>
          </a:p>
        </p:txBody>
      </p:sp>
      <p:sp>
        <p:nvSpPr>
          <p:cNvPr id="7" name="Hexagon 6"/>
          <p:cNvSpPr/>
          <p:nvPr userDrawn="1"/>
        </p:nvSpPr>
        <p:spPr>
          <a:xfrm rot="5400000">
            <a:off x="9023350" y="4425739"/>
            <a:ext cx="1328420" cy="1657773"/>
          </a:xfrm>
          <a:prstGeom prst="hexagon">
            <a:avLst/>
          </a:prstGeom>
          <a:noFill/>
          <a:ln w="15875" cap="flat" cmpd="sng" algn="ctr">
            <a:solidFill>
              <a:schemeClr val="bg1">
                <a:lumMod val="75000"/>
                <a:alpha val="1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Hexagon 7"/>
          <p:cNvSpPr/>
          <p:nvPr userDrawn="1"/>
        </p:nvSpPr>
        <p:spPr>
          <a:xfrm rot="5400000">
            <a:off x="11492653" y="3396404"/>
            <a:ext cx="1328420" cy="1657773"/>
          </a:xfrm>
          <a:prstGeom prst="hexagon">
            <a:avLst/>
          </a:prstGeom>
          <a:noFill/>
          <a:ln w="15875" cap="flat" cmpd="sng" algn="ctr">
            <a:solidFill>
              <a:schemeClr val="bg1">
                <a:lumMod val="75000"/>
                <a:alpha val="30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 name="Hexagon 8"/>
          <p:cNvSpPr/>
          <p:nvPr userDrawn="1"/>
        </p:nvSpPr>
        <p:spPr>
          <a:xfrm rot="5400000">
            <a:off x="9848003" y="543856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Hexagon 9"/>
          <p:cNvSpPr/>
          <p:nvPr userDrawn="1"/>
        </p:nvSpPr>
        <p:spPr>
          <a:xfrm rot="5400000">
            <a:off x="8191077" y="5440469"/>
            <a:ext cx="1328420" cy="1657773"/>
          </a:xfrm>
          <a:prstGeom prst="hexagon">
            <a:avLst/>
          </a:prstGeom>
          <a:noFill/>
          <a:ln w="15875" cap="flat" cmpd="sng" algn="ctr">
            <a:solidFill>
              <a:schemeClr val="bg1">
                <a:lumMod val="75000"/>
                <a:alpha val="1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Hexagon 10"/>
          <p:cNvSpPr/>
          <p:nvPr userDrawn="1"/>
        </p:nvSpPr>
        <p:spPr>
          <a:xfrm rot="5400000">
            <a:off x="11511703" y="5441104"/>
            <a:ext cx="1328420" cy="1657773"/>
          </a:xfrm>
          <a:prstGeom prst="hexagon">
            <a:avLst/>
          </a:prstGeom>
          <a:noFill/>
          <a:ln w="15875" cap="flat" cmpd="sng" algn="ctr">
            <a:solidFill>
              <a:schemeClr val="bg1">
                <a:lumMod val="75000"/>
                <a:alpha val="32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Hexagon 11"/>
          <p:cNvSpPr/>
          <p:nvPr userDrawn="1"/>
        </p:nvSpPr>
        <p:spPr>
          <a:xfrm rot="5400000">
            <a:off x="10683239" y="4420024"/>
            <a:ext cx="1328420" cy="1657773"/>
          </a:xfrm>
          <a:prstGeom prst="hexagon">
            <a:avLst/>
          </a:prstGeom>
          <a:noFill/>
          <a:ln w="15875" cap="flat" cmpd="sng" algn="ctr">
            <a:solidFill>
              <a:schemeClr val="bg1">
                <a:lumMod val="75000"/>
                <a:alpha val="25000"/>
              </a:schemeClr>
            </a:solidFill>
            <a:prstDash val="solid"/>
          </a:ln>
          <a:effectLst>
            <a:glow rad="127000">
              <a:schemeClr val="accent1">
                <a:alpha val="0"/>
              </a:scheme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3" name="Picture 2" descr="CAHF Public Webs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1" y="6096000"/>
            <a:ext cx="2510113"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157" y="381000"/>
            <a:ext cx="202624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930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4189543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4419819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9252271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36850024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9515049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789361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274638"/>
            <a:ext cx="9550400" cy="1143000"/>
          </a:xfrm>
        </p:spPr>
        <p:txBody>
          <a:bodyPr>
            <a:normAutofit/>
          </a:bodyPr>
          <a:lstStyle>
            <a:lvl1pPr algn="ctr">
              <a:defRPr sz="4000" b="1"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prstClr val="white">
                    <a:tint val="75000"/>
                  </a:prstClr>
                </a:solidFill>
              </a:rPr>
              <a:pPr/>
              <a:t>‹#›</a:t>
            </a:fld>
            <a:endParaRPr lang="en-US" dirty="0">
              <a:solidFill>
                <a:prstClr val="white">
                  <a:tint val="75000"/>
                </a:prstClr>
              </a:solidFill>
            </a:endParaRPr>
          </a:p>
        </p:txBody>
      </p:sp>
      <p:sp>
        <p:nvSpPr>
          <p:cNvPr id="7" name="Hexagon 6"/>
          <p:cNvSpPr/>
          <p:nvPr userDrawn="1"/>
        </p:nvSpPr>
        <p:spPr>
          <a:xfrm rot="5400000">
            <a:off x="9023350" y="4425739"/>
            <a:ext cx="1328420" cy="1657773"/>
          </a:xfrm>
          <a:prstGeom prst="hexagon">
            <a:avLst/>
          </a:prstGeom>
          <a:noFill/>
          <a:ln w="16510" cap="flat" cmpd="sng" algn="ctr">
            <a:solidFill>
              <a:srgbClr val="4F81BD">
                <a:alpha val="28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8" name="Hexagon 7"/>
          <p:cNvSpPr/>
          <p:nvPr userDrawn="1"/>
        </p:nvSpPr>
        <p:spPr>
          <a:xfrm rot="5400000">
            <a:off x="11492653" y="339640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9" name="Hexagon 8"/>
          <p:cNvSpPr/>
          <p:nvPr userDrawn="1"/>
        </p:nvSpPr>
        <p:spPr>
          <a:xfrm rot="5400000">
            <a:off x="9848003" y="5438564"/>
            <a:ext cx="1328420" cy="1657773"/>
          </a:xfrm>
          <a:prstGeom prst="hexagon">
            <a:avLst/>
          </a:prstGeom>
          <a:noFill/>
          <a:ln w="16510" cap="flat" cmpd="sng" algn="ctr">
            <a:solidFill>
              <a:srgbClr val="4F81BD">
                <a:alpha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0" name="Hexagon 9"/>
          <p:cNvSpPr/>
          <p:nvPr userDrawn="1"/>
        </p:nvSpPr>
        <p:spPr>
          <a:xfrm rot="5400000">
            <a:off x="8191077" y="5440469"/>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1" name="Hexagon 10"/>
          <p:cNvSpPr/>
          <p:nvPr userDrawn="1"/>
        </p:nvSpPr>
        <p:spPr>
          <a:xfrm rot="5400000">
            <a:off x="11511703" y="5441104"/>
            <a:ext cx="1328420" cy="1657773"/>
          </a:xfrm>
          <a:prstGeom prst="hexagon">
            <a:avLst/>
          </a:prstGeom>
          <a:noFill/>
          <a:ln w="16510" cap="flat" cmpd="sng" algn="ctr">
            <a:solidFill>
              <a:srgbClr val="4F81BD">
                <a:alpha val="37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sp>
        <p:nvSpPr>
          <p:cNvPr id="12" name="Hexagon 11"/>
          <p:cNvSpPr/>
          <p:nvPr userDrawn="1"/>
        </p:nvSpPr>
        <p:spPr>
          <a:xfrm rot="5400000">
            <a:off x="10683239" y="4420024"/>
            <a:ext cx="1328420" cy="1657773"/>
          </a:xfrm>
          <a:prstGeom prst="hexagon">
            <a:avLst/>
          </a:prstGeom>
          <a:noFill/>
          <a:ln w="16510" cap="flat" cmpd="sng" algn="ctr">
            <a:solidFill>
              <a:srgbClr val="4F81BD">
                <a:alpha val="38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kern="0" dirty="0">
              <a:solidFill>
                <a:sysClr val="window" lastClr="FFFFFF"/>
              </a:solidFill>
            </a:endParaRP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2157" y="381000"/>
            <a:ext cx="2026243"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2001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1671548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224211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2DAA2-4B30-4518-AA55-B9BB4307635F}" type="datetimeFigureOut">
              <a:rPr lang="en-US" smtClean="0"/>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85CBD4-4602-4939-BE73-88E0CC735A80}" type="slidenum">
              <a:rPr lang="en-US" smtClean="0"/>
              <a:t>‹#›</a:t>
            </a:fld>
            <a:endParaRPr lang="en-US" dirty="0"/>
          </a:p>
        </p:txBody>
      </p:sp>
    </p:spTree>
    <p:extLst>
      <p:ext uri="{BB962C8B-B14F-4D97-AF65-F5344CB8AC3E}">
        <p14:creationId xmlns:p14="http://schemas.microsoft.com/office/powerpoint/2010/main" val="295737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48DD4">
                  <a:tint val="75000"/>
                </a:srgbClr>
              </a:solidFill>
            </a:endParaRPr>
          </a:p>
        </p:txBody>
      </p:sp>
      <p:sp>
        <p:nvSpPr>
          <p:cNvPr id="6" name="Slide Number Placeholder 5"/>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12642806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89820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8" name="Footer Placeholder 7"/>
          <p:cNvSpPr>
            <a:spLocks noGrp="1"/>
          </p:cNvSpPr>
          <p:nvPr>
            <p:ph type="ftr" sz="quarter" idx="11"/>
          </p:nvPr>
        </p:nvSpPr>
        <p:spPr/>
        <p:txBody>
          <a:bodyPr/>
          <a:lstStyle/>
          <a:p>
            <a:endParaRPr lang="en-US" dirty="0">
              <a:solidFill>
                <a:srgbClr val="548DD4">
                  <a:tint val="75000"/>
                </a:srgbClr>
              </a:solidFill>
            </a:endParaRPr>
          </a:p>
        </p:txBody>
      </p:sp>
      <p:sp>
        <p:nvSpPr>
          <p:cNvPr id="9" name="Slide Number Placeholder 8"/>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41465922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4" name="Footer Placeholder 3"/>
          <p:cNvSpPr>
            <a:spLocks noGrp="1"/>
          </p:cNvSpPr>
          <p:nvPr>
            <p:ph type="ftr" sz="quarter" idx="11"/>
          </p:nvPr>
        </p:nvSpPr>
        <p:spPr/>
        <p:txBody>
          <a:bodyPr/>
          <a:lstStyle/>
          <a:p>
            <a:endParaRPr lang="en-US" dirty="0">
              <a:solidFill>
                <a:srgbClr val="548DD4">
                  <a:tint val="75000"/>
                </a:srgbClr>
              </a:solidFill>
            </a:endParaRPr>
          </a:p>
        </p:txBody>
      </p:sp>
      <p:sp>
        <p:nvSpPr>
          <p:cNvPr id="5" name="Slide Number Placeholder 4"/>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6021303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3" name="Footer Placeholder 2"/>
          <p:cNvSpPr>
            <a:spLocks noGrp="1"/>
          </p:cNvSpPr>
          <p:nvPr>
            <p:ph type="ftr" sz="quarter" idx="11"/>
          </p:nvPr>
        </p:nvSpPr>
        <p:spPr/>
        <p:txBody>
          <a:bodyPr/>
          <a:lstStyle/>
          <a:p>
            <a:endParaRPr lang="en-US" dirty="0">
              <a:solidFill>
                <a:srgbClr val="548DD4">
                  <a:tint val="75000"/>
                </a:srgbClr>
              </a:solidFill>
            </a:endParaRPr>
          </a:p>
        </p:txBody>
      </p:sp>
      <p:sp>
        <p:nvSpPr>
          <p:cNvPr id="4" name="Slide Number Placeholder 3"/>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8654106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251679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48DD4">
                  <a:tint val="75000"/>
                </a:srgbClr>
              </a:solidFill>
            </a:endParaRPr>
          </a:p>
        </p:txBody>
      </p:sp>
      <p:sp>
        <p:nvSpPr>
          <p:cNvPr id="7" name="Slide Number Placeholder 6"/>
          <p:cNvSpPr>
            <a:spLocks noGrp="1"/>
          </p:cNvSpPr>
          <p:nvPr>
            <p:ph type="sldNum" sz="quarter" idx="12"/>
          </p:nvPr>
        </p:nvSpPr>
        <p:spPr/>
        <p:txBody>
          <a:body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3087254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2A6F82"/>
            </a:gs>
            <a:gs pos="100000">
              <a:srgbClr val="7EC3D6"/>
            </a:gs>
          </a:gsLst>
          <a:lin ang="1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DAA2-4B30-4518-AA55-B9BB4307635F}" type="datetimeFigureOut">
              <a:rPr lang="en-US" smtClean="0">
                <a:solidFill>
                  <a:srgbClr val="548DD4">
                    <a:tint val="75000"/>
                  </a:srgbClr>
                </a:solidFill>
              </a:rPr>
              <a:pPr/>
              <a:t>5/19/2017</a:t>
            </a:fld>
            <a:endParaRPr lang="en-US" dirty="0">
              <a:solidFill>
                <a:srgbClr val="548DD4">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48DD4">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CBD4-4602-4939-BE73-88E0CC735A80}" type="slidenum">
              <a:rPr lang="en-US" smtClean="0">
                <a:solidFill>
                  <a:srgbClr val="548DD4">
                    <a:tint val="75000"/>
                  </a:srgbClr>
                </a:solidFill>
              </a:rPr>
              <a:pPr/>
              <a:t>‹#›</a:t>
            </a:fld>
            <a:endParaRPr lang="en-US" dirty="0">
              <a:solidFill>
                <a:srgbClr val="548DD4">
                  <a:tint val="75000"/>
                </a:srgbClr>
              </a:solidFill>
            </a:endParaRPr>
          </a:p>
        </p:txBody>
      </p:sp>
    </p:spTree>
    <p:extLst>
      <p:ext uri="{BB962C8B-B14F-4D97-AF65-F5344CB8AC3E}">
        <p14:creationId xmlns:p14="http://schemas.microsoft.com/office/powerpoint/2010/main" val="1966093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2A6F82"/>
            </a:gs>
            <a:gs pos="100000">
              <a:srgbClr val="7EC3D6"/>
            </a:gs>
          </a:gsLst>
          <a:lin ang="1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2DAA2-4B30-4518-AA55-B9BB4307635F}" type="datetimeFigureOut">
              <a:rPr lang="en-US" smtClean="0"/>
              <a:t>5/19/2017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CBD4-4602-4939-BE73-88E0CC735A80}" type="slidenum">
              <a:rPr lang="en-US" smtClean="0"/>
              <a:t>‹#›</a:t>
            </a:fld>
            <a:endParaRPr lang="en-US" dirty="0"/>
          </a:p>
        </p:txBody>
      </p:sp>
    </p:spTree>
    <p:extLst>
      <p:ext uri="{BB962C8B-B14F-4D97-AF65-F5344CB8AC3E}">
        <p14:creationId xmlns:p14="http://schemas.microsoft.com/office/powerpoint/2010/main" val="3896946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cahfdisasterprep.com/NHICS/GuidebookTools.aspx"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00201"/>
            <a:ext cx="7620000" cy="1908175"/>
          </a:xfrm>
        </p:spPr>
        <p:txBody>
          <a:bodyPr>
            <a:normAutofit/>
          </a:bodyPr>
          <a:lstStyle/>
          <a:p>
            <a:pPr algn="l">
              <a:spcBef>
                <a:spcPts val="600"/>
              </a:spcBef>
              <a:spcAft>
                <a:spcPts val="1200"/>
              </a:spcAft>
            </a:pPr>
            <a:r>
              <a:rPr lang="en-US" sz="3800" dirty="0"/>
              <a:t>MODULE 2</a:t>
            </a:r>
            <a:r>
              <a:rPr lang="en-US" sz="3800" dirty="0"/>
              <a:t>:</a:t>
            </a:r>
            <a:br>
              <a:rPr lang="en-US" sz="3800" dirty="0"/>
            </a:br>
            <a:r>
              <a:rPr lang="en-US" sz="3800" dirty="0"/>
              <a:t>NHICS </a:t>
            </a:r>
            <a:r>
              <a:rPr lang="en-US" sz="3800" dirty="0"/>
              <a:t>Guidebook</a:t>
            </a:r>
          </a:p>
        </p:txBody>
      </p:sp>
    </p:spTree>
    <p:extLst>
      <p:ext uri="{BB962C8B-B14F-4D97-AF65-F5344CB8AC3E}">
        <p14:creationId xmlns:p14="http://schemas.microsoft.com/office/powerpoint/2010/main" val="400056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Major Changes in NHICS </a:t>
            </a:r>
            <a:r>
              <a:rPr lang="en-US" dirty="0" smtClean="0"/>
              <a:t>2017…</a:t>
            </a:r>
            <a:endParaRPr lang="en-US" dirty="0"/>
          </a:p>
        </p:txBody>
      </p:sp>
      <p:sp>
        <p:nvSpPr>
          <p:cNvPr id="3" name="Content Placeholder 2"/>
          <p:cNvSpPr>
            <a:spLocks noGrp="1"/>
          </p:cNvSpPr>
          <p:nvPr>
            <p:ph idx="1"/>
          </p:nvPr>
        </p:nvSpPr>
        <p:spPr>
          <a:xfrm>
            <a:off x="1981200" y="1600201"/>
            <a:ext cx="8382000" cy="4373563"/>
          </a:xfrm>
        </p:spPr>
        <p:txBody>
          <a:bodyPr>
            <a:normAutofit/>
          </a:bodyPr>
          <a:lstStyle/>
          <a:p>
            <a:pPr>
              <a:spcAft>
                <a:spcPts val="600"/>
              </a:spcAft>
            </a:pPr>
            <a:r>
              <a:rPr lang="en-US" dirty="0" smtClean="0"/>
              <a:t>Major change to the Incident Planning Guides (IPGs):</a:t>
            </a:r>
          </a:p>
          <a:p>
            <a:pPr lvl="1">
              <a:spcAft>
                <a:spcPts val="600"/>
              </a:spcAft>
            </a:pPr>
            <a:r>
              <a:rPr lang="en-US" dirty="0" smtClean="0"/>
              <a:t>A single “All Hazards” Incident Planning Guide is available in NHICS 2017, reducing the redundancy that existed in multiple incident-specific IPGs.</a:t>
            </a:r>
            <a:endParaRPr lang="en-US" dirty="0"/>
          </a:p>
          <a:p>
            <a:endParaRPr lang="en-US" dirty="0" smtClean="0"/>
          </a:p>
          <a:p>
            <a:endParaRPr lang="en-US" dirty="0"/>
          </a:p>
        </p:txBody>
      </p:sp>
    </p:spTree>
    <p:extLst>
      <p:ext uri="{BB962C8B-B14F-4D97-AF65-F5344CB8AC3E}">
        <p14:creationId xmlns:p14="http://schemas.microsoft.com/office/powerpoint/2010/main" val="274146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Major Changes in NHICS </a:t>
            </a:r>
            <a:r>
              <a:rPr lang="en-US" dirty="0" smtClean="0"/>
              <a:t>2017…</a:t>
            </a:r>
            <a:endParaRPr lang="en-US" dirty="0"/>
          </a:p>
        </p:txBody>
      </p:sp>
      <p:sp>
        <p:nvSpPr>
          <p:cNvPr id="3" name="Content Placeholder 2"/>
          <p:cNvSpPr>
            <a:spLocks noGrp="1"/>
          </p:cNvSpPr>
          <p:nvPr>
            <p:ph idx="1"/>
          </p:nvPr>
        </p:nvSpPr>
        <p:spPr/>
        <p:txBody>
          <a:bodyPr>
            <a:normAutofit/>
          </a:bodyPr>
          <a:lstStyle/>
          <a:p>
            <a:r>
              <a:rPr lang="en-US" dirty="0" smtClean="0"/>
              <a:t>New NHICS 200: </a:t>
            </a:r>
            <a:r>
              <a:rPr lang="en-US" u="sng" dirty="0" smtClean="0"/>
              <a:t>Incident Action Plan (IAP) Quick Start</a:t>
            </a:r>
            <a:r>
              <a:rPr lang="en-US" dirty="0" smtClean="0"/>
              <a:t> combines and simplifies the following five NHICS forms:</a:t>
            </a:r>
          </a:p>
          <a:p>
            <a:pPr lvl="1"/>
            <a:r>
              <a:rPr lang="en-US" dirty="0" smtClean="0"/>
              <a:t>201: Incident Briefing</a:t>
            </a:r>
          </a:p>
          <a:p>
            <a:pPr lvl="1"/>
            <a:r>
              <a:rPr lang="en-US" dirty="0" smtClean="0"/>
              <a:t>202: Incident Objectives</a:t>
            </a:r>
          </a:p>
          <a:p>
            <a:pPr lvl="1"/>
            <a:r>
              <a:rPr lang="en-US" dirty="0" smtClean="0"/>
              <a:t>203: Organization Assignment List</a:t>
            </a:r>
          </a:p>
          <a:p>
            <a:pPr lvl="1"/>
            <a:r>
              <a:rPr lang="en-US" dirty="0" smtClean="0"/>
              <a:t>204: Assignment List (for Sections)</a:t>
            </a:r>
          </a:p>
          <a:p>
            <a:pPr lvl="1"/>
            <a:r>
              <a:rPr lang="en-US" dirty="0" smtClean="0"/>
              <a:t>215A: Incident Action Plan Safety Analysis</a:t>
            </a:r>
            <a:endParaRPr lang="en-US" dirty="0"/>
          </a:p>
          <a:p>
            <a:endParaRPr lang="en-US" dirty="0" smtClean="0"/>
          </a:p>
          <a:p>
            <a:endParaRPr lang="en-US" dirty="0"/>
          </a:p>
        </p:txBody>
      </p:sp>
    </p:spTree>
    <p:extLst>
      <p:ext uri="{BB962C8B-B14F-4D97-AF65-F5344CB8AC3E}">
        <p14:creationId xmlns:p14="http://schemas.microsoft.com/office/powerpoint/2010/main" val="293672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Major Changes in NHICS </a:t>
            </a:r>
            <a:r>
              <a:rPr lang="en-US" dirty="0" smtClean="0"/>
              <a:t>2017…</a:t>
            </a:r>
            <a:endParaRPr lang="en-US" dirty="0"/>
          </a:p>
        </p:txBody>
      </p:sp>
      <p:sp>
        <p:nvSpPr>
          <p:cNvPr id="3" name="Content Placeholder 2"/>
          <p:cNvSpPr>
            <a:spLocks noGrp="1"/>
          </p:cNvSpPr>
          <p:nvPr>
            <p:ph idx="1"/>
          </p:nvPr>
        </p:nvSpPr>
        <p:spPr>
          <a:xfrm>
            <a:off x="2133600" y="1600201"/>
            <a:ext cx="8077200" cy="3809999"/>
          </a:xfrm>
        </p:spPr>
        <p:txBody>
          <a:bodyPr>
            <a:normAutofit/>
          </a:bodyPr>
          <a:lstStyle/>
          <a:p>
            <a:pPr>
              <a:spcAft>
                <a:spcPts val="600"/>
              </a:spcAft>
            </a:pPr>
            <a:r>
              <a:rPr lang="en-US" dirty="0" smtClean="0"/>
              <a:t>The following NHICS forms were eliminated:</a:t>
            </a:r>
          </a:p>
          <a:p>
            <a:pPr lvl="1">
              <a:spcAft>
                <a:spcPts val="600"/>
              </a:spcAft>
            </a:pPr>
            <a:r>
              <a:rPr lang="en-US" dirty="0" smtClean="0"/>
              <a:t>NHICS 213: </a:t>
            </a:r>
            <a:r>
              <a:rPr lang="en-US" dirty="0"/>
              <a:t>Incident Message </a:t>
            </a:r>
            <a:r>
              <a:rPr lang="en-US" dirty="0" smtClean="0"/>
              <a:t>Form</a:t>
            </a:r>
          </a:p>
          <a:p>
            <a:pPr lvl="1">
              <a:spcAft>
                <a:spcPts val="600"/>
              </a:spcAft>
            </a:pPr>
            <a:r>
              <a:rPr lang="en-US" dirty="0" smtClean="0"/>
              <a:t>NHICS 256: </a:t>
            </a:r>
            <a:r>
              <a:rPr lang="en-US" dirty="0"/>
              <a:t>Procurement </a:t>
            </a:r>
            <a:r>
              <a:rPr lang="en-US" dirty="0" smtClean="0"/>
              <a:t>Summary Report</a:t>
            </a:r>
          </a:p>
          <a:p>
            <a:pPr>
              <a:spcAft>
                <a:spcPts val="600"/>
              </a:spcAft>
            </a:pPr>
            <a:r>
              <a:rPr lang="en-US" dirty="0" smtClean="0"/>
              <a:t>The optional NHICS 204: Assignment List was added for Section use </a:t>
            </a:r>
          </a:p>
          <a:p>
            <a:pPr marL="0" indent="0">
              <a:buNone/>
            </a:pPr>
            <a:endParaRPr lang="en-US" dirty="0"/>
          </a:p>
        </p:txBody>
      </p:sp>
    </p:spTree>
    <p:extLst>
      <p:ext uri="{BB962C8B-B14F-4D97-AF65-F5344CB8AC3E}">
        <p14:creationId xmlns:p14="http://schemas.microsoft.com/office/powerpoint/2010/main" val="1626949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6934200" cy="944562"/>
          </a:xfrm>
        </p:spPr>
        <p:txBody>
          <a:bodyPr/>
          <a:lstStyle/>
          <a:p>
            <a:r>
              <a:rPr lang="en-US" dirty="0" smtClean="0"/>
              <a:t>Incident Management Team</a:t>
            </a:r>
            <a:endParaRPr lang="en-US" dirty="0"/>
          </a:p>
        </p:txBody>
      </p:sp>
      <p:sp>
        <p:nvSpPr>
          <p:cNvPr id="5" name="Rectangle 4"/>
          <p:cNvSpPr/>
          <p:nvPr/>
        </p:nvSpPr>
        <p:spPr>
          <a:xfrm>
            <a:off x="5181600" y="1219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6" name="Rectangle 5"/>
          <p:cNvSpPr/>
          <p:nvPr/>
        </p:nvSpPr>
        <p:spPr>
          <a:xfrm>
            <a:off x="6629400" y="2743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7" name="Rectangle 6"/>
          <p:cNvSpPr/>
          <p:nvPr/>
        </p:nvSpPr>
        <p:spPr>
          <a:xfrm>
            <a:off x="6629400" y="3505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8" name="Rectangle 7"/>
          <p:cNvSpPr/>
          <p:nvPr/>
        </p:nvSpPr>
        <p:spPr>
          <a:xfrm>
            <a:off x="6629400" y="1981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sp>
        <p:nvSpPr>
          <p:cNvPr id="9" name="Rectangle 8"/>
          <p:cNvSpPr/>
          <p:nvPr/>
        </p:nvSpPr>
        <p:spPr>
          <a:xfrm>
            <a:off x="2133600" y="44958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10" name="Rectangle 9"/>
          <p:cNvSpPr/>
          <p:nvPr/>
        </p:nvSpPr>
        <p:spPr>
          <a:xfrm>
            <a:off x="4191000" y="44958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11" name="Rectangle 10"/>
          <p:cNvSpPr/>
          <p:nvPr/>
        </p:nvSpPr>
        <p:spPr>
          <a:xfrm>
            <a:off x="6248400" y="44958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12" name="Rectangle 11"/>
          <p:cNvSpPr/>
          <p:nvPr/>
        </p:nvSpPr>
        <p:spPr>
          <a:xfrm>
            <a:off x="8305800" y="450532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sp>
        <p:nvSpPr>
          <p:cNvPr id="13" name="Rectangle 12"/>
          <p:cNvSpPr/>
          <p:nvPr/>
        </p:nvSpPr>
        <p:spPr>
          <a:xfrm>
            <a:off x="2667000" y="5257800"/>
            <a:ext cx="16002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RESIDENT SERVICES BRANCH DIRECTOR</a:t>
            </a:r>
            <a:endParaRPr lang="en-US" sz="1200" b="1" dirty="0">
              <a:solidFill>
                <a:srgbClr val="1F497D">
                  <a:lumMod val="50000"/>
                </a:srgbClr>
              </a:solidFill>
              <a:latin typeface="Calibri"/>
            </a:endParaRPr>
          </a:p>
        </p:txBody>
      </p:sp>
      <p:sp>
        <p:nvSpPr>
          <p:cNvPr id="14" name="Rectangle 13"/>
          <p:cNvSpPr/>
          <p:nvPr/>
        </p:nvSpPr>
        <p:spPr>
          <a:xfrm>
            <a:off x="2667000" y="6019800"/>
            <a:ext cx="16002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INFRASTRUCTURE BRANCH DIRECTOR</a:t>
            </a:r>
            <a:endParaRPr lang="en-US" sz="1200" b="1" dirty="0">
              <a:solidFill>
                <a:srgbClr val="1F497D">
                  <a:lumMod val="50000"/>
                </a:srgbClr>
              </a:solidFill>
              <a:latin typeface="Calibri"/>
            </a:endParaRPr>
          </a:p>
        </p:txBody>
      </p:sp>
      <p:cxnSp>
        <p:nvCxnSpPr>
          <p:cNvPr id="15" name="Straight Connector 14"/>
          <p:cNvCxnSpPr/>
          <p:nvPr/>
        </p:nvCxnSpPr>
        <p:spPr>
          <a:xfrm>
            <a:off x="6096000" y="1828800"/>
            <a:ext cx="0" cy="24384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0"/>
            <a:endCxn id="12" idx="0"/>
          </p:cNvCxnSpPr>
          <p:nvPr/>
        </p:nvCxnSpPr>
        <p:spPr>
          <a:xfrm rot="16200000" flipH="1">
            <a:off x="6129338" y="1414462"/>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0"/>
          </p:cNvCxnSpPr>
          <p:nvPr/>
        </p:nvCxnSpPr>
        <p:spPr>
          <a:xfrm flipV="1">
            <a:off x="5105400" y="42672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0"/>
          </p:cNvCxnSpPr>
          <p:nvPr/>
        </p:nvCxnSpPr>
        <p:spPr>
          <a:xfrm flipV="1">
            <a:off x="7162800" y="42672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4" idx="1"/>
          </p:cNvCxnSpPr>
          <p:nvPr/>
        </p:nvCxnSpPr>
        <p:spPr>
          <a:xfrm rot="10800000">
            <a:off x="2286000" y="5105400"/>
            <a:ext cx="381000" cy="1219200"/>
          </a:xfrm>
          <a:prstGeom prst="bentConnector2">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1"/>
          </p:cNvCxnSpPr>
          <p:nvPr/>
        </p:nvCxnSpPr>
        <p:spPr>
          <a:xfrm flipH="1">
            <a:off x="2286000" y="5562600"/>
            <a:ext cx="381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1"/>
          </p:cNvCxnSpPr>
          <p:nvPr/>
        </p:nvCxnSpPr>
        <p:spPr>
          <a:xfrm flipH="1">
            <a:off x="6096000" y="22860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1"/>
          </p:cNvCxnSpPr>
          <p:nvPr/>
        </p:nvCxnSpPr>
        <p:spPr>
          <a:xfrm flipH="1">
            <a:off x="6096000" y="30480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1"/>
          </p:cNvCxnSpPr>
          <p:nvPr/>
        </p:nvCxnSpPr>
        <p:spPr>
          <a:xfrm flipH="1">
            <a:off x="6096000" y="38100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57400" y="1676400"/>
            <a:ext cx="1524000" cy="533400"/>
          </a:xfrm>
          <a:prstGeom prst="rect">
            <a:avLst/>
          </a:prstGeom>
          <a:solidFill>
            <a:schemeClr val="bg1">
              <a:lumMod val="20000"/>
              <a:lumOff val="80000"/>
              <a:alpha val="97000"/>
            </a:schemeClr>
          </a:solidFill>
          <a:ln w="190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SCRIBE/RUNNER</a:t>
            </a:r>
            <a:endParaRPr lang="en-US" sz="1200" b="1" dirty="0">
              <a:solidFill>
                <a:srgbClr val="1F497D">
                  <a:lumMod val="50000"/>
                </a:srgbClr>
              </a:solidFill>
              <a:latin typeface="Calibri"/>
            </a:endParaRPr>
          </a:p>
        </p:txBody>
      </p:sp>
      <p:sp>
        <p:nvSpPr>
          <p:cNvPr id="25" name="TextBox 24"/>
          <p:cNvSpPr txBox="1"/>
          <p:nvPr/>
        </p:nvSpPr>
        <p:spPr>
          <a:xfrm>
            <a:off x="2057401" y="2435424"/>
            <a:ext cx="2743200" cy="492443"/>
          </a:xfrm>
          <a:prstGeom prst="rect">
            <a:avLst/>
          </a:prstGeom>
          <a:noFill/>
        </p:spPr>
        <p:txBody>
          <a:bodyPr wrap="square" rtlCol="0">
            <a:spAutoFit/>
          </a:bodyPr>
          <a:lstStyle/>
          <a:p>
            <a:r>
              <a:rPr lang="en-US" sz="1300" i="1" dirty="0">
                <a:solidFill>
                  <a:prstClr val="white"/>
                </a:solidFill>
                <a:latin typeface="Calibri"/>
              </a:rPr>
              <a:t>* The Scribe/Runner may be assigned to work for any IMT position</a:t>
            </a:r>
            <a:endParaRPr lang="en-US" sz="1300" i="1" dirty="0">
              <a:solidFill>
                <a:prstClr val="white"/>
              </a:solidFill>
              <a:latin typeface="Calibri"/>
            </a:endParaRPr>
          </a:p>
        </p:txBody>
      </p:sp>
    </p:spTree>
    <p:extLst>
      <p:ext uri="{BB962C8B-B14F-4D97-AF65-F5344CB8AC3E}">
        <p14:creationId xmlns:p14="http://schemas.microsoft.com/office/powerpoint/2010/main" val="950086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Functions</a:t>
            </a:r>
            <a:endParaRPr lang="en-US" dirty="0"/>
          </a:p>
        </p:txBody>
      </p:sp>
      <p:sp>
        <p:nvSpPr>
          <p:cNvPr id="3" name="Content Placeholder 2"/>
          <p:cNvSpPr>
            <a:spLocks noGrp="1"/>
          </p:cNvSpPr>
          <p:nvPr>
            <p:ph idx="1"/>
          </p:nvPr>
        </p:nvSpPr>
        <p:spPr>
          <a:xfrm>
            <a:off x="1981200" y="1570038"/>
            <a:ext cx="7543800" cy="4525963"/>
          </a:xfrm>
        </p:spPr>
        <p:txBody>
          <a:bodyPr>
            <a:normAutofit/>
          </a:bodyPr>
          <a:lstStyle/>
          <a:p>
            <a:pPr>
              <a:spcAft>
                <a:spcPts val="600"/>
              </a:spcAft>
            </a:pPr>
            <a:r>
              <a:rPr lang="en-US" dirty="0" smtClean="0"/>
              <a:t>The 5 NHICS Functions include:</a:t>
            </a:r>
          </a:p>
          <a:p>
            <a:pPr lvl="1">
              <a:spcAft>
                <a:spcPts val="600"/>
              </a:spcAft>
            </a:pPr>
            <a:r>
              <a:rPr lang="en-US" dirty="0" smtClean="0"/>
              <a:t>Incident Command (“</a:t>
            </a:r>
            <a:r>
              <a:rPr lang="en-US" i="1" dirty="0" smtClean="0"/>
              <a:t>Leader</a:t>
            </a:r>
            <a:r>
              <a:rPr lang="en-US" dirty="0" smtClean="0"/>
              <a:t>”)</a:t>
            </a:r>
          </a:p>
          <a:p>
            <a:pPr lvl="1">
              <a:spcAft>
                <a:spcPts val="600"/>
              </a:spcAft>
            </a:pPr>
            <a:r>
              <a:rPr lang="en-US" dirty="0" smtClean="0"/>
              <a:t>Operations (“</a:t>
            </a:r>
            <a:r>
              <a:rPr lang="en-US" i="1" dirty="0" smtClean="0"/>
              <a:t>Doers</a:t>
            </a:r>
            <a:r>
              <a:rPr lang="en-US" dirty="0" smtClean="0"/>
              <a:t>”)</a:t>
            </a:r>
          </a:p>
          <a:p>
            <a:pPr lvl="1">
              <a:spcAft>
                <a:spcPts val="600"/>
              </a:spcAft>
            </a:pPr>
            <a:r>
              <a:rPr lang="en-US" dirty="0" smtClean="0"/>
              <a:t>Planning (“</a:t>
            </a:r>
            <a:r>
              <a:rPr lang="en-US" i="1" dirty="0" smtClean="0"/>
              <a:t>Planners</a:t>
            </a:r>
            <a:r>
              <a:rPr lang="en-US" dirty="0" smtClean="0"/>
              <a:t>”)</a:t>
            </a:r>
          </a:p>
          <a:p>
            <a:pPr lvl="1">
              <a:spcAft>
                <a:spcPts val="600"/>
              </a:spcAft>
            </a:pPr>
            <a:r>
              <a:rPr lang="en-US" dirty="0" smtClean="0"/>
              <a:t>Logistics (“</a:t>
            </a:r>
            <a:r>
              <a:rPr lang="en-US" i="1" dirty="0" smtClean="0"/>
              <a:t>Getters</a:t>
            </a:r>
            <a:r>
              <a:rPr lang="en-US" dirty="0" smtClean="0"/>
              <a:t>”)</a:t>
            </a:r>
          </a:p>
          <a:p>
            <a:pPr lvl="1">
              <a:spcAft>
                <a:spcPts val="600"/>
              </a:spcAft>
            </a:pPr>
            <a:r>
              <a:rPr lang="en-US" dirty="0" smtClean="0"/>
              <a:t>Finance and Administration (“</a:t>
            </a:r>
            <a:r>
              <a:rPr lang="en-US" i="1" dirty="0" smtClean="0"/>
              <a:t>Supporters</a:t>
            </a:r>
            <a:r>
              <a:rPr lang="en-US" dirty="0" smtClean="0"/>
              <a:t>”)</a:t>
            </a:r>
            <a:endParaRPr lang="en-US" dirty="0"/>
          </a:p>
        </p:txBody>
      </p:sp>
    </p:spTree>
    <p:extLst>
      <p:ext uri="{BB962C8B-B14F-4D97-AF65-F5344CB8AC3E}">
        <p14:creationId xmlns:p14="http://schemas.microsoft.com/office/powerpoint/2010/main" val="4181182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6705600" cy="1143000"/>
          </a:xfrm>
        </p:spPr>
        <p:txBody>
          <a:bodyPr>
            <a:normAutofit fontScale="90000"/>
          </a:bodyPr>
          <a:lstStyle/>
          <a:p>
            <a:r>
              <a:rPr lang="en-US" dirty="0" smtClean="0"/>
              <a:t>Essential Responsibilities of NHICS Functions</a:t>
            </a:r>
            <a:endParaRPr lang="en-US" dirty="0"/>
          </a:p>
        </p:txBody>
      </p:sp>
      <p:graphicFrame>
        <p:nvGraphicFramePr>
          <p:cNvPr id="4" name="Table 3"/>
          <p:cNvGraphicFramePr>
            <a:graphicFrameLocks noGrp="1"/>
          </p:cNvGraphicFramePr>
          <p:nvPr>
            <p:extLst/>
          </p:nvPr>
        </p:nvGraphicFramePr>
        <p:xfrm>
          <a:off x="2209800" y="2194560"/>
          <a:ext cx="7924800" cy="2996656"/>
        </p:xfrm>
        <a:graphic>
          <a:graphicData uri="http://schemas.openxmlformats.org/drawingml/2006/table">
            <a:tbl>
              <a:tblPr firstRow="1" firstCol="1" bandRow="1"/>
              <a:tblGrid>
                <a:gridCol w="3086100">
                  <a:extLst>
                    <a:ext uri="{9D8B030D-6E8A-4147-A177-3AD203B41FA5}">
                      <a16:colId xmlns:a16="http://schemas.microsoft.com/office/drawing/2014/main" val="20000"/>
                    </a:ext>
                  </a:extLst>
                </a:gridCol>
                <a:gridCol w="4838700">
                  <a:extLst>
                    <a:ext uri="{9D8B030D-6E8A-4147-A177-3AD203B41FA5}">
                      <a16:colId xmlns:a16="http://schemas.microsoft.com/office/drawing/2014/main" val="20001"/>
                    </a:ext>
                  </a:extLst>
                </a:gridCol>
              </a:tblGrid>
              <a:tr h="551316">
                <a:tc>
                  <a:txBody>
                    <a:bodyPr/>
                    <a:lstStyle/>
                    <a:p>
                      <a:pPr marL="0" marR="0" algn="ctr">
                        <a:lnSpc>
                          <a:spcPct val="105000"/>
                        </a:lnSpc>
                        <a:spcBef>
                          <a:spcPts val="400"/>
                        </a:spcBef>
                        <a:spcAft>
                          <a:spcPts val="400"/>
                        </a:spcAft>
                      </a:pPr>
                      <a:r>
                        <a:rPr lang="en-US" sz="2000" b="1" dirty="0">
                          <a:ln>
                            <a:noFill/>
                          </a:ln>
                          <a:solidFill>
                            <a:schemeClr val="bg2"/>
                          </a:solidFill>
                          <a:effectLst/>
                          <a:latin typeface="Calibri"/>
                          <a:ea typeface="Times New Roman"/>
                          <a:cs typeface="Arial"/>
                        </a:rPr>
                        <a:t>NHICS FUNCTIONS</a:t>
                      </a:r>
                      <a:endParaRPr lang="en-US" sz="2000" dirty="0">
                        <a:ln>
                          <a:noFill/>
                        </a:ln>
                        <a:solidFill>
                          <a:schemeClr val="bg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0000"/>
                        <a:lumOff val="40000"/>
                      </a:schemeClr>
                    </a:solidFill>
                  </a:tcPr>
                </a:tc>
                <a:tc>
                  <a:txBody>
                    <a:bodyPr/>
                    <a:lstStyle/>
                    <a:p>
                      <a:pPr marL="0" marR="0" algn="ctr">
                        <a:lnSpc>
                          <a:spcPct val="105000"/>
                        </a:lnSpc>
                        <a:spcBef>
                          <a:spcPts val="400"/>
                        </a:spcBef>
                        <a:spcAft>
                          <a:spcPts val="400"/>
                        </a:spcAft>
                      </a:pPr>
                      <a:r>
                        <a:rPr lang="en-US" sz="2000" b="1" dirty="0" smtClean="0">
                          <a:ln>
                            <a:noFill/>
                          </a:ln>
                          <a:solidFill>
                            <a:schemeClr val="bg2"/>
                          </a:solidFill>
                          <a:effectLst/>
                          <a:latin typeface="Calibri"/>
                          <a:ea typeface="Times New Roman"/>
                          <a:cs typeface="Arial"/>
                        </a:rPr>
                        <a:t>ESSENTIAL RESPONSIBILITIES</a:t>
                      </a:r>
                      <a:endParaRPr lang="en-US" sz="2000" dirty="0">
                        <a:ln>
                          <a:noFill/>
                        </a:ln>
                        <a:solidFill>
                          <a:schemeClr val="bg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489068">
                <a:tc>
                  <a:txBody>
                    <a:bodyPr/>
                    <a:lstStyle/>
                    <a:p>
                      <a:pPr marL="0" marR="0" algn="ctr">
                        <a:lnSpc>
                          <a:spcPct val="105000"/>
                        </a:lnSpc>
                        <a:spcBef>
                          <a:spcPts val="400"/>
                        </a:spcBef>
                        <a:spcAft>
                          <a:spcPts val="400"/>
                        </a:spcAft>
                      </a:pPr>
                      <a:r>
                        <a:rPr lang="en-US" sz="1800" b="1" dirty="0">
                          <a:ln>
                            <a:noFill/>
                          </a:ln>
                          <a:solidFill>
                            <a:schemeClr val="bg2"/>
                          </a:solidFill>
                          <a:effectLst/>
                          <a:latin typeface="Calibri"/>
                          <a:ea typeface="Times New Roman"/>
                          <a:cs typeface="Arial"/>
                        </a:rPr>
                        <a:t>Incident Command</a:t>
                      </a:r>
                      <a:endParaRPr lang="en-US" sz="1800" dirty="0">
                        <a:ln>
                          <a:noFill/>
                        </a:ln>
                        <a:solidFill>
                          <a:schemeClr val="bg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a:lnSpc>
                          <a:spcPct val="105000"/>
                        </a:lnSpc>
                        <a:spcBef>
                          <a:spcPts val="400"/>
                        </a:spcBef>
                        <a:spcAft>
                          <a:spcPts val="400"/>
                        </a:spcAft>
                      </a:pPr>
                      <a:r>
                        <a:rPr lang="en-US" sz="1800" b="1" dirty="0">
                          <a:ln>
                            <a:noFill/>
                          </a:ln>
                          <a:solidFill>
                            <a:schemeClr val="bg2"/>
                          </a:solidFill>
                          <a:effectLst/>
                          <a:latin typeface="Calibri"/>
                          <a:ea typeface="Times New Roman"/>
                          <a:cs typeface="Arial"/>
                        </a:rPr>
                        <a:t>Lead/Manage</a:t>
                      </a:r>
                      <a:endParaRPr lang="en-US" sz="1800" dirty="0">
                        <a:ln>
                          <a:noFill/>
                        </a:ln>
                        <a:solidFill>
                          <a:schemeClr val="bg2"/>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1"/>
                  </a:ext>
                </a:extLst>
              </a:tr>
              <a:tr h="489068">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Operations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Do Stuff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2"/>
                  </a:ext>
                </a:extLst>
              </a:tr>
              <a:tr h="489068">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Planning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Collect Information, Analyze and Plan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3"/>
                  </a:ext>
                </a:extLst>
              </a:tr>
              <a:tr h="489068">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Logistics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defTabSz="914400" rtl="0" eaLnBrk="1" latinLnBrk="0" hangingPunct="1">
                        <a:lnSpc>
                          <a:spcPct val="105000"/>
                        </a:lnSpc>
                        <a:spcBef>
                          <a:spcPts val="400"/>
                        </a:spcBef>
                        <a:spcAft>
                          <a:spcPts val="400"/>
                        </a:spcAft>
                      </a:pPr>
                      <a:r>
                        <a:rPr lang="en-US" sz="1800" b="1" kern="1200" dirty="0">
                          <a:ln>
                            <a:noFill/>
                          </a:ln>
                          <a:solidFill>
                            <a:schemeClr val="bg2"/>
                          </a:solidFill>
                          <a:effectLst/>
                          <a:latin typeface="Calibri"/>
                          <a:ea typeface="Times New Roman"/>
                          <a:cs typeface="Arial"/>
                        </a:rPr>
                        <a:t>Get Stuff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4"/>
                  </a:ext>
                </a:extLst>
              </a:tr>
              <a:tr h="489068">
                <a:tc>
                  <a:txBody>
                    <a:bodyPr/>
                    <a:lstStyle/>
                    <a:p>
                      <a:pPr marL="0" marR="0" algn="ctr" defTabSz="914400" rtl="0" eaLnBrk="1" latinLnBrk="0" hangingPunct="1">
                        <a:lnSpc>
                          <a:spcPct val="105000"/>
                        </a:lnSpc>
                        <a:spcBef>
                          <a:spcPts val="400"/>
                        </a:spcBef>
                        <a:spcAft>
                          <a:spcPts val="400"/>
                        </a:spcAft>
                      </a:pPr>
                      <a:r>
                        <a:rPr lang="en-US" sz="1800" b="1" kern="1200" dirty="0" smtClean="0">
                          <a:ln>
                            <a:noFill/>
                          </a:ln>
                          <a:solidFill>
                            <a:schemeClr val="bg2"/>
                          </a:solidFill>
                          <a:effectLst/>
                          <a:latin typeface="Calibri"/>
                          <a:ea typeface="Times New Roman"/>
                          <a:cs typeface="Arial"/>
                        </a:rPr>
                        <a:t>Finance and Administration</a:t>
                      </a:r>
                      <a:endParaRPr lang="en-US" sz="1800" b="1" kern="1200" dirty="0">
                        <a:ln>
                          <a:noFill/>
                        </a:ln>
                        <a:solidFill>
                          <a:schemeClr val="bg2"/>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gn="ctr" defTabSz="914400" rtl="0" eaLnBrk="1" latinLnBrk="0" hangingPunct="1">
                        <a:lnSpc>
                          <a:spcPct val="105000"/>
                        </a:lnSpc>
                        <a:spcBef>
                          <a:spcPts val="400"/>
                        </a:spcBef>
                        <a:spcAft>
                          <a:spcPts val="400"/>
                        </a:spcAft>
                      </a:pPr>
                      <a:r>
                        <a:rPr lang="en-US" sz="1800" b="1" kern="1200" dirty="0" smtClean="0">
                          <a:ln>
                            <a:noFill/>
                          </a:ln>
                          <a:solidFill>
                            <a:schemeClr val="bg2"/>
                          </a:solidFill>
                          <a:effectLst/>
                          <a:latin typeface="Calibri"/>
                          <a:ea typeface="Times New Roman"/>
                          <a:cs typeface="Arial"/>
                        </a:rPr>
                        <a:t>Finance, Administration and Clerical Support</a:t>
                      </a:r>
                      <a:endParaRPr lang="en-US" sz="1800" b="1" kern="1200" dirty="0">
                        <a:ln>
                          <a:noFill/>
                        </a:ln>
                        <a:solidFill>
                          <a:schemeClr val="bg2"/>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4516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Commander</a:t>
            </a:r>
            <a:endParaRPr lang="en-US" dirty="0"/>
          </a:p>
        </p:txBody>
      </p:sp>
      <p:sp>
        <p:nvSpPr>
          <p:cNvPr id="3" name="Content Placeholder 2"/>
          <p:cNvSpPr>
            <a:spLocks noGrp="1"/>
          </p:cNvSpPr>
          <p:nvPr>
            <p:ph idx="1"/>
          </p:nvPr>
        </p:nvSpPr>
        <p:spPr>
          <a:xfrm>
            <a:off x="2133600" y="1447801"/>
            <a:ext cx="8077200" cy="4525963"/>
          </a:xfrm>
        </p:spPr>
        <p:txBody>
          <a:bodyPr>
            <a:normAutofit/>
          </a:bodyPr>
          <a:lstStyle/>
          <a:p>
            <a:r>
              <a:rPr lang="en-US" dirty="0" smtClean="0"/>
              <a:t>The “Leader”:</a:t>
            </a:r>
          </a:p>
          <a:p>
            <a:pPr lvl="1"/>
            <a:r>
              <a:rPr lang="en-US" dirty="0" smtClean="0"/>
              <a:t>Activates and directs the response</a:t>
            </a:r>
          </a:p>
          <a:p>
            <a:pPr lvl="1"/>
            <a:r>
              <a:rPr lang="en-US" dirty="0" smtClean="0"/>
              <a:t>Establishes priorities and objectives</a:t>
            </a:r>
          </a:p>
          <a:p>
            <a:pPr lvl="1"/>
            <a:r>
              <a:rPr lang="en-US" dirty="0"/>
              <a:t>Determines </a:t>
            </a:r>
            <a:r>
              <a:rPr lang="en-US" dirty="0" smtClean="0"/>
              <a:t>the size </a:t>
            </a:r>
            <a:r>
              <a:rPr lang="en-US" dirty="0"/>
              <a:t>of </a:t>
            </a:r>
            <a:r>
              <a:rPr lang="en-US" dirty="0" smtClean="0"/>
              <a:t>the Incident Management Team (IMT) </a:t>
            </a:r>
            <a:r>
              <a:rPr lang="en-US" dirty="0"/>
              <a:t>and assigns </a:t>
            </a:r>
            <a:r>
              <a:rPr lang="en-US" dirty="0" smtClean="0"/>
              <a:t>roles</a:t>
            </a:r>
          </a:p>
          <a:p>
            <a:pPr lvl="1"/>
            <a:r>
              <a:rPr lang="en-US" dirty="0"/>
              <a:t>Coordinates with other response partners</a:t>
            </a:r>
          </a:p>
          <a:p>
            <a:pPr lvl="2"/>
            <a:r>
              <a:rPr lang="en-US" dirty="0"/>
              <a:t>EMS, fire, law enforcement, public health</a:t>
            </a:r>
          </a:p>
          <a:p>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883"/>
          <a:stretch/>
        </p:blipFill>
        <p:spPr bwMode="auto">
          <a:xfrm>
            <a:off x="4648200" y="4953000"/>
            <a:ext cx="2743200" cy="155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5867400"/>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868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Command Staff</a:t>
            </a:r>
            <a:endParaRPr lang="en-US" dirty="0"/>
          </a:p>
        </p:txBody>
      </p:sp>
      <p:sp>
        <p:nvSpPr>
          <p:cNvPr id="3" name="Content Placeholder 2"/>
          <p:cNvSpPr>
            <a:spLocks noGrp="1"/>
          </p:cNvSpPr>
          <p:nvPr>
            <p:ph idx="1"/>
          </p:nvPr>
        </p:nvSpPr>
        <p:spPr>
          <a:xfrm>
            <a:off x="1981200" y="1600201"/>
            <a:ext cx="5638800" cy="4190999"/>
          </a:xfrm>
        </p:spPr>
        <p:txBody>
          <a:bodyPr>
            <a:normAutofit lnSpcReduction="10000"/>
          </a:bodyPr>
          <a:lstStyle/>
          <a:p>
            <a:pPr>
              <a:spcAft>
                <a:spcPts val="400"/>
              </a:spcAft>
            </a:pPr>
            <a:r>
              <a:rPr lang="en-US" dirty="0" smtClean="0"/>
              <a:t>As needed, the Incident Commander may appoint:</a:t>
            </a:r>
          </a:p>
          <a:p>
            <a:pPr lvl="1">
              <a:spcAft>
                <a:spcPts val="400"/>
              </a:spcAft>
            </a:pPr>
            <a:r>
              <a:rPr lang="en-US" dirty="0" smtClean="0"/>
              <a:t>Liaison/Public Information Officer (PIO)</a:t>
            </a:r>
          </a:p>
          <a:p>
            <a:pPr lvl="1">
              <a:spcAft>
                <a:spcPts val="400"/>
              </a:spcAft>
            </a:pPr>
            <a:r>
              <a:rPr lang="en-US" dirty="0" smtClean="0"/>
              <a:t>Safety Officer</a:t>
            </a:r>
          </a:p>
          <a:p>
            <a:pPr lvl="1">
              <a:spcAft>
                <a:spcPts val="400"/>
              </a:spcAft>
            </a:pPr>
            <a:r>
              <a:rPr lang="en-US" dirty="0" smtClean="0"/>
              <a:t>Medical Director/Specialist</a:t>
            </a:r>
          </a:p>
          <a:p>
            <a:r>
              <a:rPr lang="en-US" dirty="0" smtClean="0"/>
              <a:t>This group is collectively called “Command Staff”</a:t>
            </a:r>
            <a:endParaRPr lang="en-US" dirty="0"/>
          </a:p>
          <a:p>
            <a:endParaRPr lang="en-US" dirty="0" smtClean="0"/>
          </a:p>
        </p:txBody>
      </p:sp>
      <p:sp>
        <p:nvSpPr>
          <p:cNvPr id="4" name="Rectangle 3"/>
          <p:cNvSpPr/>
          <p:nvPr/>
        </p:nvSpPr>
        <p:spPr>
          <a:xfrm>
            <a:off x="7162800" y="20574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5" name="Rectangle 4"/>
          <p:cNvSpPr/>
          <p:nvPr/>
        </p:nvSpPr>
        <p:spPr>
          <a:xfrm>
            <a:off x="8610600" y="3581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6" name="Rectangle 5"/>
          <p:cNvSpPr/>
          <p:nvPr/>
        </p:nvSpPr>
        <p:spPr>
          <a:xfrm>
            <a:off x="8610600" y="4343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7" name="Rectangle 6"/>
          <p:cNvSpPr/>
          <p:nvPr/>
        </p:nvSpPr>
        <p:spPr>
          <a:xfrm>
            <a:off x="8610600" y="2819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cxnSp>
        <p:nvCxnSpPr>
          <p:cNvPr id="8" name="Straight Connector 7"/>
          <p:cNvCxnSpPr/>
          <p:nvPr/>
        </p:nvCxnSpPr>
        <p:spPr>
          <a:xfrm>
            <a:off x="8077200" y="2667000"/>
            <a:ext cx="0" cy="1981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1"/>
          </p:cNvCxnSpPr>
          <p:nvPr/>
        </p:nvCxnSpPr>
        <p:spPr>
          <a:xfrm flipH="1">
            <a:off x="8077200" y="3124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1"/>
          </p:cNvCxnSpPr>
          <p:nvPr/>
        </p:nvCxnSpPr>
        <p:spPr>
          <a:xfrm flipH="1">
            <a:off x="8077200" y="3886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8077200" y="4648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02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Liaison/Public Information Officer</a:t>
            </a:r>
            <a:endParaRPr lang="en-US" dirty="0"/>
          </a:p>
        </p:txBody>
      </p:sp>
      <p:sp>
        <p:nvSpPr>
          <p:cNvPr id="3" name="Content Placeholder 2"/>
          <p:cNvSpPr>
            <a:spLocks noGrp="1"/>
          </p:cNvSpPr>
          <p:nvPr>
            <p:ph idx="1"/>
          </p:nvPr>
        </p:nvSpPr>
        <p:spPr>
          <a:xfrm>
            <a:off x="2133600" y="1524001"/>
            <a:ext cx="4800600" cy="4373563"/>
          </a:xfrm>
        </p:spPr>
        <p:txBody>
          <a:bodyPr>
            <a:normAutofit/>
          </a:bodyPr>
          <a:lstStyle/>
          <a:p>
            <a:r>
              <a:rPr lang="en-US" dirty="0" smtClean="0"/>
              <a:t>The Liaison/PIO:</a:t>
            </a:r>
          </a:p>
          <a:p>
            <a:pPr lvl="1"/>
            <a:r>
              <a:rPr lang="en-US" dirty="0" smtClean="0"/>
              <a:t>Communicates with external partners</a:t>
            </a:r>
          </a:p>
          <a:p>
            <a:pPr lvl="1"/>
            <a:r>
              <a:rPr lang="en-US" dirty="0" smtClean="0"/>
              <a:t>Provides information to residents, staff and family/guardians</a:t>
            </a:r>
          </a:p>
          <a:p>
            <a:pPr lvl="1"/>
            <a:r>
              <a:rPr lang="en-US" dirty="0" smtClean="0"/>
              <a:t>Develops public information/messages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5867400"/>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62800" y="2057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6" name="Rectangle 5"/>
          <p:cNvSpPr/>
          <p:nvPr/>
        </p:nvSpPr>
        <p:spPr>
          <a:xfrm>
            <a:off x="8610600" y="3581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7" name="Rectangle 6"/>
          <p:cNvSpPr/>
          <p:nvPr/>
        </p:nvSpPr>
        <p:spPr>
          <a:xfrm>
            <a:off x="8610600" y="4343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8" name="Rectangle 7"/>
          <p:cNvSpPr/>
          <p:nvPr/>
        </p:nvSpPr>
        <p:spPr>
          <a:xfrm>
            <a:off x="8610600" y="2819400"/>
            <a:ext cx="1828800" cy="609600"/>
          </a:xfrm>
          <a:prstGeom prst="rect">
            <a:avLst/>
          </a:prstGeom>
          <a:solidFill>
            <a:schemeClr val="bg2">
              <a:lumMod val="40000"/>
              <a:lumOff val="60000"/>
              <a:alpha val="96863"/>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cxnSp>
        <p:nvCxnSpPr>
          <p:cNvPr id="9" name="Straight Connector 8"/>
          <p:cNvCxnSpPr/>
          <p:nvPr/>
        </p:nvCxnSpPr>
        <p:spPr>
          <a:xfrm>
            <a:off x="8077200" y="2667000"/>
            <a:ext cx="0" cy="1981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1"/>
          </p:cNvCxnSpPr>
          <p:nvPr/>
        </p:nvCxnSpPr>
        <p:spPr>
          <a:xfrm flipH="1">
            <a:off x="8077200" y="3124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8077200" y="3886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1"/>
          </p:cNvCxnSpPr>
          <p:nvPr/>
        </p:nvCxnSpPr>
        <p:spPr>
          <a:xfrm flipH="1">
            <a:off x="8077200" y="4648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424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Officer</a:t>
            </a:r>
            <a:endParaRPr lang="en-US" dirty="0"/>
          </a:p>
        </p:txBody>
      </p:sp>
      <p:sp>
        <p:nvSpPr>
          <p:cNvPr id="3" name="Content Placeholder 2"/>
          <p:cNvSpPr>
            <a:spLocks noGrp="1"/>
          </p:cNvSpPr>
          <p:nvPr>
            <p:ph idx="1"/>
          </p:nvPr>
        </p:nvSpPr>
        <p:spPr>
          <a:xfrm>
            <a:off x="2133600" y="1524000"/>
            <a:ext cx="5181600" cy="4495800"/>
          </a:xfrm>
        </p:spPr>
        <p:txBody>
          <a:bodyPr>
            <a:normAutofit/>
          </a:bodyPr>
          <a:lstStyle/>
          <a:p>
            <a:r>
              <a:rPr lang="en-US" dirty="0" smtClean="0"/>
              <a:t>The Safety Officer:</a:t>
            </a:r>
          </a:p>
          <a:p>
            <a:pPr lvl="1"/>
            <a:r>
              <a:rPr lang="en-US" dirty="0"/>
              <a:t>Ensures </a:t>
            </a:r>
            <a:r>
              <a:rPr lang="en-US" dirty="0" smtClean="0"/>
              <a:t>the safety </a:t>
            </a:r>
            <a:r>
              <a:rPr lang="en-US" dirty="0"/>
              <a:t>of residents, staff, and family/guardians</a:t>
            </a:r>
          </a:p>
          <a:p>
            <a:pPr lvl="1"/>
            <a:r>
              <a:rPr lang="en-US" dirty="0" smtClean="0"/>
              <a:t>Identifies risks to the facility</a:t>
            </a:r>
          </a:p>
          <a:p>
            <a:pPr lvl="1"/>
            <a:r>
              <a:rPr lang="en-US" dirty="0" smtClean="0"/>
              <a:t>Advises IMT Staff about any unsafe condition and recommends corrective action</a:t>
            </a:r>
            <a:endParaRPr lang="en-US" dirty="0"/>
          </a:p>
          <a:p>
            <a:endParaRPr lang="en-US" dirty="0" smtClean="0"/>
          </a:p>
        </p:txBody>
      </p:sp>
      <p:sp>
        <p:nvSpPr>
          <p:cNvPr id="10" name="Rectangle 9"/>
          <p:cNvSpPr/>
          <p:nvPr/>
        </p:nvSpPr>
        <p:spPr>
          <a:xfrm>
            <a:off x="7162800" y="2057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11" name="Rectangle 10"/>
          <p:cNvSpPr/>
          <p:nvPr/>
        </p:nvSpPr>
        <p:spPr>
          <a:xfrm>
            <a:off x="8610600" y="35814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12" name="Rectangle 11"/>
          <p:cNvSpPr/>
          <p:nvPr/>
        </p:nvSpPr>
        <p:spPr>
          <a:xfrm>
            <a:off x="8610600" y="4343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13" name="Rectangle 12"/>
          <p:cNvSpPr/>
          <p:nvPr/>
        </p:nvSpPr>
        <p:spPr>
          <a:xfrm>
            <a:off x="8610600" y="2819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cxnSp>
        <p:nvCxnSpPr>
          <p:cNvPr id="14" name="Straight Connector 13"/>
          <p:cNvCxnSpPr/>
          <p:nvPr/>
        </p:nvCxnSpPr>
        <p:spPr>
          <a:xfrm>
            <a:off x="8077200" y="2667000"/>
            <a:ext cx="0" cy="1981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p:cNvCxnSpPr>
          <p:nvPr/>
        </p:nvCxnSpPr>
        <p:spPr>
          <a:xfrm flipH="1">
            <a:off x="8077200" y="3124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1"/>
          </p:cNvCxnSpPr>
          <p:nvPr/>
        </p:nvCxnSpPr>
        <p:spPr>
          <a:xfrm flipH="1">
            <a:off x="8077200" y="3886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1"/>
          </p:cNvCxnSpPr>
          <p:nvPr/>
        </p:nvCxnSpPr>
        <p:spPr>
          <a:xfrm flipH="1">
            <a:off x="8077200" y="4648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186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 Module 2</a:t>
            </a:r>
            <a:endParaRPr lang="en-US" dirty="0"/>
          </a:p>
        </p:txBody>
      </p:sp>
      <p:sp>
        <p:nvSpPr>
          <p:cNvPr id="3" name="Content Placeholder 2"/>
          <p:cNvSpPr>
            <a:spLocks noGrp="1"/>
          </p:cNvSpPr>
          <p:nvPr>
            <p:ph idx="1"/>
          </p:nvPr>
        </p:nvSpPr>
        <p:spPr/>
        <p:txBody>
          <a:bodyPr/>
          <a:lstStyle/>
          <a:p>
            <a:pPr marL="522288" lvl="1">
              <a:spcAft>
                <a:spcPts val="800"/>
              </a:spcAft>
              <a:buFont typeface="Arial" panose="020B0604020202020204" pitchFamily="34" charset="0"/>
              <a:buChar char="•"/>
            </a:pPr>
            <a:r>
              <a:rPr lang="en-US" dirty="0" smtClean="0"/>
              <a:t>Understand the purpose of NHICS Guidebook</a:t>
            </a:r>
          </a:p>
          <a:p>
            <a:pPr marL="522288" lvl="1">
              <a:spcAft>
                <a:spcPts val="800"/>
              </a:spcAft>
              <a:buFont typeface="Arial" panose="020B0604020202020204" pitchFamily="34" charset="0"/>
              <a:buChar char="•"/>
            </a:pPr>
            <a:r>
              <a:rPr lang="en-US" dirty="0" smtClean="0"/>
              <a:t>Review the important changes in NHICS 2017</a:t>
            </a:r>
          </a:p>
          <a:p>
            <a:pPr marL="522288" lvl="1">
              <a:spcAft>
                <a:spcPts val="800"/>
              </a:spcAft>
              <a:buFont typeface="Arial" panose="020B0604020202020204" pitchFamily="34" charset="0"/>
              <a:buChar char="•"/>
            </a:pPr>
            <a:r>
              <a:rPr lang="en-US" dirty="0" smtClean="0"/>
              <a:t>Become familiar with the major NHICS functions and Incident Action Planning</a:t>
            </a:r>
          </a:p>
          <a:p>
            <a:pPr marL="522288" lvl="1">
              <a:spcAft>
                <a:spcPts val="800"/>
              </a:spcAft>
              <a:buFont typeface="Arial" panose="020B0604020202020204" pitchFamily="34" charset="0"/>
              <a:buChar char="•"/>
            </a:pPr>
            <a:r>
              <a:rPr lang="en-US" dirty="0" smtClean="0"/>
              <a:t>Understand the organization of a Nursing Home Command Center</a:t>
            </a:r>
          </a:p>
          <a:p>
            <a:pPr lvl="1"/>
            <a:endParaRPr lang="en-US" dirty="0" smtClean="0"/>
          </a:p>
          <a:p>
            <a:pPr lvl="1"/>
            <a:endParaRPr lang="en-US" dirty="0" smtClean="0"/>
          </a:p>
        </p:txBody>
      </p:sp>
    </p:spTree>
    <p:extLst>
      <p:ext uri="{BB962C8B-B14F-4D97-AF65-F5344CB8AC3E}">
        <p14:creationId xmlns:p14="http://schemas.microsoft.com/office/powerpoint/2010/main" val="2469032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lstStyle/>
          <a:p>
            <a:r>
              <a:rPr lang="en-US" dirty="0" smtClean="0"/>
              <a:t>Medical Director/Specialist</a:t>
            </a:r>
            <a:endParaRPr lang="en-US" dirty="0"/>
          </a:p>
        </p:txBody>
      </p:sp>
      <p:sp>
        <p:nvSpPr>
          <p:cNvPr id="3" name="Content Placeholder 2"/>
          <p:cNvSpPr>
            <a:spLocks noGrp="1"/>
          </p:cNvSpPr>
          <p:nvPr>
            <p:ph idx="1"/>
          </p:nvPr>
        </p:nvSpPr>
        <p:spPr>
          <a:xfrm>
            <a:off x="1828800" y="1600201"/>
            <a:ext cx="5486400" cy="4373563"/>
          </a:xfrm>
        </p:spPr>
        <p:txBody>
          <a:bodyPr>
            <a:normAutofit fontScale="92500" lnSpcReduction="10000"/>
          </a:bodyPr>
          <a:lstStyle/>
          <a:p>
            <a:pPr>
              <a:spcAft>
                <a:spcPts val="300"/>
              </a:spcAft>
            </a:pPr>
            <a:r>
              <a:rPr lang="en-US" dirty="0" smtClean="0"/>
              <a:t>The Medical Director/Specialist:</a:t>
            </a:r>
          </a:p>
          <a:p>
            <a:pPr lvl="1">
              <a:spcAft>
                <a:spcPts val="300"/>
              </a:spcAft>
            </a:pPr>
            <a:r>
              <a:rPr lang="en-US" dirty="0" smtClean="0"/>
              <a:t>Oversees medical services</a:t>
            </a:r>
          </a:p>
          <a:p>
            <a:pPr lvl="1">
              <a:spcAft>
                <a:spcPts val="300"/>
              </a:spcAft>
            </a:pPr>
            <a:r>
              <a:rPr lang="en-US" dirty="0" smtClean="0"/>
              <a:t>Assists with the medical management of residents and injured staff</a:t>
            </a:r>
          </a:p>
          <a:p>
            <a:pPr lvl="1">
              <a:spcAft>
                <a:spcPts val="300"/>
              </a:spcAft>
            </a:pPr>
            <a:r>
              <a:rPr lang="en-US" dirty="0" smtClean="0"/>
              <a:t>Advises the Incident Commander and staff regarding medical</a:t>
            </a:r>
            <a:r>
              <a:rPr lang="en-US" dirty="0"/>
              <a:t>, biological/infectious, </a:t>
            </a:r>
            <a:r>
              <a:rPr lang="en-US" dirty="0" smtClean="0"/>
              <a:t>ethics, or </a:t>
            </a:r>
            <a:r>
              <a:rPr lang="en-US" dirty="0"/>
              <a:t>hazmat implications </a:t>
            </a:r>
            <a:r>
              <a:rPr lang="en-US" dirty="0" smtClean="0"/>
              <a:t>due to the incident</a:t>
            </a:r>
            <a:endParaRPr lang="en-US" dirty="0"/>
          </a:p>
        </p:txBody>
      </p:sp>
      <p:sp>
        <p:nvSpPr>
          <p:cNvPr id="4" name="Rectangle 3"/>
          <p:cNvSpPr/>
          <p:nvPr/>
        </p:nvSpPr>
        <p:spPr>
          <a:xfrm>
            <a:off x="7162800" y="2057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INCIDENT COMMANDER</a:t>
            </a:r>
            <a:endParaRPr lang="en-US" sz="1200" b="1" dirty="0">
              <a:solidFill>
                <a:srgbClr val="1F497D">
                  <a:lumMod val="50000"/>
                </a:srgbClr>
              </a:solidFill>
              <a:latin typeface="Calibri"/>
            </a:endParaRPr>
          </a:p>
        </p:txBody>
      </p:sp>
      <p:sp>
        <p:nvSpPr>
          <p:cNvPr id="5" name="Rectangle 4"/>
          <p:cNvSpPr/>
          <p:nvPr/>
        </p:nvSpPr>
        <p:spPr>
          <a:xfrm>
            <a:off x="8610600" y="3581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SAFETY OFFICER</a:t>
            </a:r>
            <a:endParaRPr lang="en-US" sz="1200" b="1" dirty="0">
              <a:solidFill>
                <a:srgbClr val="1F497D">
                  <a:lumMod val="50000"/>
                </a:srgbClr>
              </a:solidFill>
              <a:latin typeface="Calibri"/>
            </a:endParaRPr>
          </a:p>
        </p:txBody>
      </p:sp>
      <p:sp>
        <p:nvSpPr>
          <p:cNvPr id="6" name="Rectangle 5"/>
          <p:cNvSpPr/>
          <p:nvPr/>
        </p:nvSpPr>
        <p:spPr>
          <a:xfrm>
            <a:off x="8610600" y="43434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MEDICAL DIRECTOR/SPECIALIST</a:t>
            </a:r>
            <a:endParaRPr lang="en-US" sz="1200" b="1" dirty="0">
              <a:solidFill>
                <a:srgbClr val="1F497D">
                  <a:lumMod val="50000"/>
                </a:srgbClr>
              </a:solidFill>
              <a:latin typeface="Calibri"/>
            </a:endParaRPr>
          </a:p>
        </p:txBody>
      </p:sp>
      <p:sp>
        <p:nvSpPr>
          <p:cNvPr id="7" name="Rectangle 6"/>
          <p:cNvSpPr/>
          <p:nvPr/>
        </p:nvSpPr>
        <p:spPr>
          <a:xfrm>
            <a:off x="8610600" y="28194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LIAISON/PUBLIC INFORMATION OFFICER</a:t>
            </a:r>
            <a:endParaRPr lang="en-US" sz="1200" b="1" dirty="0">
              <a:solidFill>
                <a:srgbClr val="1F497D">
                  <a:lumMod val="50000"/>
                </a:srgbClr>
              </a:solidFill>
              <a:latin typeface="Calibri"/>
            </a:endParaRPr>
          </a:p>
        </p:txBody>
      </p:sp>
      <p:cxnSp>
        <p:nvCxnSpPr>
          <p:cNvPr id="8" name="Straight Connector 7"/>
          <p:cNvCxnSpPr/>
          <p:nvPr/>
        </p:nvCxnSpPr>
        <p:spPr>
          <a:xfrm>
            <a:off x="8077200" y="2667000"/>
            <a:ext cx="0" cy="1981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1"/>
          </p:cNvCxnSpPr>
          <p:nvPr/>
        </p:nvCxnSpPr>
        <p:spPr>
          <a:xfrm flipH="1">
            <a:off x="8077200" y="3124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1"/>
          </p:cNvCxnSpPr>
          <p:nvPr/>
        </p:nvCxnSpPr>
        <p:spPr>
          <a:xfrm flipH="1">
            <a:off x="8077200" y="3886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8077200" y="4648200"/>
            <a:ext cx="5334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282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Staff</a:t>
            </a:r>
            <a:endParaRPr lang="en-US" dirty="0"/>
          </a:p>
        </p:txBody>
      </p:sp>
      <p:sp>
        <p:nvSpPr>
          <p:cNvPr id="3" name="Content Placeholder 2"/>
          <p:cNvSpPr>
            <a:spLocks noGrp="1"/>
          </p:cNvSpPr>
          <p:nvPr>
            <p:ph idx="1"/>
          </p:nvPr>
        </p:nvSpPr>
        <p:spPr>
          <a:xfrm>
            <a:off x="2133600" y="1600201"/>
            <a:ext cx="8077200" cy="2895600"/>
          </a:xfrm>
        </p:spPr>
        <p:txBody>
          <a:bodyPr/>
          <a:lstStyle/>
          <a:p>
            <a:r>
              <a:rPr lang="en-US" dirty="0" smtClean="0"/>
              <a:t>General Staff include the:</a:t>
            </a:r>
          </a:p>
          <a:p>
            <a:pPr lvl="1"/>
            <a:r>
              <a:rPr lang="en-US" dirty="0" smtClean="0"/>
              <a:t>Operations Section Chief</a:t>
            </a:r>
          </a:p>
          <a:p>
            <a:pPr lvl="1"/>
            <a:r>
              <a:rPr lang="en-US" dirty="0" smtClean="0"/>
              <a:t>Planning Section Chief</a:t>
            </a:r>
          </a:p>
          <a:p>
            <a:pPr lvl="1"/>
            <a:r>
              <a:rPr lang="en-US" dirty="0" smtClean="0"/>
              <a:t>Logistics Section Chief</a:t>
            </a:r>
          </a:p>
          <a:p>
            <a:pPr lvl="1"/>
            <a:r>
              <a:rPr lang="en-US" dirty="0" smtClean="0"/>
              <a:t>Finance and Administration Section Chief</a:t>
            </a:r>
          </a:p>
          <a:p>
            <a:endParaRPr lang="en-US" dirty="0" smtClean="0"/>
          </a:p>
        </p:txBody>
      </p:sp>
      <p:sp>
        <p:nvSpPr>
          <p:cNvPr id="4" name="Rectangle 3"/>
          <p:cNvSpPr/>
          <p:nvPr/>
        </p:nvSpPr>
        <p:spPr>
          <a:xfrm>
            <a:off x="2133600" y="49434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5" name="Rectangle 4"/>
          <p:cNvSpPr/>
          <p:nvPr/>
        </p:nvSpPr>
        <p:spPr>
          <a:xfrm>
            <a:off x="4191000" y="49434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6" name="Rectangle 5"/>
          <p:cNvSpPr/>
          <p:nvPr/>
        </p:nvSpPr>
        <p:spPr>
          <a:xfrm>
            <a:off x="6248400" y="49434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7" name="Rectangle 6"/>
          <p:cNvSpPr/>
          <p:nvPr/>
        </p:nvSpPr>
        <p:spPr>
          <a:xfrm>
            <a:off x="8305800" y="49530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cxnSp>
        <p:nvCxnSpPr>
          <p:cNvPr id="10" name="Elbow Connector 9"/>
          <p:cNvCxnSpPr>
            <a:stCxn id="4" idx="0"/>
            <a:endCxn id="7" idx="0"/>
          </p:cNvCxnSpPr>
          <p:nvPr/>
        </p:nvCxnSpPr>
        <p:spPr>
          <a:xfrm rot="16200000" flipH="1">
            <a:off x="6129338" y="1862137"/>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0"/>
          </p:cNvCxnSpPr>
          <p:nvPr/>
        </p:nvCxnSpPr>
        <p:spPr>
          <a:xfrm flipV="1">
            <a:off x="5105400" y="47148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0"/>
          </p:cNvCxnSpPr>
          <p:nvPr/>
        </p:nvCxnSpPr>
        <p:spPr>
          <a:xfrm flipV="1">
            <a:off x="7162800" y="47148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370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6629400" cy="1143000"/>
          </a:xfrm>
        </p:spPr>
        <p:txBody>
          <a:bodyPr/>
          <a:lstStyle/>
          <a:p>
            <a:r>
              <a:rPr lang="en-US" dirty="0" smtClean="0"/>
              <a:t>Operations</a:t>
            </a:r>
            <a:endParaRPr lang="en-US" dirty="0"/>
          </a:p>
        </p:txBody>
      </p:sp>
      <p:sp>
        <p:nvSpPr>
          <p:cNvPr id="3" name="Content Placeholder 2"/>
          <p:cNvSpPr>
            <a:spLocks noGrp="1"/>
          </p:cNvSpPr>
          <p:nvPr>
            <p:ph idx="1"/>
          </p:nvPr>
        </p:nvSpPr>
        <p:spPr>
          <a:xfrm>
            <a:off x="2133600" y="1447800"/>
            <a:ext cx="7543800" cy="2819400"/>
          </a:xfrm>
        </p:spPr>
        <p:txBody>
          <a:bodyPr>
            <a:normAutofit/>
          </a:bodyPr>
          <a:lstStyle/>
          <a:p>
            <a:r>
              <a:rPr lang="en-US" dirty="0" smtClean="0"/>
              <a:t>The “Doers”:</a:t>
            </a:r>
          </a:p>
          <a:p>
            <a:pPr lvl="1"/>
            <a:r>
              <a:rPr lang="en-US" dirty="0" smtClean="0"/>
              <a:t>Coordinate tactical activities and implement actions consistent with the objectives identified by the Incident Commander</a:t>
            </a:r>
          </a:p>
          <a:p>
            <a:endParaRPr lang="en-US" dirty="0" smtClean="0"/>
          </a:p>
        </p:txBody>
      </p:sp>
      <p:sp>
        <p:nvSpPr>
          <p:cNvPr id="28" name="Rectangle 27"/>
          <p:cNvSpPr/>
          <p:nvPr/>
        </p:nvSpPr>
        <p:spPr>
          <a:xfrm>
            <a:off x="2362200" y="38100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29" name="Rectangle 28"/>
          <p:cNvSpPr/>
          <p:nvPr/>
        </p:nvSpPr>
        <p:spPr>
          <a:xfrm>
            <a:off x="4419600" y="38100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30" name="Rectangle 29"/>
          <p:cNvSpPr/>
          <p:nvPr/>
        </p:nvSpPr>
        <p:spPr>
          <a:xfrm>
            <a:off x="6477000" y="38100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31" name="Rectangle 30"/>
          <p:cNvSpPr/>
          <p:nvPr/>
        </p:nvSpPr>
        <p:spPr>
          <a:xfrm>
            <a:off x="8534400" y="381952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sp>
        <p:nvSpPr>
          <p:cNvPr id="32" name="Rectangle 31"/>
          <p:cNvSpPr/>
          <p:nvPr/>
        </p:nvSpPr>
        <p:spPr>
          <a:xfrm>
            <a:off x="2895600" y="4572000"/>
            <a:ext cx="16002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RESIDENT SERVICES BRANCH DIRECTOR</a:t>
            </a:r>
            <a:endParaRPr lang="en-US" sz="1200" b="1" dirty="0">
              <a:solidFill>
                <a:srgbClr val="1F497D">
                  <a:lumMod val="50000"/>
                </a:srgbClr>
              </a:solidFill>
              <a:latin typeface="Calibri"/>
            </a:endParaRPr>
          </a:p>
        </p:txBody>
      </p:sp>
      <p:sp>
        <p:nvSpPr>
          <p:cNvPr id="33" name="Rectangle 32"/>
          <p:cNvSpPr/>
          <p:nvPr/>
        </p:nvSpPr>
        <p:spPr>
          <a:xfrm>
            <a:off x="2895600" y="5334000"/>
            <a:ext cx="16002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INFRASTRUCTURE BRANCH DIRECTOR</a:t>
            </a:r>
            <a:endParaRPr lang="en-US" sz="1200" b="1" dirty="0">
              <a:solidFill>
                <a:srgbClr val="1F497D">
                  <a:lumMod val="50000"/>
                </a:srgbClr>
              </a:solidFill>
              <a:latin typeface="Calibri"/>
            </a:endParaRPr>
          </a:p>
        </p:txBody>
      </p:sp>
      <p:cxnSp>
        <p:nvCxnSpPr>
          <p:cNvPr id="34" name="Elbow Connector 33"/>
          <p:cNvCxnSpPr>
            <a:stCxn id="28" idx="0"/>
            <a:endCxn id="31" idx="0"/>
          </p:cNvCxnSpPr>
          <p:nvPr/>
        </p:nvCxnSpPr>
        <p:spPr>
          <a:xfrm rot="16200000" flipH="1">
            <a:off x="6357938" y="728662"/>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9" idx="0"/>
          </p:cNvCxnSpPr>
          <p:nvPr/>
        </p:nvCxnSpPr>
        <p:spPr>
          <a:xfrm flipV="1">
            <a:off x="5334000" y="35814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0" idx="0"/>
          </p:cNvCxnSpPr>
          <p:nvPr/>
        </p:nvCxnSpPr>
        <p:spPr>
          <a:xfrm flipV="1">
            <a:off x="7391400" y="35814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33" idx="1"/>
          </p:cNvCxnSpPr>
          <p:nvPr/>
        </p:nvCxnSpPr>
        <p:spPr>
          <a:xfrm rot="10800000">
            <a:off x="2514600" y="4419600"/>
            <a:ext cx="381000" cy="1219200"/>
          </a:xfrm>
          <a:prstGeom prst="bentConnector2">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1"/>
          </p:cNvCxnSpPr>
          <p:nvPr/>
        </p:nvCxnSpPr>
        <p:spPr>
          <a:xfrm flipH="1">
            <a:off x="2514600" y="4876800"/>
            <a:ext cx="381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272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a:bodyPr>
          <a:lstStyle/>
          <a:p>
            <a:r>
              <a:rPr lang="en-US" dirty="0" smtClean="0"/>
              <a:t>Resident Services Branch</a:t>
            </a:r>
            <a:endParaRPr lang="en-US" dirty="0"/>
          </a:p>
        </p:txBody>
      </p:sp>
      <p:sp>
        <p:nvSpPr>
          <p:cNvPr id="3" name="Content Placeholder 2"/>
          <p:cNvSpPr>
            <a:spLocks noGrp="1"/>
          </p:cNvSpPr>
          <p:nvPr>
            <p:ph idx="1"/>
          </p:nvPr>
        </p:nvSpPr>
        <p:spPr/>
        <p:txBody>
          <a:bodyPr/>
          <a:lstStyle/>
          <a:p>
            <a:pPr>
              <a:spcAft>
                <a:spcPts val="600"/>
              </a:spcAft>
            </a:pPr>
            <a:r>
              <a:rPr lang="en-US" dirty="0" smtClean="0"/>
              <a:t>Functions managed by the </a:t>
            </a:r>
            <a:r>
              <a:rPr lang="en-US" b="1" dirty="0" smtClean="0"/>
              <a:t>Resident Services Branch</a:t>
            </a:r>
            <a:r>
              <a:rPr lang="en-US" dirty="0" smtClean="0"/>
              <a:t> under Operations:</a:t>
            </a:r>
          </a:p>
          <a:p>
            <a:pPr lvl="1">
              <a:spcAft>
                <a:spcPts val="600"/>
              </a:spcAft>
            </a:pPr>
            <a:r>
              <a:rPr lang="en-US" dirty="0" smtClean="0"/>
              <a:t>Admission/Transfer and Discharge</a:t>
            </a:r>
          </a:p>
          <a:p>
            <a:pPr lvl="1">
              <a:spcAft>
                <a:spcPts val="600"/>
              </a:spcAft>
            </a:pPr>
            <a:r>
              <a:rPr lang="en-US" dirty="0" smtClean="0"/>
              <a:t>Nursing</a:t>
            </a:r>
          </a:p>
          <a:p>
            <a:pPr lvl="1">
              <a:spcAft>
                <a:spcPts val="600"/>
              </a:spcAft>
            </a:pPr>
            <a:r>
              <a:rPr lang="en-US" dirty="0" smtClean="0"/>
              <a:t>Medical Records</a:t>
            </a:r>
          </a:p>
          <a:p>
            <a:pPr lvl="1">
              <a:spcAft>
                <a:spcPts val="600"/>
              </a:spcAft>
            </a:pPr>
            <a:r>
              <a:rPr lang="en-US" dirty="0" smtClean="0"/>
              <a:t>Psychosocial</a:t>
            </a:r>
          </a:p>
          <a:p>
            <a:endParaRPr lang="en-US" dirty="0" smtClean="0"/>
          </a:p>
        </p:txBody>
      </p:sp>
      <p:sp>
        <p:nvSpPr>
          <p:cNvPr id="4" name="Rectangle 3"/>
          <p:cNvSpPr/>
          <p:nvPr/>
        </p:nvSpPr>
        <p:spPr>
          <a:xfrm>
            <a:off x="7848600" y="32766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5" name="Rectangle 4"/>
          <p:cNvSpPr/>
          <p:nvPr/>
        </p:nvSpPr>
        <p:spPr>
          <a:xfrm>
            <a:off x="8382000" y="4038600"/>
            <a:ext cx="1600200" cy="609600"/>
          </a:xfrm>
          <a:prstGeom prst="rect">
            <a:avLst/>
          </a:prstGeom>
          <a:solidFill>
            <a:schemeClr val="bg2">
              <a:lumMod val="40000"/>
              <a:lumOff val="60000"/>
              <a:alpha val="96863"/>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RESIDENT SERVICES BRANCH DIRECTOR</a:t>
            </a:r>
            <a:endParaRPr lang="en-US" sz="1200" b="1" dirty="0">
              <a:solidFill>
                <a:srgbClr val="1F497D">
                  <a:lumMod val="50000"/>
                </a:srgbClr>
              </a:solidFill>
              <a:latin typeface="Calibri"/>
            </a:endParaRPr>
          </a:p>
        </p:txBody>
      </p:sp>
      <p:sp>
        <p:nvSpPr>
          <p:cNvPr id="6" name="Rectangle 5"/>
          <p:cNvSpPr/>
          <p:nvPr/>
        </p:nvSpPr>
        <p:spPr>
          <a:xfrm>
            <a:off x="8382000" y="4800600"/>
            <a:ext cx="16002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INFRASTRUCTURE BRANCH DIRECTOR</a:t>
            </a:r>
            <a:endParaRPr lang="en-US" sz="1200" b="1" dirty="0">
              <a:solidFill>
                <a:srgbClr val="1F497D">
                  <a:lumMod val="50000"/>
                </a:srgbClr>
              </a:solidFill>
              <a:latin typeface="Calibri"/>
            </a:endParaRPr>
          </a:p>
        </p:txBody>
      </p:sp>
      <p:cxnSp>
        <p:nvCxnSpPr>
          <p:cNvPr id="7" name="Elbow Connector 6"/>
          <p:cNvCxnSpPr>
            <a:stCxn id="6" idx="1"/>
          </p:cNvCxnSpPr>
          <p:nvPr/>
        </p:nvCxnSpPr>
        <p:spPr>
          <a:xfrm rot="10800000">
            <a:off x="8001000" y="3886200"/>
            <a:ext cx="381000" cy="1219200"/>
          </a:xfrm>
          <a:prstGeom prst="bentConnector2">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1"/>
          </p:cNvCxnSpPr>
          <p:nvPr/>
        </p:nvCxnSpPr>
        <p:spPr>
          <a:xfrm flipH="1">
            <a:off x="8001000" y="4343400"/>
            <a:ext cx="381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949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lstStyle/>
          <a:p>
            <a:r>
              <a:rPr lang="en-US" dirty="0" smtClean="0"/>
              <a:t>Infrastructure Branch </a:t>
            </a:r>
            <a:endParaRPr lang="en-US" dirty="0"/>
          </a:p>
        </p:txBody>
      </p:sp>
      <p:sp>
        <p:nvSpPr>
          <p:cNvPr id="3" name="Content Placeholder 2"/>
          <p:cNvSpPr>
            <a:spLocks noGrp="1"/>
          </p:cNvSpPr>
          <p:nvPr>
            <p:ph idx="1"/>
          </p:nvPr>
        </p:nvSpPr>
        <p:spPr>
          <a:xfrm>
            <a:off x="2133600" y="1676400"/>
            <a:ext cx="8077200" cy="3048000"/>
          </a:xfrm>
        </p:spPr>
        <p:txBody>
          <a:bodyPr/>
          <a:lstStyle/>
          <a:p>
            <a:pPr>
              <a:spcAft>
                <a:spcPts val="600"/>
              </a:spcAft>
            </a:pPr>
            <a:r>
              <a:rPr lang="en-US" dirty="0"/>
              <a:t>F</a:t>
            </a:r>
            <a:r>
              <a:rPr lang="en-US" dirty="0" smtClean="0"/>
              <a:t>unctions managed by the </a:t>
            </a:r>
            <a:r>
              <a:rPr lang="en-US" b="1" dirty="0" smtClean="0"/>
              <a:t>Infrastructure Branch</a:t>
            </a:r>
            <a:r>
              <a:rPr lang="en-US" dirty="0" smtClean="0"/>
              <a:t> under Operations:</a:t>
            </a:r>
          </a:p>
          <a:p>
            <a:pPr lvl="1">
              <a:spcAft>
                <a:spcPts val="600"/>
              </a:spcAft>
            </a:pPr>
            <a:r>
              <a:rPr lang="en-US" dirty="0" smtClean="0"/>
              <a:t>Dietary</a:t>
            </a:r>
          </a:p>
          <a:p>
            <a:pPr lvl="1">
              <a:spcAft>
                <a:spcPts val="600"/>
              </a:spcAft>
            </a:pPr>
            <a:r>
              <a:rPr lang="en-US" dirty="0" smtClean="0"/>
              <a:t>Physical Plant</a:t>
            </a:r>
          </a:p>
          <a:p>
            <a:pPr lvl="1">
              <a:spcAft>
                <a:spcPts val="600"/>
              </a:spcAft>
            </a:pPr>
            <a:r>
              <a:rPr lang="en-US" dirty="0" smtClean="0"/>
              <a:t>Environmental</a:t>
            </a:r>
          </a:p>
          <a:p>
            <a:pPr marL="0" indent="0">
              <a:buNone/>
            </a:pPr>
            <a:endParaRPr lang="en-US" dirty="0"/>
          </a:p>
          <a:p>
            <a:endParaRPr lang="en-US" dirty="0"/>
          </a:p>
        </p:txBody>
      </p:sp>
      <p:pic>
        <p:nvPicPr>
          <p:cNvPr id="8196" name="Picture 4" descr="Caddo County, Okla., August 20, 2007 -- This nursing home was damaged by high winds from Tropical Storm Erin. Fortunately there were no fatalities. FEMA and the state conducted joint aerial preliminary damage assessments immediately following the severe weather to determine the extent of the damages and the impact on the state. Photo by: Patricia Brach/FEMA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7462" y="381000"/>
            <a:ext cx="1462577" cy="9745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48600" y="31242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6" name="Rectangle 5"/>
          <p:cNvSpPr/>
          <p:nvPr/>
        </p:nvSpPr>
        <p:spPr>
          <a:xfrm>
            <a:off x="8382000" y="3886200"/>
            <a:ext cx="16002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RESIDENT SERVICES BRANCH DIRECTOR</a:t>
            </a:r>
            <a:endParaRPr lang="en-US" sz="1200" b="1" dirty="0">
              <a:solidFill>
                <a:srgbClr val="1F497D">
                  <a:lumMod val="50000"/>
                </a:srgbClr>
              </a:solidFill>
              <a:latin typeface="Calibri"/>
            </a:endParaRPr>
          </a:p>
        </p:txBody>
      </p:sp>
      <p:sp>
        <p:nvSpPr>
          <p:cNvPr id="7" name="Rectangle 6"/>
          <p:cNvSpPr/>
          <p:nvPr/>
        </p:nvSpPr>
        <p:spPr>
          <a:xfrm>
            <a:off x="8382000" y="4648200"/>
            <a:ext cx="16002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INFRASTRUCTURE BRANCH DIRECTOR</a:t>
            </a:r>
            <a:endParaRPr lang="en-US" sz="1200" b="1" dirty="0">
              <a:solidFill>
                <a:srgbClr val="1F497D">
                  <a:lumMod val="50000"/>
                </a:srgbClr>
              </a:solidFill>
              <a:latin typeface="Calibri"/>
            </a:endParaRPr>
          </a:p>
        </p:txBody>
      </p:sp>
      <p:cxnSp>
        <p:nvCxnSpPr>
          <p:cNvPr id="8" name="Elbow Connector 7"/>
          <p:cNvCxnSpPr>
            <a:stCxn id="7" idx="1"/>
          </p:cNvCxnSpPr>
          <p:nvPr/>
        </p:nvCxnSpPr>
        <p:spPr>
          <a:xfrm rot="10800000">
            <a:off x="8001000" y="3733800"/>
            <a:ext cx="381000" cy="1219200"/>
          </a:xfrm>
          <a:prstGeom prst="bentConnector2">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1"/>
          </p:cNvCxnSpPr>
          <p:nvPr/>
        </p:nvCxnSpPr>
        <p:spPr>
          <a:xfrm flipH="1">
            <a:off x="8001000" y="4191000"/>
            <a:ext cx="381000"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910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a:xfrm>
            <a:off x="2133600" y="1600201"/>
            <a:ext cx="8077200" cy="3114675"/>
          </a:xfrm>
        </p:spPr>
        <p:txBody>
          <a:bodyPr>
            <a:normAutofit/>
          </a:bodyPr>
          <a:lstStyle/>
          <a:p>
            <a:r>
              <a:rPr lang="en-US" dirty="0" smtClean="0"/>
              <a:t>The “Planners”:</a:t>
            </a:r>
          </a:p>
          <a:p>
            <a:pPr lvl="1"/>
            <a:r>
              <a:rPr lang="en-US" dirty="0" smtClean="0"/>
              <a:t>Collect and report status information</a:t>
            </a:r>
          </a:p>
          <a:p>
            <a:pPr lvl="1"/>
            <a:r>
              <a:rPr lang="en-US" dirty="0" smtClean="0"/>
              <a:t>Prepare the Incident Action Plan (IAP) and other necessary forms and reports</a:t>
            </a:r>
          </a:p>
          <a:p>
            <a:pPr lvl="1"/>
            <a:r>
              <a:rPr lang="en-US" dirty="0" smtClean="0"/>
              <a:t>Support incident objectives established by the Incident Commander</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33400"/>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33600" y="51720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6" name="Rectangle 5"/>
          <p:cNvSpPr/>
          <p:nvPr/>
        </p:nvSpPr>
        <p:spPr>
          <a:xfrm>
            <a:off x="4191000" y="5172075"/>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7" name="Rectangle 6"/>
          <p:cNvSpPr/>
          <p:nvPr/>
        </p:nvSpPr>
        <p:spPr>
          <a:xfrm>
            <a:off x="6248400" y="51720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8" name="Rectangle 7"/>
          <p:cNvSpPr/>
          <p:nvPr/>
        </p:nvSpPr>
        <p:spPr>
          <a:xfrm>
            <a:off x="8305800" y="51816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cxnSp>
        <p:nvCxnSpPr>
          <p:cNvPr id="9" name="Elbow Connector 8"/>
          <p:cNvCxnSpPr>
            <a:stCxn id="5" idx="0"/>
            <a:endCxn id="8" idx="0"/>
          </p:cNvCxnSpPr>
          <p:nvPr/>
        </p:nvCxnSpPr>
        <p:spPr>
          <a:xfrm rot="16200000" flipH="1">
            <a:off x="6129338" y="2090737"/>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p:cNvCxnSpPr>
          <p:nvPr/>
        </p:nvCxnSpPr>
        <p:spPr>
          <a:xfrm flipV="1">
            <a:off x="7162800" y="49434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5400" y="49530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790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normAutofit/>
          </a:bodyPr>
          <a:lstStyle/>
          <a:p>
            <a:r>
              <a:rPr lang="en-US" dirty="0" smtClean="0"/>
              <a:t>The “Getters”:</a:t>
            </a:r>
          </a:p>
          <a:p>
            <a:pPr lvl="1"/>
            <a:r>
              <a:rPr lang="en-US" dirty="0" smtClean="0"/>
              <a:t>Acquire necessary staff, stuff and space </a:t>
            </a:r>
          </a:p>
          <a:p>
            <a:pPr lvl="1"/>
            <a:r>
              <a:rPr lang="en-US" dirty="0" smtClean="0"/>
              <a:t>Support IMT operations</a:t>
            </a:r>
          </a:p>
          <a:p>
            <a:pPr lvl="1"/>
            <a:r>
              <a:rPr lang="en-US" dirty="0" smtClean="0"/>
              <a:t>Ensure preservation of essential services and maintain facility supplies, equipment, transportation and labor pool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81000"/>
            <a:ext cx="2217906"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336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6" name="Rectangle 5"/>
          <p:cNvSpPr/>
          <p:nvPr/>
        </p:nvSpPr>
        <p:spPr>
          <a:xfrm>
            <a:off x="41910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7" name="Rectangle 6"/>
          <p:cNvSpPr/>
          <p:nvPr/>
        </p:nvSpPr>
        <p:spPr>
          <a:xfrm>
            <a:off x="6248400" y="5248275"/>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8" name="Rectangle 7"/>
          <p:cNvSpPr/>
          <p:nvPr/>
        </p:nvSpPr>
        <p:spPr>
          <a:xfrm>
            <a:off x="8305800" y="5257800"/>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cxnSp>
        <p:nvCxnSpPr>
          <p:cNvPr id="9" name="Elbow Connector 8"/>
          <p:cNvCxnSpPr>
            <a:stCxn id="5" idx="0"/>
            <a:endCxn id="8" idx="0"/>
          </p:cNvCxnSpPr>
          <p:nvPr/>
        </p:nvCxnSpPr>
        <p:spPr>
          <a:xfrm rot="16200000" flipH="1">
            <a:off x="6129338" y="2166937"/>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p:cNvCxnSpPr>
          <p:nvPr/>
        </p:nvCxnSpPr>
        <p:spPr>
          <a:xfrm flipV="1">
            <a:off x="7162800" y="50196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5400" y="50292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922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lstStyle/>
          <a:p>
            <a:r>
              <a:rPr lang="en-US" dirty="0" smtClean="0"/>
              <a:t>Finance and Administration</a:t>
            </a:r>
            <a:endParaRPr lang="en-US" dirty="0"/>
          </a:p>
        </p:txBody>
      </p:sp>
      <p:sp>
        <p:nvSpPr>
          <p:cNvPr id="3" name="Content Placeholder 2"/>
          <p:cNvSpPr>
            <a:spLocks noGrp="1"/>
          </p:cNvSpPr>
          <p:nvPr>
            <p:ph idx="1"/>
          </p:nvPr>
        </p:nvSpPr>
        <p:spPr>
          <a:xfrm>
            <a:off x="1986153" y="1447801"/>
            <a:ext cx="8229600" cy="4525963"/>
          </a:xfrm>
        </p:spPr>
        <p:txBody>
          <a:bodyPr>
            <a:normAutofit/>
          </a:bodyPr>
          <a:lstStyle/>
          <a:p>
            <a:r>
              <a:rPr lang="en-US" dirty="0" smtClean="0"/>
              <a:t>The “Supporters”:</a:t>
            </a:r>
          </a:p>
          <a:p>
            <a:pPr lvl="1"/>
            <a:r>
              <a:rPr lang="en-US" dirty="0" smtClean="0"/>
              <a:t>Track response costs and expenditures</a:t>
            </a:r>
          </a:p>
          <a:p>
            <a:pPr lvl="1"/>
            <a:r>
              <a:rPr lang="en-US" dirty="0" smtClean="0"/>
              <a:t>Purchase supplies and equipment</a:t>
            </a:r>
          </a:p>
          <a:p>
            <a:pPr lvl="1"/>
            <a:r>
              <a:rPr lang="en-US" dirty="0" smtClean="0"/>
              <a:t>Maintain detailed records</a:t>
            </a:r>
            <a:endParaRPr lang="en-US" dirty="0"/>
          </a:p>
          <a:p>
            <a:pPr lvl="1"/>
            <a:r>
              <a:rPr lang="en-US" dirty="0" smtClean="0"/>
              <a:t>Prepare payroll</a:t>
            </a:r>
            <a:endParaRPr lang="en-US" dirty="0"/>
          </a:p>
          <a:p>
            <a:pPr lvl="1"/>
            <a:r>
              <a:rPr lang="en-US" dirty="0" smtClean="0"/>
              <a:t>Perform </a:t>
            </a:r>
            <a:r>
              <a:rPr lang="en-US" dirty="0"/>
              <a:t>c</a:t>
            </a:r>
            <a:r>
              <a:rPr lang="en-US" dirty="0" smtClean="0"/>
              <a:t>lerical tasks</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444" y="2667001"/>
            <a:ext cx="1433513" cy="101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336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OPERATIONS SECTION CHIEF</a:t>
            </a:r>
            <a:endParaRPr lang="en-US" sz="1200" b="1" dirty="0">
              <a:solidFill>
                <a:srgbClr val="1F497D">
                  <a:lumMod val="50000"/>
                </a:srgbClr>
              </a:solidFill>
              <a:latin typeface="Calibri"/>
            </a:endParaRPr>
          </a:p>
        </p:txBody>
      </p:sp>
      <p:sp>
        <p:nvSpPr>
          <p:cNvPr id="6" name="Rectangle 5"/>
          <p:cNvSpPr/>
          <p:nvPr/>
        </p:nvSpPr>
        <p:spPr>
          <a:xfrm>
            <a:off x="41910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PLANNING SECTION CHIEF</a:t>
            </a:r>
            <a:endParaRPr lang="en-US" sz="1200" b="1" dirty="0">
              <a:solidFill>
                <a:srgbClr val="1F497D">
                  <a:lumMod val="50000"/>
                </a:srgbClr>
              </a:solidFill>
              <a:latin typeface="Calibri"/>
            </a:endParaRPr>
          </a:p>
        </p:txBody>
      </p:sp>
      <p:sp>
        <p:nvSpPr>
          <p:cNvPr id="7" name="Rectangle 6"/>
          <p:cNvSpPr/>
          <p:nvPr/>
        </p:nvSpPr>
        <p:spPr>
          <a:xfrm>
            <a:off x="6248400" y="5248275"/>
            <a:ext cx="1828800" cy="609600"/>
          </a:xfrm>
          <a:prstGeom prst="rect">
            <a:avLst/>
          </a:prstGeom>
          <a:solidFill>
            <a:schemeClr val="bg1">
              <a:lumMod val="20000"/>
              <a:lumOff val="80000"/>
              <a:alpha val="97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LOGISTICS SECTION </a:t>
            </a:r>
          </a:p>
          <a:p>
            <a:pPr algn="ctr"/>
            <a:r>
              <a:rPr lang="en-US" sz="1200" b="1" dirty="0">
                <a:solidFill>
                  <a:srgbClr val="1F497D">
                    <a:lumMod val="50000"/>
                  </a:srgbClr>
                </a:solidFill>
                <a:latin typeface="Calibri"/>
              </a:rPr>
              <a:t>CHIEF</a:t>
            </a:r>
            <a:endParaRPr lang="en-US" sz="1200" b="1" dirty="0">
              <a:solidFill>
                <a:srgbClr val="1F497D">
                  <a:lumMod val="50000"/>
                </a:srgbClr>
              </a:solidFill>
              <a:latin typeface="Calibri"/>
            </a:endParaRPr>
          </a:p>
        </p:txBody>
      </p:sp>
      <p:sp>
        <p:nvSpPr>
          <p:cNvPr id="8" name="Rectangle 7"/>
          <p:cNvSpPr/>
          <p:nvPr/>
        </p:nvSpPr>
        <p:spPr>
          <a:xfrm>
            <a:off x="8305800" y="5257800"/>
            <a:ext cx="1828800" cy="609600"/>
          </a:xfrm>
          <a:prstGeom prst="rect">
            <a:avLst/>
          </a:prstGeom>
          <a:solidFill>
            <a:schemeClr val="bg2">
              <a:lumMod val="40000"/>
              <a:lumOff val="60000"/>
              <a:alpha val="97000"/>
            </a:schemeClr>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F497D">
                    <a:lumMod val="50000"/>
                  </a:srgbClr>
                </a:solidFill>
                <a:latin typeface="Calibri"/>
              </a:rPr>
              <a:t>FINANCE/</a:t>
            </a:r>
          </a:p>
          <a:p>
            <a:pPr algn="ctr"/>
            <a:r>
              <a:rPr lang="en-US" sz="1200" b="1" dirty="0">
                <a:solidFill>
                  <a:srgbClr val="1F497D">
                    <a:lumMod val="50000"/>
                  </a:srgbClr>
                </a:solidFill>
                <a:latin typeface="Calibri"/>
              </a:rPr>
              <a:t>ADMINISTRATION SECTION </a:t>
            </a:r>
            <a:r>
              <a:rPr lang="en-US" sz="1200" b="1" dirty="0">
                <a:solidFill>
                  <a:srgbClr val="1F497D">
                    <a:lumMod val="50000"/>
                  </a:srgbClr>
                </a:solidFill>
                <a:latin typeface="Calibri"/>
              </a:rPr>
              <a:t>CHIEF</a:t>
            </a:r>
          </a:p>
        </p:txBody>
      </p:sp>
      <p:cxnSp>
        <p:nvCxnSpPr>
          <p:cNvPr id="9" name="Elbow Connector 8"/>
          <p:cNvCxnSpPr>
            <a:stCxn id="5" idx="0"/>
            <a:endCxn id="8" idx="0"/>
          </p:cNvCxnSpPr>
          <p:nvPr/>
        </p:nvCxnSpPr>
        <p:spPr>
          <a:xfrm rot="16200000" flipH="1">
            <a:off x="6129338" y="2166937"/>
            <a:ext cx="9525" cy="6172200"/>
          </a:xfrm>
          <a:prstGeom prst="bentConnector3">
            <a:avLst>
              <a:gd name="adj1" fmla="val -2400000"/>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p:cNvCxnSpPr>
          <p:nvPr/>
        </p:nvCxnSpPr>
        <p:spPr>
          <a:xfrm flipV="1">
            <a:off x="7162800" y="5019675"/>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5400" y="5029200"/>
            <a:ext cx="0" cy="2286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619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NHICS Flexibility and IMT Size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u="sng" dirty="0" smtClean="0"/>
              <a:t>size</a:t>
            </a:r>
            <a:r>
              <a:rPr lang="en-US" dirty="0" smtClean="0"/>
              <a:t> of the IMT is influenced by certain factors including the:</a:t>
            </a:r>
          </a:p>
          <a:p>
            <a:pPr lvl="1"/>
            <a:r>
              <a:rPr lang="en-US" dirty="0"/>
              <a:t>T</a:t>
            </a:r>
            <a:r>
              <a:rPr lang="en-US" dirty="0" smtClean="0"/>
              <a:t>ype of incident</a:t>
            </a:r>
          </a:p>
          <a:p>
            <a:pPr lvl="1"/>
            <a:r>
              <a:rPr lang="en-US" dirty="0"/>
              <a:t>M</a:t>
            </a:r>
            <a:r>
              <a:rPr lang="en-US" dirty="0" smtClean="0"/>
              <a:t>agnitude of impact to your facility </a:t>
            </a:r>
          </a:p>
          <a:p>
            <a:pPr lvl="1"/>
            <a:r>
              <a:rPr lang="en-US" dirty="0" smtClean="0"/>
              <a:t>Span of control</a:t>
            </a:r>
          </a:p>
          <a:p>
            <a:pPr lvl="2"/>
            <a:r>
              <a:rPr lang="en-US" dirty="0" smtClean="0"/>
              <a:t>No IMT member should supervise more than 3 to 7 people (average is 5)</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4800600"/>
            <a:ext cx="223491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588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Action Planning</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The six essential steps of Incident Action Planning are:</a:t>
            </a:r>
          </a:p>
          <a:p>
            <a:pPr marL="914400" lvl="1" indent="-514350">
              <a:spcAft>
                <a:spcPts val="600"/>
              </a:spcAft>
              <a:buFont typeface="+mj-lt"/>
              <a:buAutoNum type="arabicParenR"/>
            </a:pPr>
            <a:r>
              <a:rPr lang="en-US" dirty="0" smtClean="0"/>
              <a:t>Understand the nursing home’s policies and direction</a:t>
            </a:r>
          </a:p>
          <a:p>
            <a:pPr marL="914400" lvl="1" indent="-514350">
              <a:spcAft>
                <a:spcPts val="600"/>
              </a:spcAft>
              <a:buFont typeface="+mj-lt"/>
              <a:buAutoNum type="arabicParenR"/>
            </a:pPr>
            <a:r>
              <a:rPr lang="en-US" dirty="0" smtClean="0"/>
              <a:t>Assess the situation</a:t>
            </a:r>
          </a:p>
          <a:p>
            <a:pPr marL="914400" lvl="1" indent="-514350">
              <a:spcAft>
                <a:spcPts val="600"/>
              </a:spcAft>
              <a:buFont typeface="+mj-lt"/>
              <a:buAutoNum type="arabicParenR"/>
            </a:pPr>
            <a:r>
              <a:rPr lang="en-US" dirty="0" smtClean="0"/>
              <a:t>Establish incident objectives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5105400"/>
            <a:ext cx="1770714" cy="136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23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NHICS?</a:t>
            </a:r>
            <a:endParaRPr lang="en-US" dirty="0"/>
          </a:p>
        </p:txBody>
      </p:sp>
      <p:sp>
        <p:nvSpPr>
          <p:cNvPr id="3" name="Content Placeholder 2"/>
          <p:cNvSpPr>
            <a:spLocks noGrp="1"/>
          </p:cNvSpPr>
          <p:nvPr>
            <p:ph idx="1"/>
          </p:nvPr>
        </p:nvSpPr>
        <p:spPr>
          <a:xfrm>
            <a:off x="1905000" y="1600201"/>
            <a:ext cx="8305800" cy="4373563"/>
          </a:xfrm>
        </p:spPr>
        <p:txBody>
          <a:bodyPr>
            <a:normAutofit/>
          </a:bodyPr>
          <a:lstStyle/>
          <a:p>
            <a:r>
              <a:rPr lang="en-US" dirty="0" smtClean="0"/>
              <a:t>The Nursing Home Incident Command System:</a:t>
            </a:r>
          </a:p>
          <a:p>
            <a:pPr lvl="1"/>
            <a:r>
              <a:rPr lang="en-US" dirty="0" smtClean="0"/>
              <a:t>Is a practical, standardized approach for dealing with emergencies (not the same “business as usual”)</a:t>
            </a:r>
          </a:p>
          <a:p>
            <a:pPr lvl="1"/>
            <a:r>
              <a:rPr lang="en-US" dirty="0" smtClean="0"/>
              <a:t>Uses a </a:t>
            </a:r>
            <a:r>
              <a:rPr lang="en-US" u="sng" dirty="0" smtClean="0"/>
              <a:t>common language</a:t>
            </a:r>
            <a:r>
              <a:rPr lang="en-US" dirty="0" smtClean="0"/>
              <a:t> that all affected facilities and response agencies can recognize</a:t>
            </a:r>
          </a:p>
          <a:p>
            <a:pPr lvl="1"/>
            <a:r>
              <a:rPr lang="en-US" dirty="0" smtClean="0"/>
              <a:t>Is flexible and scalable to accommodate the demands of the incident and optimize your facility’s response</a:t>
            </a:r>
          </a:p>
        </p:txBody>
      </p:sp>
    </p:spTree>
    <p:extLst>
      <p:ext uri="{BB962C8B-B14F-4D97-AF65-F5344CB8AC3E}">
        <p14:creationId xmlns:p14="http://schemas.microsoft.com/office/powerpoint/2010/main" val="3127456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Incident Action Planning…</a:t>
            </a:r>
            <a:endParaRPr lang="en-US" dirty="0"/>
          </a:p>
        </p:txBody>
      </p:sp>
      <p:sp>
        <p:nvSpPr>
          <p:cNvPr id="3" name="Content Placeholder 2"/>
          <p:cNvSpPr>
            <a:spLocks noGrp="1"/>
          </p:cNvSpPr>
          <p:nvPr>
            <p:ph idx="1"/>
          </p:nvPr>
        </p:nvSpPr>
        <p:spPr>
          <a:xfrm>
            <a:off x="2057400" y="1600201"/>
            <a:ext cx="8229600" cy="4373563"/>
          </a:xfrm>
        </p:spPr>
        <p:txBody>
          <a:bodyPr>
            <a:normAutofit/>
          </a:bodyPr>
          <a:lstStyle/>
          <a:p>
            <a:pPr marL="914400" lvl="1" indent="-514350">
              <a:spcAft>
                <a:spcPts val="600"/>
              </a:spcAft>
              <a:buFont typeface="+mj-lt"/>
              <a:buAutoNum type="arabicParenR" startAt="4"/>
            </a:pPr>
            <a:r>
              <a:rPr lang="en-US" dirty="0" smtClean="0"/>
              <a:t>Determine appropriate strategies to achieve objectives</a:t>
            </a:r>
          </a:p>
          <a:p>
            <a:pPr marL="914400" lvl="1" indent="-514350">
              <a:spcAft>
                <a:spcPts val="600"/>
              </a:spcAft>
              <a:buFont typeface="+mj-lt"/>
              <a:buAutoNum type="arabicParenR" startAt="4"/>
            </a:pPr>
            <a:r>
              <a:rPr lang="en-US" dirty="0" smtClean="0"/>
              <a:t>Give tactical direction and ensure that it is followed</a:t>
            </a:r>
          </a:p>
          <a:p>
            <a:pPr marL="914400" lvl="1" indent="-514350">
              <a:spcAft>
                <a:spcPts val="600"/>
              </a:spcAft>
              <a:buFont typeface="+mj-lt"/>
              <a:buAutoNum type="arabicParenR" startAt="4"/>
            </a:pPr>
            <a:r>
              <a:rPr lang="en-US" dirty="0" smtClean="0"/>
              <a:t>Provide necessary back-up when tactical direction is initiated</a:t>
            </a:r>
          </a:p>
        </p:txBody>
      </p:sp>
    </p:spTree>
    <p:extLst>
      <p:ext uri="{BB962C8B-B14F-4D97-AF65-F5344CB8AC3E}">
        <p14:creationId xmlns:p14="http://schemas.microsoft.com/office/powerpoint/2010/main" val="848458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a:bodyPr>
          <a:lstStyle/>
          <a:p>
            <a:r>
              <a:rPr lang="en-US" dirty="0" smtClean="0"/>
              <a:t>Management by Objectives</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The Incident Commander sets the overall </a:t>
            </a:r>
            <a:r>
              <a:rPr lang="en-US" u="sng" dirty="0" smtClean="0"/>
              <a:t>objectives</a:t>
            </a:r>
            <a:r>
              <a:rPr lang="en-US" dirty="0" smtClean="0"/>
              <a:t> for response and recovery</a:t>
            </a:r>
          </a:p>
          <a:p>
            <a:pPr lvl="1">
              <a:spcAft>
                <a:spcPts val="600"/>
              </a:spcAft>
            </a:pPr>
            <a:r>
              <a:rPr lang="en-US" dirty="0" smtClean="0"/>
              <a:t>Once the Incident Commander has established the overall objectives, the IMT staff will develop </a:t>
            </a:r>
            <a:r>
              <a:rPr lang="en-US" u="sng" dirty="0" smtClean="0"/>
              <a:t>strategies</a:t>
            </a:r>
            <a:r>
              <a:rPr lang="en-US" dirty="0" smtClean="0"/>
              <a:t> for each section</a:t>
            </a:r>
          </a:p>
          <a:p>
            <a:pPr lvl="1">
              <a:spcAft>
                <a:spcPts val="600"/>
              </a:spcAft>
            </a:pPr>
            <a:r>
              <a:rPr lang="en-US" dirty="0" smtClean="0"/>
              <a:t>As the response evolves, needs and priorities may change, leading to revisions of the objectives and strategies</a:t>
            </a:r>
            <a:endParaRPr lang="en-US" dirty="0"/>
          </a:p>
        </p:txBody>
      </p:sp>
    </p:spTree>
    <p:extLst>
      <p:ext uri="{BB962C8B-B14F-4D97-AF65-F5344CB8AC3E}">
        <p14:creationId xmlns:p14="http://schemas.microsoft.com/office/powerpoint/2010/main" val="2188103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Incident Action Planning…</a:t>
            </a:r>
            <a:endParaRPr lang="en-US" dirty="0"/>
          </a:p>
        </p:txBody>
      </p:sp>
      <p:graphicFrame>
        <p:nvGraphicFramePr>
          <p:cNvPr id="4" name="Content Placeholder 3"/>
          <p:cNvGraphicFramePr>
            <a:graphicFrameLocks noGrp="1"/>
          </p:cNvGraphicFramePr>
          <p:nvPr>
            <p:ph idx="1"/>
            <p:extLst/>
          </p:nvPr>
        </p:nvGraphicFramePr>
        <p:xfrm>
          <a:off x="1752600" y="1371601"/>
          <a:ext cx="8686800" cy="4495799"/>
        </p:xfrm>
        <a:graphic>
          <a:graphicData uri="http://schemas.openxmlformats.org/drawingml/2006/table">
            <a:tbl>
              <a:tblPr firstRow="1" firstCol="1" bandRow="1">
                <a:tableStyleId>{5C22544A-7EE6-4342-B048-85BDC9FD1C3A}</a:tableStyleId>
              </a:tblPr>
              <a:tblGrid>
                <a:gridCol w="1586285">
                  <a:extLst>
                    <a:ext uri="{9D8B030D-6E8A-4147-A177-3AD203B41FA5}">
                      <a16:colId xmlns:a16="http://schemas.microsoft.com/office/drawing/2014/main" val="20000"/>
                    </a:ext>
                  </a:extLst>
                </a:gridCol>
                <a:gridCol w="1282750">
                  <a:extLst>
                    <a:ext uri="{9D8B030D-6E8A-4147-A177-3AD203B41FA5}">
                      <a16:colId xmlns:a16="http://schemas.microsoft.com/office/drawing/2014/main" val="20001"/>
                    </a:ext>
                  </a:extLst>
                </a:gridCol>
                <a:gridCol w="3289290">
                  <a:extLst>
                    <a:ext uri="{9D8B030D-6E8A-4147-A177-3AD203B41FA5}">
                      <a16:colId xmlns:a16="http://schemas.microsoft.com/office/drawing/2014/main" val="20002"/>
                    </a:ext>
                  </a:extLst>
                </a:gridCol>
                <a:gridCol w="2528475">
                  <a:extLst>
                    <a:ext uri="{9D8B030D-6E8A-4147-A177-3AD203B41FA5}">
                      <a16:colId xmlns:a16="http://schemas.microsoft.com/office/drawing/2014/main" val="20003"/>
                    </a:ext>
                  </a:extLst>
                </a:gridCol>
              </a:tblGrid>
              <a:tr h="326967">
                <a:tc>
                  <a:txBody>
                    <a:bodyPr/>
                    <a:lstStyle/>
                    <a:p>
                      <a:pPr marL="0" marR="0" algn="ctr">
                        <a:lnSpc>
                          <a:spcPct val="110000"/>
                        </a:lnSpc>
                        <a:spcBef>
                          <a:spcPts val="300"/>
                        </a:spcBef>
                        <a:spcAft>
                          <a:spcPts val="300"/>
                        </a:spcAft>
                      </a:pPr>
                      <a:r>
                        <a:rPr lang="en-US" sz="1600" dirty="0">
                          <a:effectLst/>
                        </a:rPr>
                        <a:t>Action</a:t>
                      </a:r>
                      <a:endParaRPr lang="en-US" sz="1100" dirty="0">
                        <a:effectLst/>
                        <a:latin typeface="Calibri"/>
                        <a:ea typeface="Calibri"/>
                        <a:cs typeface="Times New Roman"/>
                      </a:endParaRPr>
                    </a:p>
                  </a:txBody>
                  <a:tcPr marL="68304" marR="68304" marT="0" marB="0"/>
                </a:tc>
                <a:tc>
                  <a:txBody>
                    <a:bodyPr/>
                    <a:lstStyle/>
                    <a:p>
                      <a:pPr marL="0" marR="0" algn="ctr">
                        <a:lnSpc>
                          <a:spcPct val="110000"/>
                        </a:lnSpc>
                        <a:spcBef>
                          <a:spcPts val="300"/>
                        </a:spcBef>
                        <a:spcAft>
                          <a:spcPts val="300"/>
                        </a:spcAft>
                      </a:pPr>
                      <a:r>
                        <a:rPr lang="en-US" sz="1600" dirty="0">
                          <a:effectLst/>
                        </a:rPr>
                        <a:t>Who</a:t>
                      </a:r>
                      <a:endParaRPr lang="en-US" sz="1100" dirty="0">
                        <a:effectLst/>
                        <a:latin typeface="Calibri"/>
                        <a:ea typeface="Calibri"/>
                        <a:cs typeface="Times New Roman"/>
                      </a:endParaRPr>
                    </a:p>
                  </a:txBody>
                  <a:tcPr marL="68304" marR="68304" marT="0" marB="0"/>
                </a:tc>
                <a:tc>
                  <a:txBody>
                    <a:bodyPr/>
                    <a:lstStyle/>
                    <a:p>
                      <a:pPr marL="0" marR="0" algn="ctr">
                        <a:lnSpc>
                          <a:spcPct val="110000"/>
                        </a:lnSpc>
                        <a:spcBef>
                          <a:spcPts val="300"/>
                        </a:spcBef>
                        <a:spcAft>
                          <a:spcPts val="300"/>
                        </a:spcAft>
                      </a:pPr>
                      <a:r>
                        <a:rPr lang="en-US" sz="1600" dirty="0">
                          <a:effectLst/>
                        </a:rPr>
                        <a:t>What</a:t>
                      </a:r>
                      <a:endParaRPr lang="en-US" sz="1100" dirty="0">
                        <a:effectLst/>
                        <a:latin typeface="Calibri"/>
                        <a:ea typeface="Calibri"/>
                        <a:cs typeface="Times New Roman"/>
                      </a:endParaRPr>
                    </a:p>
                  </a:txBody>
                  <a:tcPr marL="68304" marR="68304" marT="0" marB="0"/>
                </a:tc>
                <a:tc>
                  <a:txBody>
                    <a:bodyPr/>
                    <a:lstStyle/>
                    <a:p>
                      <a:pPr marL="0" marR="0" algn="ctr">
                        <a:lnSpc>
                          <a:spcPct val="110000"/>
                        </a:lnSpc>
                        <a:spcBef>
                          <a:spcPts val="300"/>
                        </a:spcBef>
                        <a:spcAft>
                          <a:spcPts val="300"/>
                        </a:spcAft>
                      </a:pPr>
                      <a:r>
                        <a:rPr lang="en-US" sz="1600" dirty="0">
                          <a:effectLst/>
                        </a:rPr>
                        <a:t>Example</a:t>
                      </a:r>
                      <a:endParaRPr lang="en-US" sz="1100" dirty="0">
                        <a:effectLst/>
                        <a:latin typeface="Calibri"/>
                        <a:ea typeface="Calibri"/>
                        <a:cs typeface="Times New Roman"/>
                      </a:endParaRPr>
                    </a:p>
                  </a:txBody>
                  <a:tcPr marL="68304" marR="68304" marT="0" marB="0"/>
                </a:tc>
                <a:extLst>
                  <a:ext uri="{0D108BD9-81ED-4DB2-BD59-A6C34878D82A}">
                    <a16:rowId xmlns:a16="http://schemas.microsoft.com/office/drawing/2014/main" val="10000"/>
                  </a:ext>
                </a:extLst>
              </a:tr>
              <a:tr h="993443">
                <a:tc>
                  <a:txBody>
                    <a:bodyPr/>
                    <a:lstStyle/>
                    <a:p>
                      <a:pPr marL="0" marR="0">
                        <a:lnSpc>
                          <a:spcPct val="105000"/>
                        </a:lnSpc>
                        <a:spcBef>
                          <a:spcPts val="600"/>
                        </a:spcBef>
                        <a:spcAft>
                          <a:spcPts val="300"/>
                        </a:spcAft>
                      </a:pPr>
                      <a:r>
                        <a:rPr lang="en-US" sz="1600" dirty="0">
                          <a:effectLst/>
                        </a:rPr>
                        <a:t>Establish INCIDENT OBJECTIVES</a:t>
                      </a:r>
                      <a:r>
                        <a:rPr lang="en-US" sz="1600" baseline="30000" dirty="0">
                          <a:effectLst/>
                        </a:rPr>
                        <a:t>1</a:t>
                      </a:r>
                      <a:endParaRPr lang="en-US" sz="1100" dirty="0">
                        <a:effectLst/>
                        <a:latin typeface="Calibri"/>
                        <a:ea typeface="Calibri"/>
                        <a:cs typeface="Times New Roman"/>
                      </a:endParaRPr>
                    </a:p>
                  </a:txBody>
                  <a:tcPr marL="68304" marR="68304" marT="0" marB="0"/>
                </a:tc>
                <a:tc>
                  <a:txBody>
                    <a:bodyPr/>
                    <a:lstStyle/>
                    <a:p>
                      <a:pPr marL="0" marR="0">
                        <a:lnSpc>
                          <a:spcPct val="105000"/>
                        </a:lnSpc>
                        <a:spcBef>
                          <a:spcPts val="600"/>
                        </a:spcBef>
                        <a:spcAft>
                          <a:spcPts val="300"/>
                        </a:spcAft>
                      </a:pPr>
                      <a:r>
                        <a:rPr lang="en-US" sz="1600" dirty="0">
                          <a:solidFill>
                            <a:srgbClr val="000000"/>
                          </a:solidFill>
                          <a:effectLst/>
                        </a:rPr>
                        <a:t>Incident Commander </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600"/>
                        </a:spcBef>
                        <a:spcAft>
                          <a:spcPts val="300"/>
                        </a:spcAft>
                      </a:pPr>
                      <a:r>
                        <a:rPr lang="en-US" sz="1600" dirty="0">
                          <a:solidFill>
                            <a:srgbClr val="000000"/>
                          </a:solidFill>
                          <a:effectLst/>
                        </a:rPr>
                        <a:t>The major priorities for incident </a:t>
                      </a:r>
                      <a:r>
                        <a:rPr lang="en-US" sz="1600" dirty="0" smtClean="0">
                          <a:solidFill>
                            <a:srgbClr val="000000"/>
                          </a:solidFill>
                          <a:effectLst/>
                        </a:rPr>
                        <a:t>response </a:t>
                      </a:r>
                      <a:r>
                        <a:rPr lang="en-US" sz="1600" baseline="0" dirty="0" smtClean="0">
                          <a:solidFill>
                            <a:srgbClr val="000000"/>
                          </a:solidFill>
                          <a:effectLst/>
                        </a:rPr>
                        <a:t> (include in Incident Action Plan)</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600"/>
                        </a:spcBef>
                        <a:spcAft>
                          <a:spcPts val="300"/>
                        </a:spcAft>
                      </a:pPr>
                      <a:r>
                        <a:rPr lang="en-US" sz="1600" dirty="0">
                          <a:solidFill>
                            <a:srgbClr val="000000"/>
                          </a:solidFill>
                          <a:effectLst/>
                        </a:rPr>
                        <a:t>Ensure the safety of residents, staff and visitors</a:t>
                      </a:r>
                      <a:endParaRPr lang="en-US" sz="1100" dirty="0">
                        <a:solidFill>
                          <a:srgbClr val="000000"/>
                        </a:solidFill>
                        <a:effectLst/>
                        <a:latin typeface="Calibri"/>
                        <a:ea typeface="Calibri"/>
                        <a:cs typeface="Times New Roman"/>
                      </a:endParaRPr>
                    </a:p>
                  </a:txBody>
                  <a:tcPr marL="68304" marR="68304" marT="0" marB="0"/>
                </a:tc>
                <a:extLst>
                  <a:ext uri="{0D108BD9-81ED-4DB2-BD59-A6C34878D82A}">
                    <a16:rowId xmlns:a16="http://schemas.microsoft.com/office/drawing/2014/main" val="10001"/>
                  </a:ext>
                </a:extLst>
              </a:tr>
              <a:tr h="1727879">
                <a:tc>
                  <a:txBody>
                    <a:bodyPr/>
                    <a:lstStyle/>
                    <a:p>
                      <a:pPr marL="0" marR="0">
                        <a:lnSpc>
                          <a:spcPct val="105000"/>
                        </a:lnSpc>
                        <a:spcBef>
                          <a:spcPts val="300"/>
                        </a:spcBef>
                        <a:spcAft>
                          <a:spcPts val="300"/>
                        </a:spcAft>
                      </a:pPr>
                      <a:r>
                        <a:rPr lang="en-US" sz="1600" dirty="0">
                          <a:effectLst/>
                        </a:rPr>
                        <a:t>Establish STRATEGIES</a:t>
                      </a:r>
                      <a:r>
                        <a:rPr lang="en-US" sz="1600" baseline="30000" dirty="0">
                          <a:effectLst/>
                        </a:rPr>
                        <a:t>2</a:t>
                      </a:r>
                      <a:r>
                        <a:rPr lang="en-US" sz="1600" dirty="0">
                          <a:effectLst/>
                        </a:rPr>
                        <a:t> to meet the Objectives</a:t>
                      </a:r>
                      <a:endParaRPr lang="en-US" sz="1100" dirty="0">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Section Chiefs</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The major approaches that will be under taken by each section to achieve the incident objectives established by the Incident Commander and contained in the Incident Action Plan (IAP)</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Assess the building for structural damage due to the earthquake</a:t>
                      </a:r>
                      <a:endParaRPr lang="en-US" sz="1100" dirty="0">
                        <a:solidFill>
                          <a:srgbClr val="000000"/>
                        </a:solidFill>
                        <a:effectLst/>
                        <a:latin typeface="Calibri"/>
                        <a:ea typeface="Calibri"/>
                        <a:cs typeface="Times New Roman"/>
                      </a:endParaRPr>
                    </a:p>
                  </a:txBody>
                  <a:tcPr marL="68304" marR="68304" marT="0" marB="0"/>
                </a:tc>
                <a:extLst>
                  <a:ext uri="{0D108BD9-81ED-4DB2-BD59-A6C34878D82A}">
                    <a16:rowId xmlns:a16="http://schemas.microsoft.com/office/drawing/2014/main" val="10002"/>
                  </a:ext>
                </a:extLst>
              </a:tr>
              <a:tr h="1447510">
                <a:tc>
                  <a:txBody>
                    <a:bodyPr/>
                    <a:lstStyle/>
                    <a:p>
                      <a:pPr marL="0" marR="0">
                        <a:lnSpc>
                          <a:spcPct val="105000"/>
                        </a:lnSpc>
                        <a:spcBef>
                          <a:spcPts val="300"/>
                        </a:spcBef>
                        <a:spcAft>
                          <a:spcPts val="300"/>
                        </a:spcAft>
                      </a:pPr>
                      <a:r>
                        <a:rPr lang="en-US" sz="1600" dirty="0">
                          <a:effectLst/>
                        </a:rPr>
                        <a:t>Decide on and implement TACTICS</a:t>
                      </a:r>
                      <a:r>
                        <a:rPr lang="en-US" sz="1600" baseline="30000" dirty="0">
                          <a:effectLst/>
                        </a:rPr>
                        <a:t>3</a:t>
                      </a:r>
                      <a:r>
                        <a:rPr lang="en-US" sz="1600" dirty="0">
                          <a:effectLst/>
                        </a:rPr>
                        <a:t> to meet the Objectives</a:t>
                      </a:r>
                      <a:endParaRPr lang="en-US" sz="1100" dirty="0">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Section Chiefs</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The specific actions that will be under taken by each section to achieve the objectives established in the Incident Action Plan (IAP)</a:t>
                      </a:r>
                      <a:endParaRPr lang="en-US" sz="1100" dirty="0">
                        <a:solidFill>
                          <a:srgbClr val="000000"/>
                        </a:solidFill>
                        <a:effectLst/>
                        <a:latin typeface="Calibri"/>
                        <a:ea typeface="Calibri"/>
                        <a:cs typeface="Times New Roman"/>
                      </a:endParaRPr>
                    </a:p>
                  </a:txBody>
                  <a:tcPr marL="68304" marR="68304" marT="0" marB="0"/>
                </a:tc>
                <a:tc>
                  <a:txBody>
                    <a:bodyPr/>
                    <a:lstStyle/>
                    <a:p>
                      <a:pPr marL="0" marR="0">
                        <a:lnSpc>
                          <a:spcPct val="105000"/>
                        </a:lnSpc>
                        <a:spcBef>
                          <a:spcPts val="300"/>
                        </a:spcBef>
                        <a:spcAft>
                          <a:spcPts val="300"/>
                        </a:spcAft>
                      </a:pPr>
                      <a:r>
                        <a:rPr lang="en-US" sz="1600" dirty="0">
                          <a:solidFill>
                            <a:srgbClr val="000000"/>
                          </a:solidFill>
                          <a:effectLst/>
                        </a:rPr>
                        <a:t>Equip the assessment team with appropriate protective gear and tools to conduct assessments.</a:t>
                      </a:r>
                      <a:endParaRPr lang="en-US" sz="1100" dirty="0">
                        <a:solidFill>
                          <a:srgbClr val="000000"/>
                        </a:solidFill>
                        <a:effectLst/>
                        <a:latin typeface="Calibri"/>
                        <a:ea typeface="Calibri"/>
                        <a:cs typeface="Times New Roman"/>
                      </a:endParaRPr>
                    </a:p>
                  </a:txBody>
                  <a:tcPr marL="68304" marR="68304"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4124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6705600" cy="1143000"/>
          </a:xfrm>
        </p:spPr>
        <p:txBody>
          <a:bodyPr>
            <a:normAutofit fontScale="90000"/>
          </a:bodyPr>
          <a:lstStyle/>
          <a:p>
            <a:r>
              <a:rPr lang="en-US" dirty="0" smtClean="0"/>
              <a:t>Nursing Home Command Center</a:t>
            </a:r>
            <a:endParaRPr lang="en-US" dirty="0"/>
          </a:p>
        </p:txBody>
      </p:sp>
      <p:sp>
        <p:nvSpPr>
          <p:cNvPr id="3" name="Content Placeholder 2"/>
          <p:cNvSpPr>
            <a:spLocks noGrp="1"/>
          </p:cNvSpPr>
          <p:nvPr>
            <p:ph idx="1"/>
          </p:nvPr>
        </p:nvSpPr>
        <p:spPr/>
        <p:txBody>
          <a:bodyPr>
            <a:normAutofit/>
          </a:bodyPr>
          <a:lstStyle/>
          <a:p>
            <a:pPr>
              <a:spcAft>
                <a:spcPts val="600"/>
              </a:spcAft>
            </a:pPr>
            <a:r>
              <a:rPr lang="en-US" dirty="0" smtClean="0"/>
              <a:t>The Nursing Home Command Center (NHCC) is the location where IMT staff work during an incident. It should be:</a:t>
            </a:r>
          </a:p>
          <a:p>
            <a:pPr lvl="1">
              <a:spcAft>
                <a:spcPts val="600"/>
              </a:spcAft>
            </a:pPr>
            <a:r>
              <a:rPr lang="en-US" dirty="0" smtClean="0"/>
              <a:t>Safe and secure</a:t>
            </a:r>
          </a:p>
          <a:p>
            <a:pPr lvl="1">
              <a:spcAft>
                <a:spcPts val="600"/>
              </a:spcAft>
            </a:pPr>
            <a:r>
              <a:rPr lang="en-US" dirty="0" smtClean="0"/>
              <a:t>Equipped with adequate technology</a:t>
            </a:r>
          </a:p>
          <a:p>
            <a:pPr lvl="1">
              <a:spcAft>
                <a:spcPts val="600"/>
              </a:spcAft>
            </a:pPr>
            <a:r>
              <a:rPr lang="en-US" dirty="0" smtClean="0"/>
              <a:t>Easily accessible to bathrooms and food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3962400"/>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648" y="5846826"/>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648" y="4876800"/>
            <a:ext cx="758952" cy="7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236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fontScale="90000"/>
          </a:bodyPr>
          <a:lstStyle/>
          <a:p>
            <a:r>
              <a:rPr lang="en-US" dirty="0" smtClean="0"/>
              <a:t>Nursing Home Command Center…</a:t>
            </a:r>
            <a:endParaRPr lang="en-US" dirty="0"/>
          </a:p>
        </p:txBody>
      </p:sp>
      <p:sp>
        <p:nvSpPr>
          <p:cNvPr id="3" name="Content Placeholder 2"/>
          <p:cNvSpPr>
            <a:spLocks noGrp="1"/>
          </p:cNvSpPr>
          <p:nvPr>
            <p:ph idx="1"/>
          </p:nvPr>
        </p:nvSpPr>
        <p:spPr>
          <a:xfrm>
            <a:off x="1676400" y="1219200"/>
            <a:ext cx="8839200" cy="5029200"/>
          </a:xfrm>
        </p:spPr>
        <p:txBody>
          <a:bodyPr>
            <a:normAutofit lnSpcReduction="10000"/>
          </a:bodyPr>
          <a:lstStyle/>
          <a:p>
            <a:pPr>
              <a:spcBef>
                <a:spcPts val="0"/>
              </a:spcBef>
              <a:spcAft>
                <a:spcPts val="600"/>
              </a:spcAft>
            </a:pPr>
            <a:r>
              <a:rPr lang="en-US" dirty="0" smtClean="0"/>
              <a:t>The NHCC should have access to:</a:t>
            </a:r>
          </a:p>
          <a:p>
            <a:pPr lvl="1">
              <a:spcBef>
                <a:spcPts val="0"/>
              </a:spcBef>
              <a:spcAft>
                <a:spcPts val="600"/>
              </a:spcAft>
            </a:pPr>
            <a:r>
              <a:rPr lang="en-US" dirty="0" smtClean="0"/>
              <a:t>Basic office supplies</a:t>
            </a:r>
          </a:p>
          <a:p>
            <a:pPr lvl="1">
              <a:spcBef>
                <a:spcPts val="0"/>
              </a:spcBef>
              <a:spcAft>
                <a:spcPts val="600"/>
              </a:spcAft>
            </a:pPr>
            <a:r>
              <a:rPr lang="en-US" dirty="0" smtClean="0"/>
              <a:t>NHICS documentation (electronic &amp; hard copy)</a:t>
            </a:r>
          </a:p>
          <a:p>
            <a:pPr lvl="1">
              <a:spcBef>
                <a:spcPts val="0"/>
              </a:spcBef>
              <a:spcAft>
                <a:spcPts val="600"/>
              </a:spcAft>
            </a:pPr>
            <a:r>
              <a:rPr lang="en-US" dirty="0" smtClean="0"/>
              <a:t>Facility maps &amp; floor plans</a:t>
            </a:r>
          </a:p>
          <a:p>
            <a:pPr lvl="2">
              <a:spcBef>
                <a:spcPts val="0"/>
              </a:spcBef>
              <a:spcAft>
                <a:spcPts val="600"/>
              </a:spcAft>
            </a:pPr>
            <a:r>
              <a:rPr lang="en-US" dirty="0" smtClean="0"/>
              <a:t>Location of fire extinguishers, utility shut-offs, AEDs, etc. </a:t>
            </a:r>
          </a:p>
          <a:p>
            <a:pPr lvl="1">
              <a:spcBef>
                <a:spcPts val="0"/>
              </a:spcBef>
              <a:spcAft>
                <a:spcPts val="600"/>
              </a:spcAft>
            </a:pPr>
            <a:r>
              <a:rPr lang="en-US" dirty="0" smtClean="0"/>
              <a:t>Facility Emergency Operations Plan (EOP), including all emergency procedures</a:t>
            </a:r>
          </a:p>
          <a:p>
            <a:pPr lvl="1">
              <a:spcBef>
                <a:spcPts val="0"/>
              </a:spcBef>
              <a:spcAft>
                <a:spcPts val="600"/>
              </a:spcAft>
            </a:pPr>
            <a:r>
              <a:rPr lang="en-US" dirty="0" smtClean="0"/>
              <a:t>Whiteboard for current status information</a:t>
            </a:r>
          </a:p>
          <a:p>
            <a:pPr lvl="1">
              <a:spcBef>
                <a:spcPts val="0"/>
              </a:spcBef>
              <a:spcAft>
                <a:spcPts val="600"/>
              </a:spcAft>
            </a:pPr>
            <a:r>
              <a:rPr lang="en-US" dirty="0" smtClean="0"/>
              <a:t>Emergency Resource Directory that includes important information, e.g., contact information for staff, suppliers, community response agencies, etc.</a:t>
            </a:r>
            <a:endParaRPr lang="en-US" dirty="0"/>
          </a:p>
        </p:txBody>
      </p:sp>
    </p:spTree>
    <p:extLst>
      <p:ext uri="{BB962C8B-B14F-4D97-AF65-F5344CB8AC3E}">
        <p14:creationId xmlns:p14="http://schemas.microsoft.com/office/powerpoint/2010/main" val="576516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normAutofit fontScale="90000"/>
          </a:bodyPr>
          <a:lstStyle/>
          <a:p>
            <a:r>
              <a:rPr lang="en-US" dirty="0" smtClean="0"/>
              <a:t>Nursing Home Command Center…</a:t>
            </a:r>
            <a:endParaRPr lang="en-US" dirty="0"/>
          </a:p>
        </p:txBody>
      </p:sp>
      <p:sp>
        <p:nvSpPr>
          <p:cNvPr id="3" name="Content Placeholder 2"/>
          <p:cNvSpPr>
            <a:spLocks noGrp="1"/>
          </p:cNvSpPr>
          <p:nvPr>
            <p:ph idx="1"/>
          </p:nvPr>
        </p:nvSpPr>
        <p:spPr>
          <a:xfrm>
            <a:off x="1981200" y="1447801"/>
            <a:ext cx="8382000" cy="4525963"/>
          </a:xfrm>
        </p:spPr>
        <p:txBody>
          <a:bodyPr>
            <a:normAutofit/>
          </a:bodyPr>
          <a:lstStyle/>
          <a:p>
            <a:r>
              <a:rPr lang="en-US" dirty="0" smtClean="0"/>
              <a:t>Organizational tips include:</a:t>
            </a:r>
          </a:p>
          <a:p>
            <a:pPr lvl="1"/>
            <a:r>
              <a:rPr lang="en-US" dirty="0" smtClean="0"/>
              <a:t>Keep files and supplies organized</a:t>
            </a:r>
          </a:p>
          <a:p>
            <a:pPr lvl="1"/>
            <a:r>
              <a:rPr lang="en-US" dirty="0" smtClean="0"/>
              <a:t>Easy to locate documentation</a:t>
            </a:r>
          </a:p>
          <a:p>
            <a:pPr lvl="2"/>
            <a:r>
              <a:rPr lang="en-US" dirty="0" smtClean="0"/>
              <a:t>Electronic and paper copies of NHICS forms</a:t>
            </a:r>
          </a:p>
          <a:p>
            <a:pPr lvl="1"/>
            <a:r>
              <a:rPr lang="en-US" dirty="0" smtClean="0"/>
              <a:t>Utilize color coding for incident-specific response documents</a:t>
            </a:r>
          </a:p>
          <a:p>
            <a:pPr lvl="1"/>
            <a:r>
              <a:rPr lang="en-US" dirty="0" smtClean="0"/>
              <a:t>Customize documentation to your facility</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082" y="1619250"/>
            <a:ext cx="2058318" cy="1123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49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lstStyle/>
          <a:p>
            <a:r>
              <a:rPr lang="en-US" dirty="0"/>
              <a:t>Knowledge Check - Question 1</a:t>
            </a:r>
          </a:p>
        </p:txBody>
      </p:sp>
      <p:sp>
        <p:nvSpPr>
          <p:cNvPr id="3" name="Content Placeholder 2"/>
          <p:cNvSpPr>
            <a:spLocks noGrp="1"/>
          </p:cNvSpPr>
          <p:nvPr>
            <p:ph idx="1"/>
          </p:nvPr>
        </p:nvSpPr>
        <p:spPr/>
        <p:txBody>
          <a:bodyPr>
            <a:normAutofit/>
          </a:bodyPr>
          <a:lstStyle/>
          <a:p>
            <a:pPr marL="0" indent="0">
              <a:buNone/>
            </a:pPr>
            <a:r>
              <a:rPr lang="en-US" dirty="0" smtClean="0"/>
              <a:t>The Safety Officer does all of the following </a:t>
            </a:r>
            <a:r>
              <a:rPr lang="en-US" u="sng" dirty="0" smtClean="0"/>
              <a:t>except</a:t>
            </a:r>
            <a:r>
              <a:rPr lang="en-US" dirty="0" smtClean="0"/>
              <a:t>:</a:t>
            </a:r>
          </a:p>
          <a:p>
            <a:pPr marL="914400" lvl="1" indent="-514350">
              <a:buFont typeface="+mj-lt"/>
              <a:buAutoNum type="alphaUcPeriod"/>
            </a:pPr>
            <a:r>
              <a:rPr lang="en-US" dirty="0" smtClean="0"/>
              <a:t>Attend briefings to share facility safety requirements and recommendations</a:t>
            </a:r>
          </a:p>
          <a:p>
            <a:pPr marL="914400" lvl="1" indent="-514350">
              <a:buFont typeface="+mj-lt"/>
              <a:buAutoNum type="alphaUcPeriod"/>
            </a:pPr>
            <a:r>
              <a:rPr lang="en-US" dirty="0" smtClean="0"/>
              <a:t>Coordinate facility security</a:t>
            </a:r>
          </a:p>
          <a:p>
            <a:pPr marL="914400" lvl="1" indent="-514350">
              <a:buFont typeface="+mj-lt"/>
              <a:buAutoNum type="alphaUcPeriod"/>
            </a:pPr>
            <a:r>
              <a:rPr lang="en-US" dirty="0" smtClean="0"/>
              <a:t>Brief the media on administration-approved information</a:t>
            </a:r>
          </a:p>
          <a:p>
            <a:pPr marL="914400" lvl="1" indent="-514350">
              <a:buFont typeface="+mj-lt"/>
              <a:buAutoNum type="alphaUcPeriod"/>
            </a:pPr>
            <a:r>
              <a:rPr lang="en-US" dirty="0" smtClean="0"/>
              <a:t>Evaluate incident hazards and identify vulnerabilities</a:t>
            </a:r>
          </a:p>
          <a:p>
            <a:pPr marL="514350" indent="-514350">
              <a:buFont typeface="+mj-lt"/>
              <a:buAutoNum type="alphaUcPeriod"/>
            </a:pPr>
            <a:endParaRPr lang="en-US" dirty="0" smtClean="0"/>
          </a:p>
        </p:txBody>
      </p:sp>
    </p:spTree>
    <p:extLst>
      <p:ext uri="{BB962C8B-B14F-4D97-AF65-F5344CB8AC3E}">
        <p14:creationId xmlns:p14="http://schemas.microsoft.com/office/powerpoint/2010/main" val="2501321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Knowledge Check - Question 2</a:t>
            </a:r>
          </a:p>
        </p:txBody>
      </p:sp>
      <p:sp>
        <p:nvSpPr>
          <p:cNvPr id="3" name="Content Placeholder 2"/>
          <p:cNvSpPr>
            <a:spLocks noGrp="1"/>
          </p:cNvSpPr>
          <p:nvPr>
            <p:ph idx="1"/>
          </p:nvPr>
        </p:nvSpPr>
        <p:spPr>
          <a:xfrm>
            <a:off x="2133600" y="1524001"/>
            <a:ext cx="8077200" cy="4449763"/>
          </a:xfrm>
        </p:spPr>
        <p:txBody>
          <a:bodyPr>
            <a:normAutofit/>
          </a:bodyPr>
          <a:lstStyle/>
          <a:p>
            <a:pPr marL="0" indent="0">
              <a:spcAft>
                <a:spcPts val="600"/>
              </a:spcAft>
              <a:buNone/>
            </a:pPr>
            <a:r>
              <a:rPr lang="en-US" dirty="0" smtClean="0"/>
              <a:t>When </a:t>
            </a:r>
            <a:r>
              <a:rPr lang="en-US" dirty="0"/>
              <a:t>organizing </a:t>
            </a:r>
            <a:r>
              <a:rPr lang="en-US" dirty="0" smtClean="0"/>
              <a:t>the IMT to respond to an emergency, the least important consideration at the onset of activation is </a:t>
            </a:r>
            <a:r>
              <a:rPr lang="en-US" dirty="0"/>
              <a:t>the:</a:t>
            </a:r>
          </a:p>
          <a:p>
            <a:pPr marL="914400" lvl="1" indent="-514350">
              <a:spcAft>
                <a:spcPts val="600"/>
              </a:spcAft>
              <a:buFont typeface="+mj-lt"/>
              <a:buAutoNum type="alphaUcPeriod"/>
            </a:pPr>
            <a:r>
              <a:rPr lang="en-US" dirty="0"/>
              <a:t>T</a:t>
            </a:r>
            <a:r>
              <a:rPr lang="en-US" dirty="0" smtClean="0"/>
              <a:t>ype </a:t>
            </a:r>
            <a:r>
              <a:rPr lang="en-US" dirty="0"/>
              <a:t>of </a:t>
            </a:r>
            <a:r>
              <a:rPr lang="en-US" dirty="0" smtClean="0"/>
              <a:t>incident</a:t>
            </a:r>
            <a:endParaRPr lang="en-US" dirty="0"/>
          </a:p>
          <a:p>
            <a:pPr marL="914400" lvl="1" indent="-514350">
              <a:spcAft>
                <a:spcPts val="600"/>
              </a:spcAft>
              <a:buFont typeface="+mj-lt"/>
              <a:buAutoNum type="alphaUcPeriod"/>
            </a:pPr>
            <a:r>
              <a:rPr lang="en-US" dirty="0"/>
              <a:t>M</a:t>
            </a:r>
            <a:r>
              <a:rPr lang="en-US" dirty="0" smtClean="0"/>
              <a:t>agnitude </a:t>
            </a:r>
            <a:r>
              <a:rPr lang="en-US" dirty="0"/>
              <a:t>of impact to your facility </a:t>
            </a:r>
            <a:endParaRPr lang="en-US" dirty="0" smtClean="0"/>
          </a:p>
          <a:p>
            <a:pPr marL="914400" lvl="1" indent="-514350">
              <a:spcAft>
                <a:spcPts val="600"/>
              </a:spcAft>
              <a:buFont typeface="+mj-lt"/>
              <a:buAutoNum type="alphaUcPeriod"/>
            </a:pPr>
            <a:r>
              <a:rPr lang="en-US" dirty="0" smtClean="0"/>
              <a:t>How much food you have stockpiled</a:t>
            </a:r>
            <a:endParaRPr lang="en-US" dirty="0"/>
          </a:p>
          <a:p>
            <a:pPr marL="914400" lvl="1" indent="-514350">
              <a:spcAft>
                <a:spcPts val="600"/>
              </a:spcAft>
              <a:buFont typeface="+mj-lt"/>
              <a:buAutoNum type="alphaUcPeriod"/>
            </a:pPr>
            <a:r>
              <a:rPr lang="en-US" dirty="0" smtClean="0"/>
              <a:t>Maintaining span </a:t>
            </a:r>
            <a:r>
              <a:rPr lang="en-US" dirty="0"/>
              <a:t>of </a:t>
            </a:r>
            <a:r>
              <a:rPr lang="en-US" dirty="0" smtClean="0"/>
              <a:t>control</a:t>
            </a:r>
          </a:p>
          <a:p>
            <a:pPr marL="514350" indent="-514350">
              <a:spcAft>
                <a:spcPts val="600"/>
              </a:spcAft>
              <a:buFont typeface="+mj-lt"/>
              <a:buAutoNum type="alphaUcPeriod"/>
            </a:pPr>
            <a:endParaRPr lang="en-US" dirty="0" smtClean="0"/>
          </a:p>
        </p:txBody>
      </p:sp>
    </p:spTree>
    <p:extLst>
      <p:ext uri="{BB962C8B-B14F-4D97-AF65-F5344CB8AC3E}">
        <p14:creationId xmlns:p14="http://schemas.microsoft.com/office/powerpoint/2010/main" val="2201481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Knowledge Check - Question </a:t>
            </a:r>
            <a:r>
              <a:rPr lang="en-US" dirty="0" smtClean="0"/>
              <a:t>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When is it appropriate to revise the incident objectives?</a:t>
            </a:r>
          </a:p>
          <a:p>
            <a:pPr marL="914400" lvl="1" indent="-514350">
              <a:buAutoNum type="alphaUcPeriod"/>
            </a:pPr>
            <a:r>
              <a:rPr lang="en-US" dirty="0" smtClean="0"/>
              <a:t>Hourly</a:t>
            </a:r>
          </a:p>
          <a:p>
            <a:pPr marL="914400" lvl="1" indent="-514350">
              <a:buAutoNum type="alphaUcPeriod"/>
            </a:pPr>
            <a:r>
              <a:rPr lang="en-US" dirty="0" smtClean="0"/>
              <a:t>Weekly</a:t>
            </a:r>
          </a:p>
          <a:p>
            <a:pPr marL="914400" lvl="1" indent="-514350">
              <a:buAutoNum type="alphaUcPeriod"/>
            </a:pPr>
            <a:r>
              <a:rPr lang="en-US" dirty="0" smtClean="0"/>
              <a:t>You only need to create objectives once, they don’t really change during a long activation</a:t>
            </a:r>
          </a:p>
          <a:p>
            <a:pPr marL="914400" lvl="1" indent="-514350">
              <a:buAutoNum type="alphaUcPeriod"/>
            </a:pPr>
            <a:r>
              <a:rPr lang="en-US" dirty="0"/>
              <a:t>As the emergency evolves and priorities change</a:t>
            </a:r>
          </a:p>
          <a:p>
            <a:pPr marL="514350" indent="-514350">
              <a:buFont typeface="+mj-lt"/>
              <a:buAutoNum type="alphaUcPeriod"/>
            </a:pPr>
            <a:endParaRPr lang="en-US" dirty="0" smtClean="0"/>
          </a:p>
        </p:txBody>
      </p:sp>
    </p:spTree>
    <p:extLst>
      <p:ext uri="{BB962C8B-B14F-4D97-AF65-F5344CB8AC3E}">
        <p14:creationId xmlns:p14="http://schemas.microsoft.com/office/powerpoint/2010/main" val="2875667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6858000" cy="1143000"/>
          </a:xfrm>
        </p:spPr>
        <p:txBody>
          <a:bodyPr/>
          <a:lstStyle/>
          <a:p>
            <a:r>
              <a:rPr lang="en-US" dirty="0"/>
              <a:t>Knowledge Check - Question 4</a:t>
            </a:r>
          </a:p>
        </p:txBody>
      </p:sp>
      <p:sp>
        <p:nvSpPr>
          <p:cNvPr id="3" name="Content Placeholder 2"/>
          <p:cNvSpPr>
            <a:spLocks noGrp="1"/>
          </p:cNvSpPr>
          <p:nvPr>
            <p:ph idx="1"/>
          </p:nvPr>
        </p:nvSpPr>
        <p:spPr/>
        <p:txBody>
          <a:bodyPr>
            <a:normAutofit/>
          </a:bodyPr>
          <a:lstStyle/>
          <a:p>
            <a:pPr marL="0" indent="0">
              <a:spcAft>
                <a:spcPts val="600"/>
              </a:spcAft>
              <a:buNone/>
            </a:pPr>
            <a:r>
              <a:rPr lang="en-US" dirty="0" smtClean="0"/>
              <a:t>Which of the following IMT personnel are not part of the General Staff:</a:t>
            </a:r>
          </a:p>
          <a:p>
            <a:pPr marL="914400" lvl="1" indent="-514350">
              <a:spcAft>
                <a:spcPts val="600"/>
              </a:spcAft>
              <a:buFont typeface="+mj-lt"/>
              <a:buAutoNum type="alphaUcPeriod"/>
            </a:pPr>
            <a:r>
              <a:rPr lang="en-US" dirty="0" smtClean="0"/>
              <a:t>Liaison/Public Information Officer (PIO)</a:t>
            </a:r>
          </a:p>
          <a:p>
            <a:pPr marL="914400" lvl="1" indent="-514350">
              <a:spcAft>
                <a:spcPts val="600"/>
              </a:spcAft>
              <a:buFont typeface="+mj-lt"/>
              <a:buAutoNum type="alphaUcPeriod"/>
            </a:pPr>
            <a:r>
              <a:rPr lang="en-US" dirty="0" smtClean="0"/>
              <a:t>Finance and Administration Section Chief</a:t>
            </a:r>
          </a:p>
          <a:p>
            <a:pPr marL="914400" lvl="1" indent="-514350">
              <a:spcAft>
                <a:spcPts val="600"/>
              </a:spcAft>
              <a:buFont typeface="+mj-lt"/>
              <a:buAutoNum type="alphaUcPeriod"/>
            </a:pPr>
            <a:r>
              <a:rPr lang="en-US" dirty="0" smtClean="0"/>
              <a:t>Logistics Section Chief</a:t>
            </a:r>
          </a:p>
          <a:p>
            <a:pPr marL="914400" lvl="1" indent="-514350">
              <a:spcAft>
                <a:spcPts val="600"/>
              </a:spcAft>
              <a:buFont typeface="+mj-lt"/>
              <a:buAutoNum type="alphaUcPeriod"/>
            </a:pPr>
            <a:r>
              <a:rPr lang="en-US" dirty="0" smtClean="0"/>
              <a:t>Planning Section Chief</a:t>
            </a:r>
          </a:p>
        </p:txBody>
      </p:sp>
    </p:spTree>
    <p:extLst>
      <p:ext uri="{BB962C8B-B14F-4D97-AF65-F5344CB8AC3E}">
        <p14:creationId xmlns:p14="http://schemas.microsoft.com/office/powerpoint/2010/main" val="534239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Sections</a:t>
            </a:r>
            <a:endParaRPr lang="en-US" dirty="0"/>
          </a:p>
        </p:txBody>
      </p:sp>
      <p:sp>
        <p:nvSpPr>
          <p:cNvPr id="3" name="Content Placeholder 2"/>
          <p:cNvSpPr>
            <a:spLocks noGrp="1"/>
          </p:cNvSpPr>
          <p:nvPr>
            <p:ph idx="1"/>
          </p:nvPr>
        </p:nvSpPr>
        <p:spPr/>
        <p:txBody>
          <a:bodyPr/>
          <a:lstStyle/>
          <a:p>
            <a:r>
              <a:rPr lang="en-US" dirty="0" smtClean="0"/>
              <a:t>NHICS 2017 is divided into the following three Sections:</a:t>
            </a:r>
          </a:p>
          <a:p>
            <a:pPr lvl="1"/>
            <a:r>
              <a:rPr lang="en-US" dirty="0" smtClean="0"/>
              <a:t>NHICS Guidebook</a:t>
            </a:r>
          </a:p>
          <a:p>
            <a:pPr lvl="1"/>
            <a:r>
              <a:rPr lang="en-US" dirty="0" smtClean="0"/>
              <a:t>Response Toolkit</a:t>
            </a:r>
          </a:p>
          <a:p>
            <a:pPr lvl="1"/>
            <a:r>
              <a:rPr lang="en-US" dirty="0" smtClean="0"/>
              <a:t>Planning Toolkit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845"/>
          <a:stretch/>
        </p:blipFill>
        <p:spPr>
          <a:xfrm>
            <a:off x="6477000" y="2590800"/>
            <a:ext cx="3048000" cy="3911132"/>
          </a:xfrm>
          <a:prstGeom prst="rect">
            <a:avLst/>
          </a:prstGeom>
          <a:ln>
            <a:noFill/>
          </a:ln>
        </p:spPr>
      </p:pic>
    </p:spTree>
    <p:extLst>
      <p:ext uri="{BB962C8B-B14F-4D97-AF65-F5344CB8AC3E}">
        <p14:creationId xmlns:p14="http://schemas.microsoft.com/office/powerpoint/2010/main" val="2039665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133600" y="1447801"/>
            <a:ext cx="8077200" cy="4525963"/>
          </a:xfrm>
        </p:spPr>
        <p:txBody>
          <a:bodyPr>
            <a:normAutofit/>
          </a:bodyPr>
          <a:lstStyle/>
          <a:p>
            <a:pPr>
              <a:spcAft>
                <a:spcPts val="300"/>
              </a:spcAft>
            </a:pPr>
            <a:r>
              <a:rPr lang="en-US" dirty="0" smtClean="0"/>
              <a:t>In Module 2, you learned about the:</a:t>
            </a:r>
          </a:p>
          <a:p>
            <a:pPr lvl="1">
              <a:spcAft>
                <a:spcPts val="300"/>
              </a:spcAft>
            </a:pPr>
            <a:r>
              <a:rPr lang="en-US" dirty="0" smtClean="0"/>
              <a:t>Purpose </a:t>
            </a:r>
            <a:r>
              <a:rPr lang="en-US" dirty="0"/>
              <a:t>of the </a:t>
            </a:r>
            <a:r>
              <a:rPr lang="en-US" dirty="0" smtClean="0"/>
              <a:t>NHICS </a:t>
            </a:r>
            <a:r>
              <a:rPr lang="en-US" dirty="0"/>
              <a:t>Guidebook</a:t>
            </a:r>
          </a:p>
          <a:p>
            <a:pPr lvl="1">
              <a:spcAft>
                <a:spcPts val="300"/>
              </a:spcAft>
            </a:pPr>
            <a:r>
              <a:rPr lang="en-US" dirty="0"/>
              <a:t>Major changes to NHICS 2017</a:t>
            </a:r>
          </a:p>
          <a:p>
            <a:pPr lvl="1">
              <a:spcAft>
                <a:spcPts val="300"/>
              </a:spcAft>
            </a:pPr>
            <a:r>
              <a:rPr lang="en-US" dirty="0" smtClean="0"/>
              <a:t>Primary NHICS Functions </a:t>
            </a:r>
          </a:p>
          <a:p>
            <a:pPr lvl="1">
              <a:spcAft>
                <a:spcPts val="300"/>
              </a:spcAft>
            </a:pPr>
            <a:r>
              <a:rPr lang="en-US" dirty="0" smtClean="0"/>
              <a:t>Incident </a:t>
            </a:r>
            <a:r>
              <a:rPr lang="en-US" dirty="0"/>
              <a:t>Action </a:t>
            </a:r>
            <a:r>
              <a:rPr lang="en-US" dirty="0" smtClean="0"/>
              <a:t>Planning</a:t>
            </a:r>
          </a:p>
          <a:p>
            <a:pPr lvl="1">
              <a:spcAft>
                <a:spcPts val="300"/>
              </a:spcAft>
            </a:pPr>
            <a:r>
              <a:rPr lang="en-US" dirty="0"/>
              <a:t>V</a:t>
            </a:r>
            <a:r>
              <a:rPr lang="en-US" dirty="0" smtClean="0"/>
              <a:t>alue of a well organized Nursing Home Command Center</a:t>
            </a:r>
            <a:endParaRPr lang="en-US" dirty="0"/>
          </a:p>
          <a:p>
            <a:pPr lvl="1"/>
            <a:endParaRPr lang="en-US" dirty="0" smtClean="0"/>
          </a:p>
        </p:txBody>
      </p:sp>
      <p:sp>
        <p:nvSpPr>
          <p:cNvPr id="4" name="Rectangle 3"/>
          <p:cNvSpPr/>
          <p:nvPr/>
        </p:nvSpPr>
        <p:spPr>
          <a:xfrm>
            <a:off x="1981200" y="5267981"/>
            <a:ext cx="8229600" cy="584775"/>
          </a:xfrm>
          <a:prstGeom prst="rect">
            <a:avLst/>
          </a:prstGeom>
        </p:spPr>
        <p:txBody>
          <a:bodyPr wrap="square">
            <a:spAutoFit/>
          </a:bodyPr>
          <a:lstStyle/>
          <a:p>
            <a:pPr>
              <a:spcBef>
                <a:spcPts val="1200"/>
              </a:spcBef>
            </a:pPr>
            <a:r>
              <a:rPr lang="en-US" sz="1600" b="1" dirty="0">
                <a:solidFill>
                  <a:prstClr val="white"/>
                </a:solidFill>
                <a:latin typeface="Calibri"/>
              </a:rPr>
              <a:t>LINKS TO ADDITIONAL INFORMATION:</a:t>
            </a:r>
          </a:p>
          <a:p>
            <a:r>
              <a:rPr lang="en-US" sz="1600" dirty="0">
                <a:solidFill>
                  <a:prstClr val="white"/>
                </a:solidFill>
                <a:latin typeface="Calibri"/>
              </a:rPr>
              <a:t>NHICS Guidebook </a:t>
            </a:r>
            <a:r>
              <a:rPr lang="en-US" sz="1600" dirty="0">
                <a:solidFill>
                  <a:prstClr val="white"/>
                </a:solidFill>
                <a:latin typeface="Calibri"/>
              </a:rPr>
              <a:t>and Toolkits: </a:t>
            </a:r>
            <a:r>
              <a:rPr lang="en-US" sz="1600" dirty="0">
                <a:solidFill>
                  <a:prstClr val="white"/>
                </a:solidFill>
                <a:latin typeface="Calibri"/>
                <a:hlinkClick r:id="rId3"/>
              </a:rPr>
              <a:t>http://</a:t>
            </a:r>
            <a:r>
              <a:rPr lang="en-US" sz="1600" dirty="0">
                <a:solidFill>
                  <a:prstClr val="white"/>
                </a:solidFill>
                <a:latin typeface="Calibri"/>
                <a:hlinkClick r:id="rId3"/>
              </a:rPr>
              <a:t>www.cahfdisasterprep.com/NHICS/GuidebookTools.aspx</a:t>
            </a:r>
            <a:r>
              <a:rPr lang="en-US" sz="1600" dirty="0">
                <a:solidFill>
                  <a:prstClr val="white"/>
                </a:solidFill>
                <a:latin typeface="Calibri"/>
              </a:rPr>
              <a:t> </a:t>
            </a:r>
          </a:p>
        </p:txBody>
      </p:sp>
    </p:spTree>
    <p:extLst>
      <p:ext uri="{BB962C8B-B14F-4D97-AF65-F5344CB8AC3E}">
        <p14:creationId xmlns:p14="http://schemas.microsoft.com/office/powerpoint/2010/main" val="2606299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Guidebook</a:t>
            </a:r>
            <a:endParaRPr lang="en-US" dirty="0"/>
          </a:p>
        </p:txBody>
      </p:sp>
      <p:sp>
        <p:nvSpPr>
          <p:cNvPr id="3" name="Content Placeholder 2"/>
          <p:cNvSpPr>
            <a:spLocks noGrp="1"/>
          </p:cNvSpPr>
          <p:nvPr>
            <p:ph idx="1"/>
          </p:nvPr>
        </p:nvSpPr>
        <p:spPr/>
        <p:txBody>
          <a:bodyPr/>
          <a:lstStyle/>
          <a:p>
            <a:pPr marL="0" indent="0" algn="ctr">
              <a:buNone/>
            </a:pPr>
            <a:r>
              <a:rPr lang="en-US" dirty="0" smtClean="0"/>
              <a:t>The purpose of the NHICS 2017 Guidebook is to provide the information necessary for nursing home </a:t>
            </a:r>
            <a:r>
              <a:rPr lang="en-US" u="sng" dirty="0" smtClean="0"/>
              <a:t>administrators</a:t>
            </a:r>
            <a:r>
              <a:rPr lang="en-US" dirty="0" smtClean="0"/>
              <a:t> and </a:t>
            </a:r>
            <a:r>
              <a:rPr lang="en-US" u="sng" dirty="0" smtClean="0"/>
              <a:t>staff</a:t>
            </a:r>
            <a:r>
              <a:rPr lang="en-US" dirty="0" smtClean="0"/>
              <a:t> to understand the principles of NHICS and embrace its implementation </a:t>
            </a:r>
            <a:r>
              <a:rPr lang="en-US" u="sng" dirty="0" smtClean="0"/>
              <a:t>before it’s needed</a:t>
            </a:r>
            <a:r>
              <a:rPr lang="en-US" dirty="0" smtClean="0"/>
              <a:t>. </a:t>
            </a:r>
          </a:p>
          <a:p>
            <a:pPr marL="0" indent="0" algn="ctr">
              <a:buNone/>
            </a:pP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794" y="4648200"/>
            <a:ext cx="2887406"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791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NHICS Guidebook...</a:t>
            </a:r>
            <a:endParaRPr lang="en-US" dirty="0"/>
          </a:p>
        </p:txBody>
      </p:sp>
      <p:sp>
        <p:nvSpPr>
          <p:cNvPr id="3" name="Content Placeholder 2"/>
          <p:cNvSpPr>
            <a:spLocks noGrp="1"/>
          </p:cNvSpPr>
          <p:nvPr>
            <p:ph idx="1"/>
          </p:nvPr>
        </p:nvSpPr>
        <p:spPr>
          <a:xfrm>
            <a:off x="2133600" y="1447800"/>
            <a:ext cx="8077200" cy="4800600"/>
          </a:xfrm>
        </p:spPr>
        <p:txBody>
          <a:bodyPr>
            <a:normAutofit/>
          </a:bodyPr>
          <a:lstStyle/>
          <a:p>
            <a:pPr>
              <a:spcAft>
                <a:spcPts val="600"/>
              </a:spcAft>
            </a:pPr>
            <a:r>
              <a:rPr lang="en-US" dirty="0" smtClean="0"/>
              <a:t>The revised 2017 Guidebook makes it easier for nursing homes to implement NHICS by:</a:t>
            </a:r>
          </a:p>
          <a:p>
            <a:pPr lvl="1">
              <a:spcAft>
                <a:spcPts val="600"/>
              </a:spcAft>
            </a:pPr>
            <a:r>
              <a:rPr lang="en-US" dirty="0" smtClean="0"/>
              <a:t>Recognizing resource limitations and the need to prioritize resident care</a:t>
            </a:r>
          </a:p>
          <a:p>
            <a:pPr lvl="1">
              <a:spcAft>
                <a:spcPts val="600"/>
              </a:spcAft>
            </a:pPr>
            <a:r>
              <a:rPr lang="en-US" dirty="0" smtClean="0"/>
              <a:t>Providing a road map for accomplishing the most essential tasks</a:t>
            </a:r>
          </a:p>
          <a:p>
            <a:pPr lvl="1">
              <a:spcAft>
                <a:spcPts val="600"/>
              </a:spcAft>
            </a:pPr>
            <a:r>
              <a:rPr lang="en-US" dirty="0" smtClean="0"/>
              <a:t>Simplifying NHICS processes while maintaining essential standardization</a:t>
            </a:r>
          </a:p>
        </p:txBody>
      </p:sp>
    </p:spTree>
    <p:extLst>
      <p:ext uri="{BB962C8B-B14F-4D97-AF65-F5344CB8AC3E}">
        <p14:creationId xmlns:p14="http://schemas.microsoft.com/office/powerpoint/2010/main" val="42020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smtClean="0"/>
              <a:t>Major Changes in NHICS 2017</a:t>
            </a:r>
            <a:endParaRPr lang="en-US" dirty="0"/>
          </a:p>
        </p:txBody>
      </p:sp>
      <p:sp>
        <p:nvSpPr>
          <p:cNvPr id="3" name="Content Placeholder 2"/>
          <p:cNvSpPr>
            <a:spLocks noGrp="1"/>
          </p:cNvSpPr>
          <p:nvPr>
            <p:ph idx="1"/>
          </p:nvPr>
        </p:nvSpPr>
        <p:spPr/>
        <p:txBody>
          <a:bodyPr/>
          <a:lstStyle/>
          <a:p>
            <a:pPr>
              <a:spcAft>
                <a:spcPts val="600"/>
              </a:spcAft>
            </a:pPr>
            <a:r>
              <a:rPr lang="en-US" dirty="0" smtClean="0"/>
              <a:t>Streamlined the Incident Management Team (IMT) </a:t>
            </a:r>
          </a:p>
          <a:p>
            <a:pPr lvl="1">
              <a:spcAft>
                <a:spcPts val="600"/>
              </a:spcAft>
            </a:pPr>
            <a:r>
              <a:rPr lang="en-US" dirty="0" smtClean="0"/>
              <a:t>Reduced 20 positions to 11 positions</a:t>
            </a:r>
          </a:p>
          <a:p>
            <a:pPr>
              <a:spcAft>
                <a:spcPts val="600"/>
              </a:spcAft>
            </a:pPr>
            <a:r>
              <a:rPr lang="en-US" dirty="0" smtClean="0"/>
              <a:t>Rolled up position-level tasks from eliminated Branches and Units</a:t>
            </a:r>
          </a:p>
          <a:p>
            <a:pPr>
              <a:spcAft>
                <a:spcPts val="600"/>
              </a:spcAft>
            </a:pPr>
            <a:r>
              <a:rPr lang="en-US" dirty="0"/>
              <a:t>Added a “Scribe/Runner</a:t>
            </a:r>
            <a:r>
              <a:rPr lang="en-US" dirty="0" smtClean="0"/>
              <a:t>” to the IMT</a:t>
            </a:r>
          </a:p>
        </p:txBody>
      </p:sp>
    </p:spTree>
    <p:extLst>
      <p:ext uri="{BB962C8B-B14F-4D97-AF65-F5344CB8AC3E}">
        <p14:creationId xmlns:p14="http://schemas.microsoft.com/office/powerpoint/2010/main" val="56751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6781800" cy="1143000"/>
          </a:xfrm>
        </p:spPr>
        <p:txBody>
          <a:bodyPr/>
          <a:lstStyle/>
          <a:p>
            <a:r>
              <a:rPr lang="en-US" dirty="0" smtClean="0"/>
              <a:t>Major Changes in NHICS 2017…</a:t>
            </a:r>
            <a:endParaRPr lang="en-US" dirty="0"/>
          </a:p>
        </p:txBody>
      </p:sp>
      <p:sp>
        <p:nvSpPr>
          <p:cNvPr id="3" name="Content Placeholder 2"/>
          <p:cNvSpPr>
            <a:spLocks noGrp="1"/>
          </p:cNvSpPr>
          <p:nvPr>
            <p:ph idx="1"/>
          </p:nvPr>
        </p:nvSpPr>
        <p:spPr/>
        <p:txBody>
          <a:bodyPr/>
          <a:lstStyle/>
          <a:p>
            <a:pPr>
              <a:spcAft>
                <a:spcPts val="400"/>
              </a:spcAft>
            </a:pPr>
            <a:r>
              <a:rPr lang="en-US" dirty="0" smtClean="0"/>
              <a:t>Created</a:t>
            </a:r>
            <a:r>
              <a:rPr lang="en-US" b="1" dirty="0" smtClean="0"/>
              <a:t> </a:t>
            </a:r>
            <a:r>
              <a:rPr lang="en-US" dirty="0" smtClean="0"/>
              <a:t>5 new Incident Response Guides (IRGs) including:</a:t>
            </a:r>
          </a:p>
          <a:p>
            <a:pPr lvl="1">
              <a:spcAft>
                <a:spcPts val="400"/>
              </a:spcAft>
            </a:pPr>
            <a:r>
              <a:rPr lang="en-US" dirty="0" smtClean="0"/>
              <a:t>Missing Resident</a:t>
            </a:r>
          </a:p>
          <a:p>
            <a:pPr lvl="1">
              <a:spcAft>
                <a:spcPts val="400"/>
              </a:spcAft>
            </a:pPr>
            <a:r>
              <a:rPr lang="en-US" dirty="0" smtClean="0"/>
              <a:t>Evacuation</a:t>
            </a:r>
          </a:p>
          <a:p>
            <a:pPr lvl="1">
              <a:spcAft>
                <a:spcPts val="400"/>
              </a:spcAft>
            </a:pPr>
            <a:r>
              <a:rPr lang="en-US" dirty="0" smtClean="0"/>
              <a:t>Shelter-in-Place</a:t>
            </a:r>
          </a:p>
          <a:p>
            <a:pPr lvl="1">
              <a:spcAft>
                <a:spcPts val="400"/>
              </a:spcAft>
            </a:pPr>
            <a:r>
              <a:rPr lang="en-US" dirty="0" smtClean="0"/>
              <a:t>Active Shooter</a:t>
            </a:r>
          </a:p>
          <a:p>
            <a:pPr lvl="1">
              <a:spcAft>
                <a:spcPts val="400"/>
              </a:spcAft>
            </a:pPr>
            <a:r>
              <a:rPr lang="en-US" dirty="0"/>
              <a:t>Hazardous Material/Waste</a:t>
            </a:r>
          </a:p>
          <a:p>
            <a:pPr lvl="1">
              <a:spcAft>
                <a:spcPts val="400"/>
              </a:spcAft>
            </a:pP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419601"/>
            <a:ext cx="2700337"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366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6858000" cy="1143000"/>
          </a:xfrm>
        </p:spPr>
        <p:txBody>
          <a:bodyPr/>
          <a:lstStyle/>
          <a:p>
            <a:r>
              <a:rPr lang="en-US" dirty="0"/>
              <a:t>Major Changes in NHICS </a:t>
            </a:r>
            <a:r>
              <a:rPr lang="en-US" dirty="0" smtClean="0"/>
              <a:t>2017…</a:t>
            </a:r>
            <a:endParaRPr lang="en-US" dirty="0"/>
          </a:p>
        </p:txBody>
      </p:sp>
      <p:sp>
        <p:nvSpPr>
          <p:cNvPr id="3" name="Content Placeholder 2"/>
          <p:cNvSpPr>
            <a:spLocks noGrp="1"/>
          </p:cNvSpPr>
          <p:nvPr>
            <p:ph idx="1"/>
          </p:nvPr>
        </p:nvSpPr>
        <p:spPr>
          <a:xfrm>
            <a:off x="1981200" y="1600201"/>
            <a:ext cx="8382000" cy="4373563"/>
          </a:xfrm>
        </p:spPr>
        <p:txBody>
          <a:bodyPr>
            <a:normAutofit/>
          </a:bodyPr>
          <a:lstStyle/>
          <a:p>
            <a:pPr>
              <a:spcAft>
                <a:spcPts val="600"/>
              </a:spcAft>
            </a:pPr>
            <a:r>
              <a:rPr lang="en-US" dirty="0" smtClean="0"/>
              <a:t>Changes for all</a:t>
            </a:r>
            <a:r>
              <a:rPr lang="en-US" b="1" dirty="0" smtClean="0"/>
              <a:t> </a:t>
            </a:r>
            <a:r>
              <a:rPr lang="en-US" dirty="0" smtClean="0"/>
              <a:t>Incident Response Guides (IRGs) include:</a:t>
            </a:r>
          </a:p>
          <a:p>
            <a:pPr lvl="1">
              <a:spcAft>
                <a:spcPts val="600"/>
              </a:spcAft>
            </a:pPr>
            <a:r>
              <a:rPr lang="en-US" dirty="0"/>
              <a:t>A</a:t>
            </a:r>
            <a:r>
              <a:rPr lang="en-US" dirty="0" smtClean="0"/>
              <a:t>ddition of a </a:t>
            </a:r>
            <a:r>
              <a:rPr lang="en-US" i="1" dirty="0" smtClean="0"/>
              <a:t>Rapid Response Checklist</a:t>
            </a:r>
          </a:p>
          <a:p>
            <a:pPr lvl="1">
              <a:spcAft>
                <a:spcPts val="600"/>
              </a:spcAft>
            </a:pPr>
            <a:r>
              <a:rPr lang="en-US" dirty="0" smtClean="0"/>
              <a:t>Tasks are directly assigned to IMT positions</a:t>
            </a:r>
          </a:p>
          <a:p>
            <a:pPr lvl="1">
              <a:spcAft>
                <a:spcPts val="600"/>
              </a:spcAft>
            </a:pPr>
            <a:r>
              <a:rPr lang="en-US" dirty="0"/>
              <a:t>Security tasks that </a:t>
            </a:r>
            <a:r>
              <a:rPr lang="en-US" dirty="0" smtClean="0"/>
              <a:t>previously fell </a:t>
            </a:r>
            <a:r>
              <a:rPr lang="en-US" dirty="0"/>
              <a:t>under the Operations Section’s Physical Plant/Security Unit Leader are now assigned to the Safety Officer</a:t>
            </a:r>
          </a:p>
          <a:p>
            <a:endParaRPr lang="en-US" dirty="0" smtClean="0"/>
          </a:p>
          <a:p>
            <a:endParaRPr lang="en-US" dirty="0"/>
          </a:p>
        </p:txBody>
      </p:sp>
    </p:spTree>
    <p:extLst>
      <p:ext uri="{BB962C8B-B14F-4D97-AF65-F5344CB8AC3E}">
        <p14:creationId xmlns:p14="http://schemas.microsoft.com/office/powerpoint/2010/main" val="3723406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548DD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548DD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5948</Words>
  <Application>Microsoft Office PowerPoint</Application>
  <PresentationFormat>Widescreen</PresentationFormat>
  <Paragraphs>592</Paragraphs>
  <Slides>40</Slides>
  <Notes>40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Calibri</vt:lpstr>
      <vt:lpstr>Times New Roman</vt:lpstr>
      <vt:lpstr>1_Office Theme</vt:lpstr>
      <vt:lpstr>2_Office Theme</vt:lpstr>
      <vt:lpstr>MODULE 2: NHICS Guidebook</vt:lpstr>
      <vt:lpstr>Objectives - Module 2</vt:lpstr>
      <vt:lpstr>Why Use NHICS?</vt:lpstr>
      <vt:lpstr>NHICS Sections</vt:lpstr>
      <vt:lpstr>NHICS Guidebook</vt:lpstr>
      <vt:lpstr>NHICS Guidebook...</vt:lpstr>
      <vt:lpstr>Major Changes in NHICS 2017</vt:lpstr>
      <vt:lpstr>Major Changes in NHICS 2017…</vt:lpstr>
      <vt:lpstr>Major Changes in NHICS 2017…</vt:lpstr>
      <vt:lpstr>Major Changes in NHICS 2017…</vt:lpstr>
      <vt:lpstr>Major Changes in NHICS 2017…</vt:lpstr>
      <vt:lpstr>Major Changes in NHICS 2017…</vt:lpstr>
      <vt:lpstr>Incident Management Team</vt:lpstr>
      <vt:lpstr>NHICS Functions</vt:lpstr>
      <vt:lpstr>Essential Responsibilities of NHICS Functions</vt:lpstr>
      <vt:lpstr>Incident Commander</vt:lpstr>
      <vt:lpstr>Command Staff</vt:lpstr>
      <vt:lpstr>Liaison/Public Information Officer</vt:lpstr>
      <vt:lpstr>Safety Officer</vt:lpstr>
      <vt:lpstr>Medical Director/Specialist</vt:lpstr>
      <vt:lpstr>General Staff</vt:lpstr>
      <vt:lpstr>Operations</vt:lpstr>
      <vt:lpstr>Resident Services Branch</vt:lpstr>
      <vt:lpstr>Infrastructure Branch </vt:lpstr>
      <vt:lpstr>Planning</vt:lpstr>
      <vt:lpstr>Logistics</vt:lpstr>
      <vt:lpstr>Finance and Administration</vt:lpstr>
      <vt:lpstr> NHICS Flexibility and IMT Size</vt:lpstr>
      <vt:lpstr>Incident Action Planning</vt:lpstr>
      <vt:lpstr>Incident Action Planning…</vt:lpstr>
      <vt:lpstr>Management by Objectives</vt:lpstr>
      <vt:lpstr>Incident Action Planning…</vt:lpstr>
      <vt:lpstr>Nursing Home Command Center</vt:lpstr>
      <vt:lpstr>Nursing Home Command Center…</vt:lpstr>
      <vt:lpstr>Nursing Home Command Center…</vt:lpstr>
      <vt:lpstr>Knowledge Check - Question 1</vt:lpstr>
      <vt:lpstr>Knowledge Check - Question 2</vt:lpstr>
      <vt:lpstr>Knowledge Check - Question 3</vt:lpstr>
      <vt:lpstr>Knowledge Check - Question 4</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NHICS Guidebook</dc:title>
  <dc:creator>Cortney Kesterson</dc:creator>
  <cp:lastModifiedBy>Cortney Kesterson</cp:lastModifiedBy>
  <cp:revision>1</cp:revision>
  <dcterms:created xsi:type="dcterms:W3CDTF">2017-05-19T21:53:43Z</dcterms:created>
  <dcterms:modified xsi:type="dcterms:W3CDTF">2017-05-19T21:53:58Z</dcterms:modified>
</cp:coreProperties>
</file>